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10.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11.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12.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13.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notesSlides/notesSlide14.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15.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notesSlides/notesSlide16.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17.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notesSlides/notesSlide20.xml" ContentType="application/vnd.openxmlformats-officedocument.presentationml.notesSlide+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notesSlides/notesSlide21.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7"/>
  </p:notesMasterIdLst>
  <p:sldIdLst>
    <p:sldId id="283" r:id="rId2"/>
    <p:sldId id="266" r:id="rId3"/>
    <p:sldId id="282" r:id="rId4"/>
    <p:sldId id="263" r:id="rId5"/>
    <p:sldId id="381" r:id="rId6"/>
    <p:sldId id="383" r:id="rId7"/>
    <p:sldId id="334" r:id="rId8"/>
    <p:sldId id="335" r:id="rId9"/>
    <p:sldId id="362" r:id="rId10"/>
    <p:sldId id="355" r:id="rId11"/>
    <p:sldId id="336" r:id="rId12"/>
    <p:sldId id="386" r:id="rId13"/>
    <p:sldId id="340" r:id="rId14"/>
    <p:sldId id="390" r:id="rId15"/>
    <p:sldId id="392" r:id="rId16"/>
    <p:sldId id="389" r:id="rId17"/>
    <p:sldId id="394" r:id="rId18"/>
    <p:sldId id="393" r:id="rId19"/>
    <p:sldId id="396" r:id="rId20"/>
    <p:sldId id="397" r:id="rId21"/>
    <p:sldId id="398" r:id="rId22"/>
    <p:sldId id="395" r:id="rId23"/>
    <p:sldId id="382" r:id="rId24"/>
    <p:sldId id="388" r:id="rId25"/>
    <p:sldId id="280" r:id="rId26"/>
  </p:sldIdLst>
  <p:sldSz cx="12192000" cy="6858000"/>
  <p:notesSz cx="6858000" cy="9144000"/>
  <p:embeddedFontLst>
    <p:embeddedFont>
      <p:font typeface="汉仪菱心体简" charset="-122"/>
      <p:regular r:id="rId28"/>
    </p:embeddedFont>
    <p:embeddedFont>
      <p:font typeface="黑体" pitchFamily="49" charset="-122"/>
      <p:regular r:id="rId29"/>
    </p:embeddedFont>
    <p:embeddedFont>
      <p:font typeface="Calibri Light" charset="0"/>
      <p:regular r:id="rId30"/>
      <p:italic r:id="rId31"/>
    </p:embeddedFont>
    <p:embeddedFont>
      <p:font typeface="微软雅黑" pitchFamily="34" charset="-122"/>
      <p:regular r:id="rId32"/>
      <p:bold r:id="rId33"/>
    </p:embeddedFont>
    <p:embeddedFont>
      <p:font typeface="Calibri" pitchFamily="34" charset="0"/>
      <p:regular r:id="rId34"/>
      <p:bold r:id="rId35"/>
      <p:italic r:id="rId36"/>
      <p:boldItalic r:id="rId37"/>
    </p:embeddedFont>
    <p:embeddedFont>
      <p:font typeface="经典综艺体简" charset="-122"/>
      <p:regular r:id="rId38"/>
    </p:embeddedFont>
  </p:embeddedFontLst>
  <p:custDataLst>
    <p:tags r:id="rId3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2AC"/>
    <a:srgbClr val="3886CC"/>
    <a:srgbClr val="ABE9FF"/>
    <a:srgbClr val="5B9BD5"/>
    <a:srgbClr val="ED7D31"/>
    <a:srgbClr val="00355C"/>
    <a:srgbClr val="000000"/>
    <a:srgbClr val="FF8D47"/>
    <a:srgbClr val="F06A1F"/>
    <a:srgbClr val="0051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950" autoAdjust="0"/>
    <p:restoredTop sz="94660"/>
  </p:normalViewPr>
  <p:slideViewPr>
    <p:cSldViewPr snapToGrid="0" showGuides="1">
      <p:cViewPr>
        <p:scale>
          <a:sx n="76" d="100"/>
          <a:sy n="76" d="100"/>
        </p:scale>
        <p:origin x="77" y="365"/>
      </p:cViewPr>
      <p:guideLst>
        <p:guide orient="horz" pos="2205"/>
        <p:guide orient="horz" pos="913"/>
        <p:guide pos="3885"/>
        <p:guide pos="283"/>
        <p:guide pos="7401"/>
      </p:guideLst>
    </p:cSldViewPr>
  </p:slideViewPr>
  <p:notesTextViewPr>
    <p:cViewPr>
      <p:scale>
        <a:sx n="1" d="1"/>
        <a:sy n="1" d="1"/>
      </p:scale>
      <p:origin x="0" y="0"/>
    </p:cViewPr>
  </p:notesTextViewPr>
  <p:sorterViewPr>
    <p:cViewPr>
      <p:scale>
        <a:sx n="125" d="100"/>
        <a:sy n="125" d="100"/>
      </p:scale>
      <p:origin x="0" y="-1325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AE66E7-AC30-460F-A56E-A20D5AABAD4A}" type="datetimeFigureOut">
              <a:rPr lang="zh-CN" altLang="en-US" smtClean="0"/>
              <a:t>2023/11/17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D10C30-85B6-4AC9-8DE7-39633F928DE7}" type="slidenum">
              <a:rPr lang="zh-CN" altLang="en-US" smtClean="0"/>
              <a:t>‹#›</a:t>
            </a:fld>
            <a:endParaRPr lang="zh-CN" altLang="en-US"/>
          </a:p>
        </p:txBody>
      </p:sp>
    </p:spTree>
    <p:extLst>
      <p:ext uri="{BB962C8B-B14F-4D97-AF65-F5344CB8AC3E}">
        <p14:creationId xmlns:p14="http://schemas.microsoft.com/office/powerpoint/2010/main" val="815649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D10C30-85B6-4AC9-8DE7-39633F928DE7}"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D10C30-85B6-4AC9-8DE7-39633F928DE7}"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D10C30-85B6-4AC9-8DE7-39633F928DE7}"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D10C30-85B6-4AC9-8DE7-39633F928DE7}"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D10C30-85B6-4AC9-8DE7-39633F928DE7}"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D10C30-85B6-4AC9-8DE7-39633F928DE7}"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D10C30-85B6-4AC9-8DE7-39633F928DE7}"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D10C30-85B6-4AC9-8DE7-39633F928DE7}"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D10C30-85B6-4AC9-8DE7-39633F928DE7}"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D10C30-85B6-4AC9-8DE7-39633F928DE7}"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D10C30-85B6-4AC9-8DE7-39633F928DE7}"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D10C30-85B6-4AC9-8DE7-39633F928DE7}"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D10C30-85B6-4AC9-8DE7-39633F928DE7}"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D10C30-85B6-4AC9-8DE7-39633F928DE7}"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D10C30-85B6-4AC9-8DE7-39633F928DE7}"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D10C30-85B6-4AC9-8DE7-39633F928DE7}"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D10C30-85B6-4AC9-8DE7-39633F928DE7}"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D10C30-85B6-4AC9-8DE7-39633F928DE7}"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D10C30-85B6-4AC9-8DE7-39633F928DE7}"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D10C30-85B6-4AC9-8DE7-39633F928DE7}"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D10C30-85B6-4AC9-8DE7-39633F928DE7}"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D10C30-85B6-4AC9-8DE7-39633F928DE7}"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D10C30-85B6-4AC9-8DE7-39633F928DE7}"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D10C30-85B6-4AC9-8DE7-39633F928DE7}"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grpSp>
        <p:nvGrpSpPr>
          <p:cNvPr id="7" name="组合 6"/>
          <p:cNvGrpSpPr/>
          <p:nvPr userDrawn="1"/>
        </p:nvGrpSpPr>
        <p:grpSpPr>
          <a:xfrm>
            <a:off x="0" y="0"/>
            <a:ext cx="12192000" cy="6858000"/>
            <a:chOff x="0" y="0"/>
            <a:chExt cx="12192000" cy="6858000"/>
          </a:xfrm>
        </p:grpSpPr>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47850" y="0"/>
              <a:ext cx="10344150" cy="6858000"/>
            </a:xfrm>
            <a:prstGeom prst="rect">
              <a:avLst/>
            </a:prstGeom>
          </p:spPr>
        </p:pic>
        <p:sp>
          <p:nvSpPr>
            <p:cNvPr id="9" name="矩形 8"/>
            <p:cNvSpPr/>
            <p:nvPr/>
          </p:nvSpPr>
          <p:spPr>
            <a:xfrm>
              <a:off x="0" y="0"/>
              <a:ext cx="12192000" cy="6858000"/>
            </a:xfrm>
            <a:prstGeom prst="rect">
              <a:avLst/>
            </a:prstGeom>
            <a:gradFill>
              <a:gsLst>
                <a:gs pos="10000">
                  <a:schemeClr val="accent1">
                    <a:lumMod val="5000"/>
                    <a:lumOff val="95000"/>
                    <a:alpha val="0"/>
                  </a:schemeClr>
                </a:gs>
                <a:gs pos="44000">
                  <a:schemeClr val="bg1"/>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t="15816"/>
          <a:stretch>
            <a:fillRect/>
          </a:stretch>
        </p:blipFill>
        <p:spPr>
          <a:xfrm>
            <a:off x="0" y="-19050"/>
            <a:ext cx="12192000" cy="6877050"/>
          </a:xfrm>
          <a:prstGeom prst="rect">
            <a:avLst/>
          </a:prstGeom>
        </p:spPr>
      </p:pic>
      <p:sp>
        <p:nvSpPr>
          <p:cNvPr id="9" name="矩形 8"/>
          <p:cNvSpPr/>
          <p:nvPr/>
        </p:nvSpPr>
        <p:spPr>
          <a:xfrm>
            <a:off x="0" y="-19050"/>
            <a:ext cx="12192000" cy="6877050"/>
          </a:xfrm>
          <a:prstGeom prst="rect">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0" y="277583"/>
            <a:ext cx="12192000" cy="520701"/>
          </a:xfrm>
          <a:prstGeom prst="rect">
            <a:avLst/>
          </a:prstGeom>
          <a:solidFill>
            <a:schemeClr val="bg1">
              <a:lumMod val="8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67768" y="87692"/>
            <a:ext cx="951508" cy="712407"/>
            <a:chOff x="117314" y="0"/>
            <a:chExt cx="1088056" cy="868753"/>
          </a:xfrm>
        </p:grpSpPr>
        <p:sp>
          <p:nvSpPr>
            <p:cNvPr id="12" name="矩形 11"/>
            <p:cNvSpPr/>
            <p:nvPr/>
          </p:nvSpPr>
          <p:spPr>
            <a:xfrm>
              <a:off x="377370" y="0"/>
              <a:ext cx="828000" cy="86875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32"/>
            <p:cNvSpPr/>
            <p:nvPr/>
          </p:nvSpPr>
          <p:spPr>
            <a:xfrm>
              <a:off x="117314" y="2"/>
              <a:ext cx="264000" cy="229907"/>
            </a:xfrm>
            <a:custGeom>
              <a:avLst/>
              <a:gdLst>
                <a:gd name="connsiteX0" fmla="*/ 0 w 828000"/>
                <a:gd name="connsiteY0" fmla="*/ 0 h 827314"/>
                <a:gd name="connsiteX1" fmla="*/ 828000 w 828000"/>
                <a:gd name="connsiteY1" fmla="*/ 0 h 827314"/>
                <a:gd name="connsiteX2" fmla="*/ 828000 w 828000"/>
                <a:gd name="connsiteY2" fmla="*/ 827314 h 827314"/>
                <a:gd name="connsiteX3" fmla="*/ 0 w 828000"/>
                <a:gd name="connsiteY3" fmla="*/ 827314 h 827314"/>
                <a:gd name="connsiteX4" fmla="*/ 0 w 828000"/>
                <a:gd name="connsiteY4" fmla="*/ 0 h 827314"/>
                <a:gd name="connsiteX0-1" fmla="*/ 0 w 828000"/>
                <a:gd name="connsiteY0-2" fmla="*/ 827314 h 827314"/>
                <a:gd name="connsiteX1-3" fmla="*/ 828000 w 828000"/>
                <a:gd name="connsiteY1-4" fmla="*/ 0 h 827314"/>
                <a:gd name="connsiteX2-5" fmla="*/ 828000 w 828000"/>
                <a:gd name="connsiteY2-6" fmla="*/ 827314 h 827314"/>
                <a:gd name="connsiteX3-7" fmla="*/ 0 w 828000"/>
                <a:gd name="connsiteY3-8" fmla="*/ 827314 h 827314"/>
              </a:gdLst>
              <a:ahLst/>
              <a:cxnLst>
                <a:cxn ang="0">
                  <a:pos x="connsiteX0-1" y="connsiteY0-2"/>
                </a:cxn>
                <a:cxn ang="0">
                  <a:pos x="connsiteX1-3" y="connsiteY1-4"/>
                </a:cxn>
                <a:cxn ang="0">
                  <a:pos x="connsiteX2-5" y="connsiteY2-6"/>
                </a:cxn>
                <a:cxn ang="0">
                  <a:pos x="connsiteX3-7" y="connsiteY3-8"/>
                </a:cxn>
              </a:cxnLst>
              <a:rect l="l" t="t" r="r" b="b"/>
              <a:pathLst>
                <a:path w="828000" h="827314">
                  <a:moveTo>
                    <a:pt x="0" y="827314"/>
                  </a:moveTo>
                  <a:lnTo>
                    <a:pt x="828000" y="0"/>
                  </a:lnTo>
                  <a:lnTo>
                    <a:pt x="828000" y="827314"/>
                  </a:lnTo>
                  <a:lnTo>
                    <a:pt x="0" y="827314"/>
                  </a:lnTo>
                  <a:close/>
                </a:path>
              </a:pathLst>
            </a:custGeom>
            <a:solidFill>
              <a:srgbClr val="005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日期占位符 2"/>
          <p:cNvSpPr>
            <a:spLocks noGrp="1"/>
          </p:cNvSpPr>
          <p:nvPr>
            <p:ph type="dt" sz="half" idx="10"/>
          </p:nvPr>
        </p:nvSpPr>
        <p:spPr/>
        <p:txBody>
          <a:bodyPr/>
          <a:lstStyle/>
          <a:p>
            <a:fld id="{678AE44F-5876-4869-A8F9-FF0459371FED}" type="datetimeFigureOut">
              <a:rPr lang="zh-CN" altLang="en-US" smtClean="0"/>
              <a:t>2023/11/17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1D476F5-908F-4A95-944D-1BEEF044FB60}"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678AE44F-5876-4869-A8F9-FF0459371FED}" type="datetimeFigureOut">
              <a:rPr lang="zh-CN" altLang="en-US" smtClean="0"/>
              <a:t>2023/11/17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1D476F5-908F-4A95-944D-1BEEF044FB60}" type="slidenum">
              <a:rPr lang="zh-CN" altLang="en-US" smtClean="0"/>
              <a:t>‹#›</a:t>
            </a:fld>
            <a:endParaRPr lang="zh-CN" altLang="en-US"/>
          </a:p>
        </p:txBody>
      </p:sp>
      <p:pic>
        <p:nvPicPr>
          <p:cNvPr id="11267"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1331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763" y="9525"/>
            <a:ext cx="12182475" cy="683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矩形 5"/>
          <p:cNvSpPr/>
          <p:nvPr userDrawn="1"/>
        </p:nvSpPr>
        <p:spPr>
          <a:xfrm>
            <a:off x="4763" y="9525"/>
            <a:ext cx="12192000" cy="6926262"/>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678AE44F-5876-4869-A8F9-FF0459371FED}" type="datetimeFigureOut">
              <a:rPr lang="zh-CN" altLang="en-US" smtClean="0"/>
              <a:t>2023/11/17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1D476F5-908F-4A95-944D-1BEEF044FB60}" type="slidenum">
              <a:rPr lang="zh-CN" altLang="en-US" smtClean="0"/>
              <a:t>‹#›</a:t>
            </a:fld>
            <a:endParaRPr lang="zh-CN" altLang="en-US"/>
          </a:p>
        </p:txBody>
      </p:sp>
      <p:pic>
        <p:nvPicPr>
          <p:cNvPr id="8" name="图片占位符 25"/>
          <p:cNvPicPr>
            <a:picLocks noChangeAspect="1"/>
          </p:cNvPicPr>
          <p:nvPr userDrawn="1"/>
        </p:nvPicPr>
        <p:blipFill rotWithShape="1">
          <a:blip r:embed="rId2" cstate="print">
            <a:extLst>
              <a:ext uri="{28A0092B-C50C-407E-A947-70E740481C1C}">
                <a14:useLocalDpi xmlns:a14="http://schemas.microsoft.com/office/drawing/2010/main" val="0"/>
              </a:ext>
            </a:extLst>
          </a:blip>
          <a:srcRect t="18355" b="7560"/>
          <a:stretch>
            <a:fillRect/>
          </a:stretch>
        </p:blipFill>
        <p:spPr>
          <a:xfrm>
            <a:off x="0" y="1"/>
            <a:ext cx="12191999"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78AE44F-5876-4869-A8F9-FF0459371FED}" type="datetimeFigureOut">
              <a:rPr lang="zh-CN" altLang="en-US" smtClean="0"/>
              <a:t>2023/11/17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1D476F5-908F-4A95-944D-1BEEF044FB60}" type="slidenum">
              <a:rPr lang="zh-CN" altLang="en-US" smtClean="0"/>
              <a:t>‹#›</a:t>
            </a:fld>
            <a:endParaRPr lang="zh-CN" altLang="en-US"/>
          </a:p>
        </p:txBody>
      </p:sp>
      <p:pic>
        <p:nvPicPr>
          <p:cNvPr id="4099"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512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日期占位符 2"/>
          <p:cNvSpPr>
            <a:spLocks noGrp="1"/>
          </p:cNvSpPr>
          <p:nvPr>
            <p:ph type="dt" sz="half" idx="10"/>
          </p:nvPr>
        </p:nvSpPr>
        <p:spPr/>
        <p:txBody>
          <a:bodyPr/>
          <a:lstStyle/>
          <a:p>
            <a:fld id="{678AE44F-5876-4869-A8F9-FF0459371FED}" type="datetimeFigureOut">
              <a:rPr lang="zh-CN" altLang="en-US" smtClean="0"/>
              <a:t>2023/11/17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1D476F5-908F-4A95-944D-1BEEF044FB60}"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78AE44F-5876-4869-A8F9-FF0459371FED}" type="datetimeFigureOut">
              <a:rPr lang="zh-CN" altLang="en-US" smtClean="0"/>
              <a:t>2023/11/17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1D476F5-908F-4A95-944D-1BEEF044FB60}"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8AE44F-5876-4869-A8F9-FF0459371FED}" type="datetimeFigureOut">
              <a:rPr lang="zh-CN" altLang="en-US" smtClean="0"/>
              <a:t>2023/11/17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D476F5-908F-4A95-944D-1BEEF044FB60}"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tags" Target="../tags/tag26.xml"/><Relationship Id="rId18" Type="http://schemas.openxmlformats.org/officeDocument/2006/relationships/tags" Target="../tags/tag31.xml"/><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tags" Target="../tags/tag25.xml"/><Relationship Id="rId17" Type="http://schemas.openxmlformats.org/officeDocument/2006/relationships/tags" Target="../tags/tag30.xml"/><Relationship Id="rId2" Type="http://schemas.openxmlformats.org/officeDocument/2006/relationships/tags" Target="../tags/tag15.xml"/><Relationship Id="rId16" Type="http://schemas.openxmlformats.org/officeDocument/2006/relationships/tags" Target="../tags/tag29.xml"/><Relationship Id="rId20" Type="http://schemas.openxmlformats.org/officeDocument/2006/relationships/notesSlide" Target="../notesSlides/notesSlide10.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tags" Target="../tags/tag24.xml"/><Relationship Id="rId5" Type="http://schemas.openxmlformats.org/officeDocument/2006/relationships/tags" Target="../tags/tag18.xml"/><Relationship Id="rId15" Type="http://schemas.openxmlformats.org/officeDocument/2006/relationships/tags" Target="../tags/tag28.xml"/><Relationship Id="rId10" Type="http://schemas.openxmlformats.org/officeDocument/2006/relationships/tags" Target="../tags/tag23.xml"/><Relationship Id="rId19" Type="http://schemas.openxmlformats.org/officeDocument/2006/relationships/slideLayout" Target="../slideLayouts/slideLayout2.xml"/><Relationship Id="rId4" Type="http://schemas.openxmlformats.org/officeDocument/2006/relationships/tags" Target="../tags/tag17.xml"/><Relationship Id="rId9" Type="http://schemas.openxmlformats.org/officeDocument/2006/relationships/tags" Target="../tags/tag22.xml"/><Relationship Id="rId14" Type="http://schemas.openxmlformats.org/officeDocument/2006/relationships/tags" Target="../tags/tag27.xml"/></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11.xml"/><Relationship Id="rId3" Type="http://schemas.openxmlformats.org/officeDocument/2006/relationships/tags" Target="../tags/tag34.xml"/><Relationship Id="rId7" Type="http://schemas.openxmlformats.org/officeDocument/2006/relationships/slideLayout" Target="../slideLayouts/slideLayout2.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tags" Target="../tags/tag37.xml"/><Relationship Id="rId5" Type="http://schemas.openxmlformats.org/officeDocument/2006/relationships/tags" Target="../tags/tag36.xml"/><Relationship Id="rId4" Type="http://schemas.openxmlformats.org/officeDocument/2006/relationships/tags" Target="../tags/tag35.xml"/></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12.xml"/><Relationship Id="rId3" Type="http://schemas.openxmlformats.org/officeDocument/2006/relationships/tags" Target="../tags/tag40.xml"/><Relationship Id="rId7" Type="http://schemas.openxmlformats.org/officeDocument/2006/relationships/slideLayout" Target="../slideLayouts/slideLayout2.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s>
</file>

<file path=ppt/slides/_rels/slide13.xml.rels><?xml version="1.0" encoding="UTF-8" standalone="yes"?>
<Relationships xmlns="http://schemas.openxmlformats.org/package/2006/relationships"><Relationship Id="rId8" Type="http://schemas.openxmlformats.org/officeDocument/2006/relationships/tags" Target="../tags/tag51.xml"/><Relationship Id="rId13" Type="http://schemas.openxmlformats.org/officeDocument/2006/relationships/tags" Target="../tags/tag56.xml"/><Relationship Id="rId3" Type="http://schemas.openxmlformats.org/officeDocument/2006/relationships/tags" Target="../tags/tag46.xml"/><Relationship Id="rId7" Type="http://schemas.openxmlformats.org/officeDocument/2006/relationships/tags" Target="../tags/tag50.xml"/><Relationship Id="rId12" Type="http://schemas.openxmlformats.org/officeDocument/2006/relationships/tags" Target="../tags/tag55.xml"/><Relationship Id="rId17" Type="http://schemas.openxmlformats.org/officeDocument/2006/relationships/notesSlide" Target="../notesSlides/notesSlide13.xml"/><Relationship Id="rId2" Type="http://schemas.openxmlformats.org/officeDocument/2006/relationships/tags" Target="../tags/tag45.xml"/><Relationship Id="rId16" Type="http://schemas.openxmlformats.org/officeDocument/2006/relationships/slideLayout" Target="../slideLayouts/slideLayout2.xml"/><Relationship Id="rId1" Type="http://schemas.openxmlformats.org/officeDocument/2006/relationships/tags" Target="../tags/tag44.xml"/><Relationship Id="rId6" Type="http://schemas.openxmlformats.org/officeDocument/2006/relationships/tags" Target="../tags/tag49.xml"/><Relationship Id="rId11" Type="http://schemas.openxmlformats.org/officeDocument/2006/relationships/tags" Target="../tags/tag54.xml"/><Relationship Id="rId5" Type="http://schemas.openxmlformats.org/officeDocument/2006/relationships/tags" Target="../tags/tag48.xml"/><Relationship Id="rId15" Type="http://schemas.openxmlformats.org/officeDocument/2006/relationships/tags" Target="../tags/tag58.xml"/><Relationship Id="rId10" Type="http://schemas.openxmlformats.org/officeDocument/2006/relationships/tags" Target="../tags/tag53.xml"/><Relationship Id="rId4" Type="http://schemas.openxmlformats.org/officeDocument/2006/relationships/tags" Target="../tags/tag47.xml"/><Relationship Id="rId9" Type="http://schemas.openxmlformats.org/officeDocument/2006/relationships/tags" Target="../tags/tag52.xml"/><Relationship Id="rId14" Type="http://schemas.openxmlformats.org/officeDocument/2006/relationships/tags" Target="../tags/tag5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0.xml"/><Relationship Id="rId1" Type="http://schemas.openxmlformats.org/officeDocument/2006/relationships/tags" Target="../tags/tag59.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8" Type="http://schemas.openxmlformats.org/officeDocument/2006/relationships/tags" Target="../tags/tag68.xml"/><Relationship Id="rId13" Type="http://schemas.openxmlformats.org/officeDocument/2006/relationships/tags" Target="../tags/tag73.xml"/><Relationship Id="rId3" Type="http://schemas.openxmlformats.org/officeDocument/2006/relationships/tags" Target="../tags/tag63.xml"/><Relationship Id="rId7" Type="http://schemas.openxmlformats.org/officeDocument/2006/relationships/tags" Target="../tags/tag67.xml"/><Relationship Id="rId12" Type="http://schemas.openxmlformats.org/officeDocument/2006/relationships/tags" Target="../tags/tag72.xml"/><Relationship Id="rId17" Type="http://schemas.openxmlformats.org/officeDocument/2006/relationships/notesSlide" Target="../notesSlides/notesSlide15.xml"/><Relationship Id="rId2" Type="http://schemas.openxmlformats.org/officeDocument/2006/relationships/tags" Target="../tags/tag62.xml"/><Relationship Id="rId16" Type="http://schemas.openxmlformats.org/officeDocument/2006/relationships/slideLayout" Target="../slideLayouts/slideLayout2.xml"/><Relationship Id="rId1" Type="http://schemas.openxmlformats.org/officeDocument/2006/relationships/tags" Target="../tags/tag61.xml"/><Relationship Id="rId6" Type="http://schemas.openxmlformats.org/officeDocument/2006/relationships/tags" Target="../tags/tag66.xml"/><Relationship Id="rId11" Type="http://schemas.openxmlformats.org/officeDocument/2006/relationships/tags" Target="../tags/tag71.xml"/><Relationship Id="rId5" Type="http://schemas.openxmlformats.org/officeDocument/2006/relationships/tags" Target="../tags/tag65.xml"/><Relationship Id="rId15" Type="http://schemas.openxmlformats.org/officeDocument/2006/relationships/tags" Target="../tags/tag75.xml"/><Relationship Id="rId10" Type="http://schemas.openxmlformats.org/officeDocument/2006/relationships/tags" Target="../tags/tag70.xml"/><Relationship Id="rId4" Type="http://schemas.openxmlformats.org/officeDocument/2006/relationships/tags" Target="../tags/tag64.xml"/><Relationship Id="rId9" Type="http://schemas.openxmlformats.org/officeDocument/2006/relationships/tags" Target="../tags/tag69.xml"/><Relationship Id="rId14" Type="http://schemas.openxmlformats.org/officeDocument/2006/relationships/tags" Target="../tags/tag7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7.xml"/><Relationship Id="rId1" Type="http://schemas.openxmlformats.org/officeDocument/2006/relationships/tags" Target="../tags/tag76.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8" Type="http://schemas.openxmlformats.org/officeDocument/2006/relationships/tags" Target="../tags/tag85.xml"/><Relationship Id="rId13" Type="http://schemas.openxmlformats.org/officeDocument/2006/relationships/tags" Target="../tags/tag90.xml"/><Relationship Id="rId3" Type="http://schemas.openxmlformats.org/officeDocument/2006/relationships/tags" Target="../tags/tag80.xml"/><Relationship Id="rId7" Type="http://schemas.openxmlformats.org/officeDocument/2006/relationships/tags" Target="../tags/tag84.xml"/><Relationship Id="rId12" Type="http://schemas.openxmlformats.org/officeDocument/2006/relationships/tags" Target="../tags/tag89.xml"/><Relationship Id="rId17" Type="http://schemas.openxmlformats.org/officeDocument/2006/relationships/notesSlide" Target="../notesSlides/notesSlide17.xml"/><Relationship Id="rId2" Type="http://schemas.openxmlformats.org/officeDocument/2006/relationships/tags" Target="../tags/tag79.xml"/><Relationship Id="rId16" Type="http://schemas.openxmlformats.org/officeDocument/2006/relationships/slideLayout" Target="../slideLayouts/slideLayout2.xml"/><Relationship Id="rId1" Type="http://schemas.openxmlformats.org/officeDocument/2006/relationships/tags" Target="../tags/tag78.xml"/><Relationship Id="rId6" Type="http://schemas.openxmlformats.org/officeDocument/2006/relationships/tags" Target="../tags/tag83.xml"/><Relationship Id="rId11" Type="http://schemas.openxmlformats.org/officeDocument/2006/relationships/tags" Target="../tags/tag88.xml"/><Relationship Id="rId5" Type="http://schemas.openxmlformats.org/officeDocument/2006/relationships/tags" Target="../tags/tag82.xml"/><Relationship Id="rId15" Type="http://schemas.openxmlformats.org/officeDocument/2006/relationships/tags" Target="../tags/tag92.xml"/><Relationship Id="rId10" Type="http://schemas.openxmlformats.org/officeDocument/2006/relationships/tags" Target="../tags/tag87.xml"/><Relationship Id="rId4" Type="http://schemas.openxmlformats.org/officeDocument/2006/relationships/tags" Target="../tags/tag81.xml"/><Relationship Id="rId9" Type="http://schemas.openxmlformats.org/officeDocument/2006/relationships/tags" Target="../tags/tag86.xml"/><Relationship Id="rId14" Type="http://schemas.openxmlformats.org/officeDocument/2006/relationships/tags" Target="../tags/tag91.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4.xml"/><Relationship Id="rId1" Type="http://schemas.openxmlformats.org/officeDocument/2006/relationships/tags" Target="../tags/tag93.xml"/><Relationship Id="rId5" Type="http://schemas.openxmlformats.org/officeDocument/2006/relationships/image" Target="../media/image16.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6.xml"/><Relationship Id="rId1" Type="http://schemas.openxmlformats.org/officeDocument/2006/relationships/tags" Target="../tags/tag95.xml"/><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8" Type="http://schemas.openxmlformats.org/officeDocument/2006/relationships/tags" Target="../tags/tag104.xml"/><Relationship Id="rId13" Type="http://schemas.openxmlformats.org/officeDocument/2006/relationships/tags" Target="../tags/tag109.xml"/><Relationship Id="rId3" Type="http://schemas.openxmlformats.org/officeDocument/2006/relationships/tags" Target="../tags/tag99.xml"/><Relationship Id="rId7" Type="http://schemas.openxmlformats.org/officeDocument/2006/relationships/tags" Target="../tags/tag103.xml"/><Relationship Id="rId12" Type="http://schemas.openxmlformats.org/officeDocument/2006/relationships/tags" Target="../tags/tag108.xml"/><Relationship Id="rId17" Type="http://schemas.openxmlformats.org/officeDocument/2006/relationships/notesSlide" Target="../notesSlides/notesSlide21.xml"/><Relationship Id="rId2" Type="http://schemas.openxmlformats.org/officeDocument/2006/relationships/tags" Target="../tags/tag98.xml"/><Relationship Id="rId16" Type="http://schemas.openxmlformats.org/officeDocument/2006/relationships/slideLayout" Target="../slideLayouts/slideLayout2.xml"/><Relationship Id="rId1" Type="http://schemas.openxmlformats.org/officeDocument/2006/relationships/tags" Target="../tags/tag97.xml"/><Relationship Id="rId6" Type="http://schemas.openxmlformats.org/officeDocument/2006/relationships/tags" Target="../tags/tag102.xml"/><Relationship Id="rId11" Type="http://schemas.openxmlformats.org/officeDocument/2006/relationships/tags" Target="../tags/tag107.xml"/><Relationship Id="rId5" Type="http://schemas.openxmlformats.org/officeDocument/2006/relationships/tags" Target="../tags/tag101.xml"/><Relationship Id="rId15" Type="http://schemas.openxmlformats.org/officeDocument/2006/relationships/tags" Target="../tags/tag111.xml"/><Relationship Id="rId10" Type="http://schemas.openxmlformats.org/officeDocument/2006/relationships/tags" Target="../tags/tag106.xml"/><Relationship Id="rId4" Type="http://schemas.openxmlformats.org/officeDocument/2006/relationships/tags" Target="../tags/tag100.xml"/><Relationship Id="rId9" Type="http://schemas.openxmlformats.org/officeDocument/2006/relationships/tags" Target="../tags/tag105.xml"/><Relationship Id="rId14" Type="http://schemas.openxmlformats.org/officeDocument/2006/relationships/tags" Target="../tags/tag110.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3.xml"/><Relationship Id="rId1" Type="http://schemas.openxmlformats.org/officeDocument/2006/relationships/tags" Target="../tags/tag112.xml"/><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slideLayout" Target="../slideLayouts/slideLayout2.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828088" y="1819275"/>
            <a:ext cx="8539472" cy="3222523"/>
          </a:xfrm>
          <a:prstGeom prst="rect">
            <a:avLst/>
          </a:prstGeom>
          <a:solidFill>
            <a:srgbClr val="0070C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流程图: 过程 6"/>
          <p:cNvSpPr/>
          <p:nvPr/>
        </p:nvSpPr>
        <p:spPr>
          <a:xfrm>
            <a:off x="1824439" y="1819913"/>
            <a:ext cx="396088" cy="3221885"/>
          </a:xfrm>
          <a:prstGeom prst="flowChartProcess">
            <a:avLst/>
          </a:prstGeom>
          <a:solidFill>
            <a:srgbClr val="FFC000">
              <a:alpha val="79999"/>
            </a:srgbClr>
          </a:solidFill>
          <a:ln>
            <a:noFill/>
          </a:ln>
        </p:spPr>
        <p:txBody>
          <a:bodyPr anchor="ctr"/>
          <a:lstStyle/>
          <a:p>
            <a:pPr algn="ctr"/>
            <a:endParaRPr lang="zh-CN" altLang="en-US">
              <a:solidFill>
                <a:srgbClr val="FFFFFF"/>
              </a:solidFill>
            </a:endParaRPr>
          </a:p>
        </p:txBody>
      </p:sp>
      <p:sp>
        <p:nvSpPr>
          <p:cNvPr id="8" name="文本框 7"/>
          <p:cNvSpPr txBox="1"/>
          <p:nvPr/>
        </p:nvSpPr>
        <p:spPr>
          <a:xfrm>
            <a:off x="3914544" y="2757019"/>
            <a:ext cx="4493538" cy="830997"/>
          </a:xfrm>
          <a:prstGeom prst="rect">
            <a:avLst/>
          </a:prstGeom>
          <a:noFill/>
        </p:spPr>
        <p:txBody>
          <a:bodyPr wrap="none" rtlCol="0">
            <a:spAutoFit/>
            <a:scene3d>
              <a:camera prst="orthographicFront"/>
              <a:lightRig rig="threePt" dir="t"/>
            </a:scene3d>
            <a:sp3d contourW="12700"/>
          </a:bodyPr>
          <a:lstStyle/>
          <a:p>
            <a:pPr algn="ctr"/>
            <a:r>
              <a:rPr lang="zh-CN" altLang="en-US" sz="48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职工薪酬的核算</a:t>
            </a:r>
            <a:endParaRPr lang="zh-CN" altLang="en-US" sz="4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2" name="流程图: 过程 11"/>
          <p:cNvSpPr/>
          <p:nvPr/>
        </p:nvSpPr>
        <p:spPr>
          <a:xfrm>
            <a:off x="9976275" y="1819913"/>
            <a:ext cx="396088" cy="3221885"/>
          </a:xfrm>
          <a:prstGeom prst="flowChartProcess">
            <a:avLst/>
          </a:prstGeom>
          <a:solidFill>
            <a:srgbClr val="FFC000">
              <a:alpha val="79999"/>
            </a:srgbClr>
          </a:solidFill>
          <a:ln>
            <a:noFill/>
          </a:ln>
        </p:spPr>
        <p:txBody>
          <a:bodyPr anchor="ctr"/>
          <a:lstStyle/>
          <a:p>
            <a:pPr algn="ctr"/>
            <a:endParaRPr lang="zh-CN" altLang="en-US">
              <a:solidFill>
                <a:srgbClr val="FFFFFF"/>
              </a:solidFill>
            </a:endParaRPr>
          </a:p>
        </p:txBody>
      </p:sp>
      <p:sp>
        <p:nvSpPr>
          <p:cNvPr id="9" name="矩形 8"/>
          <p:cNvSpPr/>
          <p:nvPr/>
        </p:nvSpPr>
        <p:spPr>
          <a:xfrm>
            <a:off x="5007927" y="3802325"/>
            <a:ext cx="2628321" cy="523220"/>
          </a:xfrm>
          <a:prstGeom prst="rect">
            <a:avLst/>
          </a:prstGeom>
        </p:spPr>
        <p:txBody>
          <a:bodyPr wrap="square">
            <a:spAutoFit/>
          </a:bodyPr>
          <a:lstStyle/>
          <a:p>
            <a:r>
              <a:rPr lang="zh-CN" altLang="en-US" sz="2800" b="1" dirty="0" smtClean="0">
                <a:solidFill>
                  <a:schemeClr val="bg1"/>
                </a:solidFill>
                <a:latin typeface="微软雅黑" panose="020B0503020204020204" pitchFamily="34" charset="-122"/>
                <a:ea typeface="微软雅黑" panose="020B0503020204020204" pitchFamily="34" charset="-122"/>
              </a:rPr>
              <a:t>社会保险法</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400" fill="hold"/>
                                        <p:tgtEl>
                                          <p:spTgt spid="7"/>
                                        </p:tgtEl>
                                        <p:attrNameLst>
                                          <p:attrName>ppt_x</p:attrName>
                                        </p:attrNameLst>
                                      </p:cBhvr>
                                      <p:tavLst>
                                        <p:tav tm="0">
                                          <p:val>
                                            <p:strVal val="0-#ppt_w/2"/>
                                          </p:val>
                                        </p:tav>
                                        <p:tav tm="100000">
                                          <p:val>
                                            <p:strVal val="#ppt_x"/>
                                          </p:val>
                                        </p:tav>
                                      </p:tavLst>
                                    </p:anim>
                                    <p:anim calcmode="lin" valueType="num">
                                      <p:cBhvr additive="base">
                                        <p:cTn id="8" dur="4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400" fill="hold"/>
                                        <p:tgtEl>
                                          <p:spTgt spid="12"/>
                                        </p:tgtEl>
                                        <p:attrNameLst>
                                          <p:attrName>ppt_x</p:attrName>
                                        </p:attrNameLst>
                                      </p:cBhvr>
                                      <p:tavLst>
                                        <p:tav tm="0">
                                          <p:val>
                                            <p:strVal val="1+#ppt_w/2"/>
                                          </p:val>
                                        </p:tav>
                                        <p:tav tm="100000">
                                          <p:val>
                                            <p:strVal val="#ppt_x"/>
                                          </p:val>
                                        </p:tav>
                                      </p:tavLst>
                                    </p:anim>
                                    <p:anim calcmode="lin" valueType="num">
                                      <p:cBhvr additive="base">
                                        <p:cTn id="12" dur="4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anim calcmode="lin" valueType="num">
                                      <p:cBhvr>
                                        <p:cTn id="21" dur="500" fill="hold"/>
                                        <p:tgtEl>
                                          <p:spTgt spid="8"/>
                                        </p:tgtEl>
                                        <p:attrNameLst>
                                          <p:attrName>ppt_x</p:attrName>
                                        </p:attrNameLst>
                                      </p:cBhvr>
                                      <p:tavLst>
                                        <p:tav tm="0">
                                          <p:val>
                                            <p:strVal val="#ppt_x"/>
                                          </p:val>
                                        </p:tav>
                                        <p:tav tm="100000">
                                          <p:val>
                                            <p:strVal val="#ppt_x"/>
                                          </p:val>
                                        </p:tav>
                                      </p:tavLst>
                                    </p:anim>
                                    <p:anim calcmode="lin" valueType="num">
                                      <p:cBhvr>
                                        <p:cTn id="22" dur="500" fill="hold"/>
                                        <p:tgtEl>
                                          <p:spTgt spid="8"/>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10"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12" grpId="0" animBg="1"/>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p:cNvSpPr/>
          <p:nvPr/>
        </p:nvSpPr>
        <p:spPr>
          <a:xfrm>
            <a:off x="1146267" y="305190"/>
            <a:ext cx="2031325" cy="461665"/>
          </a:xfrm>
          <a:prstGeom prst="rect">
            <a:avLst/>
          </a:prstGeom>
        </p:spPr>
        <p:txBody>
          <a:bodyPr wrap="none">
            <a:spAutoFit/>
          </a:bodyPr>
          <a:lstStyle/>
          <a:p>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rPr>
              <a:t>基本养老保险</a:t>
            </a:r>
          </a:p>
        </p:txBody>
      </p:sp>
      <p:grpSp>
        <p:nvGrpSpPr>
          <p:cNvPr id="9" name="组合 8"/>
          <p:cNvGrpSpPr/>
          <p:nvPr/>
        </p:nvGrpSpPr>
        <p:grpSpPr>
          <a:xfrm>
            <a:off x="2023705" y="2585789"/>
            <a:ext cx="2307771" cy="650520"/>
            <a:chOff x="6589486" y="3631195"/>
            <a:chExt cx="2307771" cy="650520"/>
          </a:xfrm>
        </p:grpSpPr>
        <p:sp>
          <p:nvSpPr>
            <p:cNvPr id="8" name="圆角矩形 7"/>
            <p:cNvSpPr/>
            <p:nvPr/>
          </p:nvSpPr>
          <p:spPr>
            <a:xfrm>
              <a:off x="6589486" y="3689124"/>
              <a:ext cx="2307771" cy="592591"/>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36" name="矩形 35"/>
            <p:cNvSpPr/>
            <p:nvPr/>
          </p:nvSpPr>
          <p:spPr>
            <a:xfrm>
              <a:off x="7064797" y="3631195"/>
              <a:ext cx="1672803" cy="646331"/>
            </a:xfrm>
            <a:prstGeom prst="rect">
              <a:avLst/>
            </a:prstGeom>
          </p:spPr>
          <p:txBody>
            <a:bodyPr wrap="square">
              <a:spAutoFit/>
            </a:bodyPr>
            <a:lstStyle/>
            <a:p>
              <a:pPr>
                <a:lnSpc>
                  <a:spcPct val="20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单位缴纳</a:t>
              </a:r>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rPr>
                <a:t>的</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44" name="组合 43"/>
          <p:cNvGrpSpPr/>
          <p:nvPr/>
        </p:nvGrpSpPr>
        <p:grpSpPr>
          <a:xfrm>
            <a:off x="2023705" y="3401713"/>
            <a:ext cx="2307771" cy="650520"/>
            <a:chOff x="6589486" y="3631195"/>
            <a:chExt cx="2307771" cy="650520"/>
          </a:xfrm>
        </p:grpSpPr>
        <p:sp>
          <p:nvSpPr>
            <p:cNvPr id="45" name="圆角矩形 44"/>
            <p:cNvSpPr/>
            <p:nvPr/>
          </p:nvSpPr>
          <p:spPr>
            <a:xfrm>
              <a:off x="6589486" y="3689124"/>
              <a:ext cx="2307771" cy="592591"/>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46" name="矩形 45"/>
            <p:cNvSpPr/>
            <p:nvPr/>
          </p:nvSpPr>
          <p:spPr>
            <a:xfrm>
              <a:off x="7064797" y="3631195"/>
              <a:ext cx="1672803" cy="646331"/>
            </a:xfrm>
            <a:prstGeom prst="rect">
              <a:avLst/>
            </a:prstGeom>
          </p:spPr>
          <p:txBody>
            <a:bodyPr wrap="square">
              <a:spAutoFit/>
            </a:bodyPr>
            <a:lstStyle/>
            <a:p>
              <a:pPr>
                <a:lnSpc>
                  <a:spcPct val="20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职工</a:t>
              </a:r>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rPr>
                <a:t>缴纳的</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25" name="矩形 24"/>
          <p:cNvSpPr/>
          <p:nvPr/>
        </p:nvSpPr>
        <p:spPr>
          <a:xfrm>
            <a:off x="369309" y="105639"/>
            <a:ext cx="595035" cy="584775"/>
          </a:xfrm>
          <a:prstGeom prst="rect">
            <a:avLst/>
          </a:prstGeom>
        </p:spPr>
        <p:txBody>
          <a:bodyPr wrap="none">
            <a:spAutoFit/>
          </a:bodyPr>
          <a:lstStyle/>
          <a:p>
            <a:r>
              <a:rPr lang="zh-CN" altLang="en-US" sz="3200" dirty="0" smtClean="0">
                <a:solidFill>
                  <a:schemeClr val="bg1"/>
                </a:solidFill>
                <a:latin typeface="汉仪菱心体简" panose="02010609000101010101" pitchFamily="2" charset="-122"/>
                <a:ea typeface="汉仪菱心体简" panose="02010609000101010101" pitchFamily="2" charset="-122"/>
              </a:rPr>
              <a:t>二</a:t>
            </a:r>
            <a:endParaRPr lang="zh-CN" altLang="en-US" sz="3200" dirty="0">
              <a:solidFill>
                <a:schemeClr val="bg1"/>
              </a:solidFill>
              <a:latin typeface="汉仪菱心体简" panose="02010609000101010101" pitchFamily="2" charset="-122"/>
              <a:ea typeface="汉仪菱心体简" panose="02010609000101010101" pitchFamily="2" charset="-122"/>
            </a:endParaRPr>
          </a:p>
        </p:txBody>
      </p:sp>
      <p:grpSp>
        <p:nvGrpSpPr>
          <p:cNvPr id="26" name="组合 25"/>
          <p:cNvGrpSpPr/>
          <p:nvPr/>
        </p:nvGrpSpPr>
        <p:grpSpPr>
          <a:xfrm>
            <a:off x="570563" y="1086840"/>
            <a:ext cx="5139772" cy="428171"/>
            <a:chOff x="449262" y="1422400"/>
            <a:chExt cx="3054014" cy="428171"/>
          </a:xfrm>
        </p:grpSpPr>
        <p:sp>
          <p:nvSpPr>
            <p:cNvPr id="27" name="矩形 40"/>
            <p:cNvSpPr/>
            <p:nvPr/>
          </p:nvSpPr>
          <p:spPr>
            <a:xfrm>
              <a:off x="602182" y="1422400"/>
              <a:ext cx="2901094" cy="428171"/>
            </a:xfrm>
            <a:custGeom>
              <a:avLst/>
              <a:gdLst>
                <a:gd name="connsiteX0" fmla="*/ 0 w 3576638"/>
                <a:gd name="connsiteY0" fmla="*/ 0 h 428171"/>
                <a:gd name="connsiteX1" fmla="*/ 3576638 w 3576638"/>
                <a:gd name="connsiteY1" fmla="*/ 0 h 428171"/>
                <a:gd name="connsiteX2" fmla="*/ 3576638 w 3576638"/>
                <a:gd name="connsiteY2" fmla="*/ 428171 h 428171"/>
                <a:gd name="connsiteX3" fmla="*/ 0 w 3576638"/>
                <a:gd name="connsiteY3" fmla="*/ 428171 h 428171"/>
                <a:gd name="connsiteX4" fmla="*/ 0 w 3576638"/>
                <a:gd name="connsiteY4" fmla="*/ 0 h 428171"/>
                <a:gd name="connsiteX0-1" fmla="*/ 0 w 3576638"/>
                <a:gd name="connsiteY0-2" fmla="*/ 0 h 428171"/>
                <a:gd name="connsiteX1-3" fmla="*/ 3367088 w 3576638"/>
                <a:gd name="connsiteY1-4" fmla="*/ 6350 h 428171"/>
                <a:gd name="connsiteX2-5" fmla="*/ 3576638 w 3576638"/>
                <a:gd name="connsiteY2-6" fmla="*/ 428171 h 428171"/>
                <a:gd name="connsiteX3-7" fmla="*/ 0 w 3576638"/>
                <a:gd name="connsiteY3-8" fmla="*/ 428171 h 428171"/>
                <a:gd name="connsiteX4-9" fmla="*/ 0 w 3576638"/>
                <a:gd name="connsiteY4-10" fmla="*/ 0 h 42817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576638" h="428171">
                  <a:moveTo>
                    <a:pt x="0" y="0"/>
                  </a:moveTo>
                  <a:lnTo>
                    <a:pt x="3367088" y="6350"/>
                  </a:lnTo>
                  <a:lnTo>
                    <a:pt x="3576638" y="428171"/>
                  </a:lnTo>
                  <a:lnTo>
                    <a:pt x="0" y="428171"/>
                  </a:lnTo>
                  <a:lnTo>
                    <a:pt x="0" y="0"/>
                  </a:lnTo>
                  <a:close/>
                </a:path>
              </a:pathLst>
            </a:custGeom>
            <a:solidFill>
              <a:srgbClr val="0070C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8" name="矩形 40"/>
            <p:cNvSpPr/>
            <p:nvPr/>
          </p:nvSpPr>
          <p:spPr>
            <a:xfrm>
              <a:off x="449262" y="1422400"/>
              <a:ext cx="2970851" cy="428171"/>
            </a:xfrm>
            <a:custGeom>
              <a:avLst/>
              <a:gdLst>
                <a:gd name="connsiteX0" fmla="*/ 0 w 3576638"/>
                <a:gd name="connsiteY0" fmla="*/ 0 h 428171"/>
                <a:gd name="connsiteX1" fmla="*/ 3576638 w 3576638"/>
                <a:gd name="connsiteY1" fmla="*/ 0 h 428171"/>
                <a:gd name="connsiteX2" fmla="*/ 3576638 w 3576638"/>
                <a:gd name="connsiteY2" fmla="*/ 428171 h 428171"/>
                <a:gd name="connsiteX3" fmla="*/ 0 w 3576638"/>
                <a:gd name="connsiteY3" fmla="*/ 428171 h 428171"/>
                <a:gd name="connsiteX4" fmla="*/ 0 w 3576638"/>
                <a:gd name="connsiteY4" fmla="*/ 0 h 428171"/>
                <a:gd name="connsiteX0-1" fmla="*/ 0 w 3576638"/>
                <a:gd name="connsiteY0-2" fmla="*/ 0 h 428171"/>
                <a:gd name="connsiteX1-3" fmla="*/ 3367088 w 3576638"/>
                <a:gd name="connsiteY1-4" fmla="*/ 6350 h 428171"/>
                <a:gd name="connsiteX2-5" fmla="*/ 3576638 w 3576638"/>
                <a:gd name="connsiteY2-6" fmla="*/ 428171 h 428171"/>
                <a:gd name="connsiteX3-7" fmla="*/ 0 w 3576638"/>
                <a:gd name="connsiteY3-8" fmla="*/ 428171 h 428171"/>
                <a:gd name="connsiteX4-9" fmla="*/ 0 w 3576638"/>
                <a:gd name="connsiteY4-10" fmla="*/ 0 h 42817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576638" h="428171">
                  <a:moveTo>
                    <a:pt x="0" y="0"/>
                  </a:moveTo>
                  <a:lnTo>
                    <a:pt x="3367088" y="6350"/>
                  </a:lnTo>
                  <a:lnTo>
                    <a:pt x="3576638" y="428171"/>
                  </a:lnTo>
                  <a:lnTo>
                    <a:pt x="0" y="428171"/>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en-US" altLang="zh-CN" sz="2000" b="1" dirty="0" smtClean="0">
                  <a:solidFill>
                    <a:schemeClr val="bg1"/>
                  </a:solidFill>
                  <a:latin typeface="微软雅黑" panose="020B0503020204020204" pitchFamily="34" charset="-122"/>
                  <a:ea typeface="微软雅黑" panose="020B0503020204020204" pitchFamily="34" charset="-122"/>
                </a:rPr>
                <a:t>(</a:t>
              </a:r>
              <a:r>
                <a:rPr lang="zh-CN" altLang="en-US" sz="2000" b="1" dirty="0" smtClean="0">
                  <a:solidFill>
                    <a:schemeClr val="bg1"/>
                  </a:solidFill>
                  <a:latin typeface="微软雅黑" panose="020B0503020204020204" pitchFamily="34" charset="-122"/>
                  <a:ea typeface="微软雅黑" panose="020B0503020204020204" pitchFamily="34" charset="-122"/>
                </a:rPr>
                <a:t>三</a:t>
              </a:r>
              <a:r>
                <a:rPr lang="en-US" altLang="zh-CN" sz="2000" b="1" dirty="0" smtClean="0">
                  <a:solidFill>
                    <a:schemeClr val="bg1"/>
                  </a:solidFill>
                  <a:latin typeface="微软雅黑" panose="020B0503020204020204" pitchFamily="34" charset="-122"/>
                  <a:ea typeface="微软雅黑" panose="020B0503020204020204" pitchFamily="34" charset="-122"/>
                </a:rPr>
                <a:t>) </a:t>
              </a:r>
              <a:r>
                <a:rPr lang="zh-CN" altLang="en-US" sz="2000" b="1" dirty="0" smtClean="0">
                  <a:solidFill>
                    <a:schemeClr val="bg1"/>
                  </a:solidFill>
                  <a:latin typeface="微软雅黑" panose="020B0503020204020204" pitchFamily="34" charset="-122"/>
                  <a:ea typeface="微软雅黑" panose="020B0503020204020204" pitchFamily="34" charset="-122"/>
                </a:rPr>
                <a:t>职工基本养老保险基金的组成和来源</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sp>
        <p:nvSpPr>
          <p:cNvPr id="2" name="矩形 1"/>
          <p:cNvSpPr/>
          <p:nvPr/>
        </p:nvSpPr>
        <p:spPr>
          <a:xfrm>
            <a:off x="1146267" y="1938048"/>
            <a:ext cx="5724644" cy="369332"/>
          </a:xfrm>
          <a:prstGeom prst="rect">
            <a:avLst/>
          </a:prstGeom>
        </p:spPr>
        <p:txBody>
          <a:bodyPr wrap="none">
            <a:spAutoFit/>
          </a:bodyPr>
          <a:lstStyle/>
          <a:p>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rPr>
              <a:t>基本养老保险实行</a:t>
            </a:r>
            <a:r>
              <a:rPr lang="zh-CN" altLang="en-US" dirty="0">
                <a:solidFill>
                  <a:srgbClr val="0062AC"/>
                </a:solidFill>
                <a:latin typeface="微软雅黑" panose="020B0503020204020204" pitchFamily="34" charset="-122"/>
                <a:ea typeface="微软雅黑" panose="020B0503020204020204" pitchFamily="34" charset="-122"/>
              </a:rPr>
              <a:t>社会统筹</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与</a:t>
            </a:r>
            <a:r>
              <a:rPr lang="zh-CN" altLang="en-US" dirty="0">
                <a:solidFill>
                  <a:srgbClr val="0062AC"/>
                </a:solidFill>
                <a:latin typeface="微软雅黑" panose="020B0503020204020204" pitchFamily="34" charset="-122"/>
                <a:ea typeface="微软雅黑" panose="020B0503020204020204" pitchFamily="34" charset="-122"/>
              </a:rPr>
              <a:t>个人账户</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相结合</a:t>
            </a:r>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rPr>
              <a:t>的制度。</a:t>
            </a:r>
            <a:endParaRPr lang="zh-CN" altLang="en-US" dirty="0"/>
          </a:p>
        </p:txBody>
      </p:sp>
      <p:grpSp>
        <p:nvGrpSpPr>
          <p:cNvPr id="37" name="组合 36"/>
          <p:cNvGrpSpPr/>
          <p:nvPr/>
        </p:nvGrpSpPr>
        <p:grpSpPr>
          <a:xfrm>
            <a:off x="5855238" y="2687090"/>
            <a:ext cx="727075" cy="481013"/>
            <a:chOff x="10082213" y="5956300"/>
            <a:chExt cx="727075" cy="481013"/>
          </a:xfrm>
          <a:solidFill>
            <a:srgbClr val="0062AC"/>
          </a:solidFill>
        </p:grpSpPr>
        <p:sp>
          <p:nvSpPr>
            <p:cNvPr id="39" name="Freeform 94"/>
            <p:cNvSpPr>
              <a:spLocks noEditPoints="1"/>
            </p:cNvSpPr>
            <p:nvPr/>
          </p:nvSpPr>
          <p:spPr bwMode="auto">
            <a:xfrm>
              <a:off x="10388600" y="6092825"/>
              <a:ext cx="241300" cy="182563"/>
            </a:xfrm>
            <a:custGeom>
              <a:avLst/>
              <a:gdLst>
                <a:gd name="T0" fmla="*/ 2147483647 w 64"/>
                <a:gd name="T1" fmla="*/ 0 h 64"/>
                <a:gd name="T2" fmla="*/ 0 w 64"/>
                <a:gd name="T3" fmla="*/ 2147483647 h 64"/>
                <a:gd name="T4" fmla="*/ 2147483647 w 64"/>
                <a:gd name="T5" fmla="*/ 2147483647 h 64"/>
                <a:gd name="T6" fmla="*/ 2147483647 w 64"/>
                <a:gd name="T7" fmla="*/ 2147483647 h 64"/>
                <a:gd name="T8" fmla="*/ 2147483647 w 64"/>
                <a:gd name="T9" fmla="*/ 0 h 64"/>
                <a:gd name="T10" fmla="*/ 2147483647 w 64"/>
                <a:gd name="T11" fmla="*/ 2147483647 h 64"/>
                <a:gd name="T12" fmla="*/ 2147483647 w 64"/>
                <a:gd name="T13" fmla="*/ 2147483647 h 64"/>
                <a:gd name="T14" fmla="*/ 2147483647 w 64"/>
                <a:gd name="T15" fmla="*/ 2147483647 h 64"/>
                <a:gd name="T16" fmla="*/ 2147483647 w 64"/>
                <a:gd name="T17" fmla="*/ 2147483647 h 64"/>
                <a:gd name="T18" fmla="*/ 2147483647 w 64"/>
                <a:gd name="T19" fmla="*/ 2147483647 h 64"/>
                <a:gd name="T20" fmla="*/ 2147483647 w 64"/>
                <a:gd name="T21" fmla="*/ 2147483647 h 64"/>
                <a:gd name="T22" fmla="*/ 2147483647 w 64"/>
                <a:gd name="T23" fmla="*/ 2147483647 h 64"/>
                <a:gd name="T24" fmla="*/ 2147483647 w 64"/>
                <a:gd name="T25" fmla="*/ 2147483647 h 64"/>
                <a:gd name="T26" fmla="*/ 2147483647 w 64"/>
                <a:gd name="T27" fmla="*/ 2147483647 h 64"/>
                <a:gd name="T28" fmla="*/ 2147483647 w 64"/>
                <a:gd name="T29" fmla="*/ 2147483647 h 64"/>
                <a:gd name="T30" fmla="*/ 2147483647 w 64"/>
                <a:gd name="T31" fmla="*/ 2147483647 h 64"/>
                <a:gd name="T32" fmla="*/ 2147483647 w 64"/>
                <a:gd name="T33" fmla="*/ 2147483647 h 64"/>
                <a:gd name="T34" fmla="*/ 2147483647 w 64"/>
                <a:gd name="T35" fmla="*/ 2147483647 h 64"/>
                <a:gd name="T36" fmla="*/ 2147483647 w 64"/>
                <a:gd name="T37" fmla="*/ 2147483647 h 64"/>
                <a:gd name="T38" fmla="*/ 2147483647 w 64"/>
                <a:gd name="T39" fmla="*/ 2147483647 h 64"/>
                <a:gd name="T40" fmla="*/ 2147483647 w 64"/>
                <a:gd name="T41" fmla="*/ 2147483647 h 64"/>
                <a:gd name="T42" fmla="*/ 2147483647 w 64"/>
                <a:gd name="T43" fmla="*/ 2147483647 h 64"/>
                <a:gd name="T44" fmla="*/ 2147483647 w 64"/>
                <a:gd name="T45" fmla="*/ 2147483647 h 64"/>
                <a:gd name="T46" fmla="*/ 2147483647 w 64"/>
                <a:gd name="T47" fmla="*/ 2147483647 h 64"/>
                <a:gd name="T48" fmla="*/ 2147483647 w 64"/>
                <a:gd name="T49" fmla="*/ 2147483647 h 64"/>
                <a:gd name="T50" fmla="*/ 2147483647 w 64"/>
                <a:gd name="T51" fmla="*/ 2147483647 h 6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4" h="64">
                  <a:moveTo>
                    <a:pt x="32" y="0"/>
                  </a:moveTo>
                  <a:cubicBezTo>
                    <a:pt x="14" y="0"/>
                    <a:pt x="0" y="15"/>
                    <a:pt x="0" y="32"/>
                  </a:cubicBezTo>
                  <a:cubicBezTo>
                    <a:pt x="0" y="50"/>
                    <a:pt x="14" y="64"/>
                    <a:pt x="32" y="64"/>
                  </a:cubicBezTo>
                  <a:cubicBezTo>
                    <a:pt x="50" y="64"/>
                    <a:pt x="64" y="50"/>
                    <a:pt x="64" y="32"/>
                  </a:cubicBezTo>
                  <a:cubicBezTo>
                    <a:pt x="64" y="15"/>
                    <a:pt x="50" y="0"/>
                    <a:pt x="32" y="0"/>
                  </a:cubicBezTo>
                  <a:close/>
                  <a:moveTo>
                    <a:pt x="34" y="49"/>
                  </a:moveTo>
                  <a:cubicBezTo>
                    <a:pt x="34" y="55"/>
                    <a:pt x="34" y="55"/>
                    <a:pt x="34" y="55"/>
                  </a:cubicBezTo>
                  <a:cubicBezTo>
                    <a:pt x="30" y="55"/>
                    <a:pt x="30" y="55"/>
                    <a:pt x="30" y="55"/>
                  </a:cubicBezTo>
                  <a:cubicBezTo>
                    <a:pt x="30" y="49"/>
                    <a:pt x="30" y="49"/>
                    <a:pt x="30" y="49"/>
                  </a:cubicBezTo>
                  <a:cubicBezTo>
                    <a:pt x="27" y="49"/>
                    <a:pt x="24" y="48"/>
                    <a:pt x="22" y="47"/>
                  </a:cubicBezTo>
                  <a:cubicBezTo>
                    <a:pt x="23" y="43"/>
                    <a:pt x="23" y="43"/>
                    <a:pt x="23" y="43"/>
                  </a:cubicBezTo>
                  <a:cubicBezTo>
                    <a:pt x="25" y="45"/>
                    <a:pt x="28" y="46"/>
                    <a:pt x="31" y="46"/>
                  </a:cubicBezTo>
                  <a:cubicBezTo>
                    <a:pt x="35" y="46"/>
                    <a:pt x="38" y="43"/>
                    <a:pt x="38" y="40"/>
                  </a:cubicBezTo>
                  <a:cubicBezTo>
                    <a:pt x="38" y="37"/>
                    <a:pt x="36" y="35"/>
                    <a:pt x="31" y="34"/>
                  </a:cubicBezTo>
                  <a:cubicBezTo>
                    <a:pt x="26" y="32"/>
                    <a:pt x="22" y="29"/>
                    <a:pt x="22" y="24"/>
                  </a:cubicBezTo>
                  <a:cubicBezTo>
                    <a:pt x="22" y="20"/>
                    <a:pt x="26" y="16"/>
                    <a:pt x="31" y="15"/>
                  </a:cubicBezTo>
                  <a:cubicBezTo>
                    <a:pt x="31" y="10"/>
                    <a:pt x="31" y="10"/>
                    <a:pt x="31" y="10"/>
                  </a:cubicBezTo>
                  <a:cubicBezTo>
                    <a:pt x="34" y="10"/>
                    <a:pt x="34" y="10"/>
                    <a:pt x="34" y="10"/>
                  </a:cubicBezTo>
                  <a:cubicBezTo>
                    <a:pt x="34" y="15"/>
                    <a:pt x="34" y="15"/>
                    <a:pt x="34" y="15"/>
                  </a:cubicBezTo>
                  <a:cubicBezTo>
                    <a:pt x="37" y="15"/>
                    <a:pt x="40" y="16"/>
                    <a:pt x="41" y="17"/>
                  </a:cubicBezTo>
                  <a:cubicBezTo>
                    <a:pt x="40" y="21"/>
                    <a:pt x="40" y="21"/>
                    <a:pt x="40" y="21"/>
                  </a:cubicBezTo>
                  <a:cubicBezTo>
                    <a:pt x="39" y="20"/>
                    <a:pt x="36" y="19"/>
                    <a:pt x="33" y="19"/>
                  </a:cubicBezTo>
                  <a:cubicBezTo>
                    <a:pt x="29" y="19"/>
                    <a:pt x="27" y="21"/>
                    <a:pt x="27" y="23"/>
                  </a:cubicBezTo>
                  <a:cubicBezTo>
                    <a:pt x="27" y="26"/>
                    <a:pt x="29" y="28"/>
                    <a:pt x="34" y="30"/>
                  </a:cubicBezTo>
                  <a:cubicBezTo>
                    <a:pt x="40" y="32"/>
                    <a:pt x="43" y="35"/>
                    <a:pt x="43" y="40"/>
                  </a:cubicBezTo>
                  <a:cubicBezTo>
                    <a:pt x="43" y="44"/>
                    <a:pt x="39" y="48"/>
                    <a:pt x="34"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3" name="Freeform 95"/>
            <p:cNvSpPr>
              <a:spLocks noEditPoints="1"/>
            </p:cNvSpPr>
            <p:nvPr/>
          </p:nvSpPr>
          <p:spPr bwMode="auto">
            <a:xfrm>
              <a:off x="10082213" y="5956300"/>
              <a:ext cx="727075" cy="481013"/>
            </a:xfrm>
            <a:custGeom>
              <a:avLst/>
              <a:gdLst>
                <a:gd name="T0" fmla="*/ 2147483647 w 192"/>
                <a:gd name="T1" fmla="*/ 2147483647 h 169"/>
                <a:gd name="T2" fmla="*/ 2147483647 w 192"/>
                <a:gd name="T3" fmla="*/ 2147483647 h 169"/>
                <a:gd name="T4" fmla="*/ 2147483647 w 192"/>
                <a:gd name="T5" fmla="*/ 2147483647 h 169"/>
                <a:gd name="T6" fmla="*/ 2147483647 w 192"/>
                <a:gd name="T7" fmla="*/ 2147483647 h 169"/>
                <a:gd name="T8" fmla="*/ 2147483647 w 192"/>
                <a:gd name="T9" fmla="*/ 2147483647 h 169"/>
                <a:gd name="T10" fmla="*/ 2147483647 w 192"/>
                <a:gd name="T11" fmla="*/ 2147483647 h 169"/>
                <a:gd name="T12" fmla="*/ 2147483647 w 192"/>
                <a:gd name="T13" fmla="*/ 2147483647 h 169"/>
                <a:gd name="T14" fmla="*/ 2147483647 w 192"/>
                <a:gd name="T15" fmla="*/ 2147483647 h 169"/>
                <a:gd name="T16" fmla="*/ 2147483647 w 192"/>
                <a:gd name="T17" fmla="*/ 0 h 169"/>
                <a:gd name="T18" fmla="*/ 2147483647 w 192"/>
                <a:gd name="T19" fmla="*/ 2147483647 h 169"/>
                <a:gd name="T20" fmla="*/ 2147483647 w 192"/>
                <a:gd name="T21" fmla="*/ 2147483647 h 169"/>
                <a:gd name="T22" fmla="*/ 0 w 192"/>
                <a:gd name="T23" fmla="*/ 2147483647 h 169"/>
                <a:gd name="T24" fmla="*/ 0 w 192"/>
                <a:gd name="T25" fmla="*/ 2147483647 h 169"/>
                <a:gd name="T26" fmla="*/ 0 w 192"/>
                <a:gd name="T27" fmla="*/ 2147483647 h 169"/>
                <a:gd name="T28" fmla="*/ 2147483647 w 192"/>
                <a:gd name="T29" fmla="*/ 2147483647 h 169"/>
                <a:gd name="T30" fmla="*/ 2147483647 w 192"/>
                <a:gd name="T31" fmla="*/ 2147483647 h 169"/>
                <a:gd name="T32" fmla="*/ 2147483647 w 192"/>
                <a:gd name="T33" fmla="*/ 2147483647 h 169"/>
                <a:gd name="T34" fmla="*/ 2147483647 w 192"/>
                <a:gd name="T35" fmla="*/ 2147483647 h 169"/>
                <a:gd name="T36" fmla="*/ 2147483647 w 192"/>
                <a:gd name="T37" fmla="*/ 2147483647 h 169"/>
                <a:gd name="T38" fmla="*/ 2147483647 w 192"/>
                <a:gd name="T39" fmla="*/ 2147483647 h 169"/>
                <a:gd name="T40" fmla="*/ 2147483647 w 192"/>
                <a:gd name="T41" fmla="*/ 2147483647 h 169"/>
                <a:gd name="T42" fmla="*/ 2147483647 w 192"/>
                <a:gd name="T43" fmla="*/ 2147483647 h 169"/>
                <a:gd name="T44" fmla="*/ 2147483647 w 192"/>
                <a:gd name="T45" fmla="*/ 2147483647 h 169"/>
                <a:gd name="T46" fmla="*/ 2147483647 w 192"/>
                <a:gd name="T47" fmla="*/ 2147483647 h 169"/>
                <a:gd name="T48" fmla="*/ 2147483647 w 192"/>
                <a:gd name="T49" fmla="*/ 2147483647 h 169"/>
                <a:gd name="T50" fmla="*/ 2147483647 w 192"/>
                <a:gd name="T51" fmla="*/ 2147483647 h 169"/>
                <a:gd name="T52" fmla="*/ 2147483647 w 192"/>
                <a:gd name="T53" fmla="*/ 2147483647 h 169"/>
                <a:gd name="T54" fmla="*/ 2147483647 w 192"/>
                <a:gd name="T55" fmla="*/ 2147483647 h 169"/>
                <a:gd name="T56" fmla="*/ 2147483647 w 192"/>
                <a:gd name="T57" fmla="*/ 2147483647 h 169"/>
                <a:gd name="T58" fmla="*/ 2147483647 w 192"/>
                <a:gd name="T59" fmla="*/ 2147483647 h 169"/>
                <a:gd name="T60" fmla="*/ 2147483647 w 192"/>
                <a:gd name="T61" fmla="*/ 2147483647 h 169"/>
                <a:gd name="T62" fmla="*/ 2147483647 w 192"/>
                <a:gd name="T63" fmla="*/ 2147483647 h 169"/>
                <a:gd name="T64" fmla="*/ 2147483647 w 192"/>
                <a:gd name="T65" fmla="*/ 2147483647 h 169"/>
                <a:gd name="T66" fmla="*/ 2147483647 w 192"/>
                <a:gd name="T67" fmla="*/ 2147483647 h 169"/>
                <a:gd name="T68" fmla="*/ 2147483647 w 192"/>
                <a:gd name="T69" fmla="*/ 2147483647 h 169"/>
                <a:gd name="T70" fmla="*/ 2147483647 w 192"/>
                <a:gd name="T71" fmla="*/ 2147483647 h 169"/>
                <a:gd name="T72" fmla="*/ 2147483647 w 192"/>
                <a:gd name="T73" fmla="*/ 2147483647 h 169"/>
                <a:gd name="T74" fmla="*/ 2147483647 w 192"/>
                <a:gd name="T75" fmla="*/ 2147483647 h 169"/>
                <a:gd name="T76" fmla="*/ 2147483647 w 192"/>
                <a:gd name="T77" fmla="*/ 2147483647 h 169"/>
                <a:gd name="T78" fmla="*/ 2147483647 w 192"/>
                <a:gd name="T79" fmla="*/ 2147483647 h 169"/>
                <a:gd name="T80" fmla="*/ 2147483647 w 192"/>
                <a:gd name="T81" fmla="*/ 2147483647 h 169"/>
                <a:gd name="T82" fmla="*/ 2147483647 w 192"/>
                <a:gd name="T83" fmla="*/ 2147483647 h 169"/>
                <a:gd name="T84" fmla="*/ 2147483647 w 192"/>
                <a:gd name="T85" fmla="*/ 2147483647 h 169"/>
                <a:gd name="T86" fmla="*/ 2147483647 w 192"/>
                <a:gd name="T87" fmla="*/ 2147483647 h 16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92" h="169">
                  <a:moveTo>
                    <a:pt x="191" y="65"/>
                  </a:moveTo>
                  <a:cubicBezTo>
                    <a:pt x="183" y="65"/>
                    <a:pt x="183" y="65"/>
                    <a:pt x="183" y="65"/>
                  </a:cubicBezTo>
                  <a:cubicBezTo>
                    <a:pt x="182" y="58"/>
                    <a:pt x="176" y="31"/>
                    <a:pt x="133" y="24"/>
                  </a:cubicBezTo>
                  <a:cubicBezTo>
                    <a:pt x="121" y="22"/>
                    <a:pt x="111" y="21"/>
                    <a:pt x="104" y="21"/>
                  </a:cubicBezTo>
                  <a:cubicBezTo>
                    <a:pt x="98" y="21"/>
                    <a:pt x="94" y="22"/>
                    <a:pt x="90" y="22"/>
                  </a:cubicBezTo>
                  <a:cubicBezTo>
                    <a:pt x="86" y="23"/>
                    <a:pt x="82" y="23"/>
                    <a:pt x="76" y="23"/>
                  </a:cubicBezTo>
                  <a:cubicBezTo>
                    <a:pt x="75" y="23"/>
                    <a:pt x="75" y="23"/>
                    <a:pt x="75" y="23"/>
                  </a:cubicBezTo>
                  <a:cubicBezTo>
                    <a:pt x="65" y="23"/>
                    <a:pt x="46" y="16"/>
                    <a:pt x="45" y="1"/>
                  </a:cubicBezTo>
                  <a:cubicBezTo>
                    <a:pt x="45" y="0"/>
                    <a:pt x="45" y="0"/>
                    <a:pt x="44" y="0"/>
                  </a:cubicBezTo>
                  <a:cubicBezTo>
                    <a:pt x="44" y="0"/>
                    <a:pt x="43" y="0"/>
                    <a:pt x="43" y="1"/>
                  </a:cubicBezTo>
                  <a:cubicBezTo>
                    <a:pt x="41" y="16"/>
                    <a:pt x="41" y="16"/>
                    <a:pt x="41" y="16"/>
                  </a:cubicBezTo>
                  <a:cubicBezTo>
                    <a:pt x="41" y="17"/>
                    <a:pt x="35" y="60"/>
                    <a:pt x="0" y="71"/>
                  </a:cubicBezTo>
                  <a:cubicBezTo>
                    <a:pt x="0" y="71"/>
                    <a:pt x="0" y="71"/>
                    <a:pt x="0" y="72"/>
                  </a:cubicBezTo>
                  <a:cubicBezTo>
                    <a:pt x="0" y="93"/>
                    <a:pt x="0" y="93"/>
                    <a:pt x="0" y="93"/>
                  </a:cubicBezTo>
                  <a:cubicBezTo>
                    <a:pt x="0" y="94"/>
                    <a:pt x="0" y="94"/>
                    <a:pt x="1" y="94"/>
                  </a:cubicBezTo>
                  <a:cubicBezTo>
                    <a:pt x="13" y="94"/>
                    <a:pt x="13" y="94"/>
                    <a:pt x="13" y="94"/>
                  </a:cubicBezTo>
                  <a:cubicBezTo>
                    <a:pt x="15" y="100"/>
                    <a:pt x="26" y="133"/>
                    <a:pt x="61" y="144"/>
                  </a:cubicBezTo>
                  <a:cubicBezTo>
                    <a:pt x="61" y="168"/>
                    <a:pt x="61" y="168"/>
                    <a:pt x="61" y="168"/>
                  </a:cubicBezTo>
                  <a:cubicBezTo>
                    <a:pt x="61" y="169"/>
                    <a:pt x="61" y="169"/>
                    <a:pt x="62" y="169"/>
                  </a:cubicBezTo>
                  <a:cubicBezTo>
                    <a:pt x="83" y="169"/>
                    <a:pt x="83" y="169"/>
                    <a:pt x="83" y="169"/>
                  </a:cubicBezTo>
                  <a:cubicBezTo>
                    <a:pt x="84" y="169"/>
                    <a:pt x="84" y="169"/>
                    <a:pt x="84" y="168"/>
                  </a:cubicBezTo>
                  <a:cubicBezTo>
                    <a:pt x="84" y="146"/>
                    <a:pt x="84" y="146"/>
                    <a:pt x="84" y="146"/>
                  </a:cubicBezTo>
                  <a:cubicBezTo>
                    <a:pt x="118" y="146"/>
                    <a:pt x="118" y="146"/>
                    <a:pt x="118" y="146"/>
                  </a:cubicBezTo>
                  <a:cubicBezTo>
                    <a:pt x="118" y="168"/>
                    <a:pt x="118" y="168"/>
                    <a:pt x="118" y="168"/>
                  </a:cubicBezTo>
                  <a:cubicBezTo>
                    <a:pt x="118" y="169"/>
                    <a:pt x="118" y="169"/>
                    <a:pt x="119" y="169"/>
                  </a:cubicBezTo>
                  <a:cubicBezTo>
                    <a:pt x="140" y="169"/>
                    <a:pt x="140" y="169"/>
                    <a:pt x="140" y="169"/>
                  </a:cubicBezTo>
                  <a:cubicBezTo>
                    <a:pt x="141" y="169"/>
                    <a:pt x="141" y="169"/>
                    <a:pt x="141" y="168"/>
                  </a:cubicBezTo>
                  <a:cubicBezTo>
                    <a:pt x="141" y="141"/>
                    <a:pt x="141" y="141"/>
                    <a:pt x="141" y="141"/>
                  </a:cubicBezTo>
                  <a:cubicBezTo>
                    <a:pt x="157" y="134"/>
                    <a:pt x="183" y="119"/>
                    <a:pt x="183" y="86"/>
                  </a:cubicBezTo>
                  <a:cubicBezTo>
                    <a:pt x="183" y="85"/>
                    <a:pt x="183" y="85"/>
                    <a:pt x="183" y="85"/>
                  </a:cubicBezTo>
                  <a:cubicBezTo>
                    <a:pt x="191" y="85"/>
                    <a:pt x="191" y="85"/>
                    <a:pt x="191" y="85"/>
                  </a:cubicBezTo>
                  <a:cubicBezTo>
                    <a:pt x="191" y="85"/>
                    <a:pt x="192" y="85"/>
                    <a:pt x="192" y="84"/>
                  </a:cubicBezTo>
                  <a:cubicBezTo>
                    <a:pt x="192" y="66"/>
                    <a:pt x="192" y="66"/>
                    <a:pt x="192" y="66"/>
                  </a:cubicBezTo>
                  <a:cubicBezTo>
                    <a:pt x="192" y="65"/>
                    <a:pt x="191" y="65"/>
                    <a:pt x="191" y="65"/>
                  </a:cubicBezTo>
                  <a:close/>
                  <a:moveTo>
                    <a:pt x="53" y="68"/>
                  </a:moveTo>
                  <a:cubicBezTo>
                    <a:pt x="48" y="68"/>
                    <a:pt x="44" y="64"/>
                    <a:pt x="44" y="59"/>
                  </a:cubicBezTo>
                  <a:cubicBezTo>
                    <a:pt x="44" y="54"/>
                    <a:pt x="48" y="49"/>
                    <a:pt x="53" y="49"/>
                  </a:cubicBezTo>
                  <a:cubicBezTo>
                    <a:pt x="58" y="49"/>
                    <a:pt x="62" y="54"/>
                    <a:pt x="62" y="59"/>
                  </a:cubicBezTo>
                  <a:cubicBezTo>
                    <a:pt x="62" y="64"/>
                    <a:pt x="58" y="68"/>
                    <a:pt x="53" y="68"/>
                  </a:cubicBezTo>
                  <a:close/>
                  <a:moveTo>
                    <a:pt x="113" y="121"/>
                  </a:moveTo>
                  <a:cubicBezTo>
                    <a:pt x="91" y="121"/>
                    <a:pt x="73" y="102"/>
                    <a:pt x="73" y="80"/>
                  </a:cubicBezTo>
                  <a:cubicBezTo>
                    <a:pt x="73" y="58"/>
                    <a:pt x="91" y="40"/>
                    <a:pt x="113" y="40"/>
                  </a:cubicBezTo>
                  <a:cubicBezTo>
                    <a:pt x="135" y="40"/>
                    <a:pt x="153" y="58"/>
                    <a:pt x="153" y="80"/>
                  </a:cubicBezTo>
                  <a:cubicBezTo>
                    <a:pt x="153" y="102"/>
                    <a:pt x="135" y="121"/>
                    <a:pt x="113" y="1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4" name="矩形 3"/>
          <p:cNvSpPr/>
          <p:nvPr/>
        </p:nvSpPr>
        <p:spPr>
          <a:xfrm>
            <a:off x="6641115" y="2762104"/>
            <a:ext cx="2954655" cy="369332"/>
          </a:xfrm>
          <a:prstGeom prst="rect">
            <a:avLst/>
          </a:prstGeom>
        </p:spPr>
        <p:txBody>
          <a:bodyPr wrap="none">
            <a:spAutoFit/>
          </a:bodyPr>
          <a:lstStyle/>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计入基本养老</a:t>
            </a:r>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rPr>
              <a:t>保险统筹基金</a:t>
            </a:r>
            <a:endParaRPr lang="zh-CN" altLang="en-US" dirty="0">
              <a:solidFill>
                <a:schemeClr val="tx1">
                  <a:lumMod val="85000"/>
                  <a:lumOff val="15000"/>
                </a:schemeClr>
              </a:solidFill>
            </a:endParaRPr>
          </a:p>
        </p:txBody>
      </p:sp>
      <p:cxnSp>
        <p:nvCxnSpPr>
          <p:cNvPr id="6" name="直接箭头连接符 5"/>
          <p:cNvCxnSpPr/>
          <p:nvPr/>
        </p:nvCxnSpPr>
        <p:spPr>
          <a:xfrm flipV="1">
            <a:off x="4655976" y="2921246"/>
            <a:ext cx="914399" cy="6350"/>
          </a:xfrm>
          <a:prstGeom prst="straightConnector1">
            <a:avLst/>
          </a:prstGeom>
          <a:ln w="57150">
            <a:solidFill>
              <a:schemeClr val="bg1">
                <a:lumMod val="65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4" name="直接箭头连接符 53"/>
          <p:cNvCxnSpPr/>
          <p:nvPr/>
        </p:nvCxnSpPr>
        <p:spPr>
          <a:xfrm>
            <a:off x="4655976" y="3768637"/>
            <a:ext cx="914399" cy="0"/>
          </a:xfrm>
          <a:prstGeom prst="straightConnector1">
            <a:avLst/>
          </a:prstGeom>
          <a:ln w="57150">
            <a:solidFill>
              <a:schemeClr val="bg1">
                <a:lumMod val="65000"/>
              </a:schemeClr>
            </a:solidFill>
            <a:prstDash val="dash"/>
            <a:tailEnd type="arrow"/>
          </a:ln>
        </p:spPr>
        <p:style>
          <a:lnRef idx="1">
            <a:schemeClr val="accent1"/>
          </a:lnRef>
          <a:fillRef idx="0">
            <a:schemeClr val="accent1"/>
          </a:fillRef>
          <a:effectRef idx="0">
            <a:schemeClr val="accent1"/>
          </a:effectRef>
          <a:fontRef idx="minor">
            <a:schemeClr val="tx1"/>
          </a:fontRef>
        </p:style>
      </p:cxnSp>
      <p:grpSp>
        <p:nvGrpSpPr>
          <p:cNvPr id="55" name="组合 54"/>
          <p:cNvGrpSpPr/>
          <p:nvPr/>
        </p:nvGrpSpPr>
        <p:grpSpPr>
          <a:xfrm>
            <a:off x="5888011" y="3449447"/>
            <a:ext cx="717550" cy="550862"/>
            <a:chOff x="10213975" y="401638"/>
            <a:chExt cx="717550" cy="550862"/>
          </a:xfrm>
          <a:solidFill>
            <a:srgbClr val="0062AC"/>
          </a:solidFill>
        </p:grpSpPr>
        <p:sp>
          <p:nvSpPr>
            <p:cNvPr id="56" name="Freeform 129"/>
            <p:cNvSpPr>
              <a:spLocks noEditPoints="1"/>
            </p:cNvSpPr>
            <p:nvPr/>
          </p:nvSpPr>
          <p:spPr bwMode="auto">
            <a:xfrm>
              <a:off x="10726738" y="677863"/>
              <a:ext cx="204787" cy="123825"/>
            </a:xfrm>
            <a:custGeom>
              <a:avLst/>
              <a:gdLst>
                <a:gd name="T0" fmla="*/ 0 w 54"/>
                <a:gd name="T1" fmla="*/ 2147483647 h 43"/>
                <a:gd name="T2" fmla="*/ 2147483647 w 54"/>
                <a:gd name="T3" fmla="*/ 2147483647 h 43"/>
                <a:gd name="T4" fmla="*/ 2147483647 w 54"/>
                <a:gd name="T5" fmla="*/ 0 h 43"/>
                <a:gd name="T6" fmla="*/ 0 w 54"/>
                <a:gd name="T7" fmla="*/ 0 h 43"/>
                <a:gd name="T8" fmla="*/ 0 w 54"/>
                <a:gd name="T9" fmla="*/ 2147483647 h 43"/>
                <a:gd name="T10" fmla="*/ 2147483647 w 54"/>
                <a:gd name="T11" fmla="*/ 2147483647 h 43"/>
                <a:gd name="T12" fmla="*/ 2147483647 w 54"/>
                <a:gd name="T13" fmla="*/ 2147483647 h 43"/>
                <a:gd name="T14" fmla="*/ 2147483647 w 54"/>
                <a:gd name="T15" fmla="*/ 2147483647 h 43"/>
                <a:gd name="T16" fmla="*/ 2147483647 w 54"/>
                <a:gd name="T17" fmla="*/ 2147483647 h 43"/>
                <a:gd name="T18" fmla="*/ 2147483647 w 54"/>
                <a:gd name="T19" fmla="*/ 2147483647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43">
                  <a:moveTo>
                    <a:pt x="0" y="43"/>
                  </a:moveTo>
                  <a:cubicBezTo>
                    <a:pt x="54" y="43"/>
                    <a:pt x="54" y="43"/>
                    <a:pt x="54" y="43"/>
                  </a:cubicBezTo>
                  <a:cubicBezTo>
                    <a:pt x="54" y="0"/>
                    <a:pt x="54" y="0"/>
                    <a:pt x="54" y="0"/>
                  </a:cubicBezTo>
                  <a:cubicBezTo>
                    <a:pt x="0" y="0"/>
                    <a:pt x="0" y="0"/>
                    <a:pt x="0" y="0"/>
                  </a:cubicBezTo>
                  <a:lnTo>
                    <a:pt x="0" y="43"/>
                  </a:lnTo>
                  <a:close/>
                  <a:moveTo>
                    <a:pt x="25" y="13"/>
                  </a:moveTo>
                  <a:cubicBezTo>
                    <a:pt x="29" y="13"/>
                    <a:pt x="32" y="17"/>
                    <a:pt x="32" y="21"/>
                  </a:cubicBezTo>
                  <a:cubicBezTo>
                    <a:pt x="32" y="26"/>
                    <a:pt x="29" y="30"/>
                    <a:pt x="25" y="30"/>
                  </a:cubicBezTo>
                  <a:cubicBezTo>
                    <a:pt x="21" y="30"/>
                    <a:pt x="18" y="26"/>
                    <a:pt x="18" y="21"/>
                  </a:cubicBezTo>
                  <a:cubicBezTo>
                    <a:pt x="18" y="17"/>
                    <a:pt x="21" y="13"/>
                    <a:pt x="25"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7" name="Freeform 130"/>
            <p:cNvSpPr>
              <a:spLocks noEditPoints="1"/>
            </p:cNvSpPr>
            <p:nvPr/>
          </p:nvSpPr>
          <p:spPr bwMode="auto">
            <a:xfrm>
              <a:off x="10213975" y="401638"/>
              <a:ext cx="717550" cy="550862"/>
            </a:xfrm>
            <a:custGeom>
              <a:avLst/>
              <a:gdLst>
                <a:gd name="T0" fmla="*/ 2147483647 w 189"/>
                <a:gd name="T1" fmla="*/ 2147483647 h 193"/>
                <a:gd name="T2" fmla="*/ 2147483647 w 189"/>
                <a:gd name="T3" fmla="*/ 2147483647 h 193"/>
                <a:gd name="T4" fmla="*/ 2147483647 w 189"/>
                <a:gd name="T5" fmla="*/ 2147483647 h 193"/>
                <a:gd name="T6" fmla="*/ 2147483647 w 189"/>
                <a:gd name="T7" fmla="*/ 2147483647 h 193"/>
                <a:gd name="T8" fmla="*/ 2147483647 w 189"/>
                <a:gd name="T9" fmla="*/ 2147483647 h 193"/>
                <a:gd name="T10" fmla="*/ 2147483647 w 189"/>
                <a:gd name="T11" fmla="*/ 2147483647 h 193"/>
                <a:gd name="T12" fmla="*/ 2147483647 w 189"/>
                <a:gd name="T13" fmla="*/ 2147483647 h 193"/>
                <a:gd name="T14" fmla="*/ 2147483647 w 189"/>
                <a:gd name="T15" fmla="*/ 2147483647 h 193"/>
                <a:gd name="T16" fmla="*/ 0 w 189"/>
                <a:gd name="T17" fmla="*/ 2147483647 h 193"/>
                <a:gd name="T18" fmla="*/ 0 w 189"/>
                <a:gd name="T19" fmla="*/ 2147483647 h 193"/>
                <a:gd name="T20" fmla="*/ 2147483647 w 189"/>
                <a:gd name="T21" fmla="*/ 2147483647 h 193"/>
                <a:gd name="T22" fmla="*/ 2147483647 w 189"/>
                <a:gd name="T23" fmla="*/ 2147483647 h 193"/>
                <a:gd name="T24" fmla="*/ 2147483647 w 189"/>
                <a:gd name="T25" fmla="*/ 2147483647 h 193"/>
                <a:gd name="T26" fmla="*/ 2147483647 w 189"/>
                <a:gd name="T27" fmla="*/ 2147483647 h 193"/>
                <a:gd name="T28" fmla="*/ 2147483647 w 189"/>
                <a:gd name="T29" fmla="*/ 2147483647 h 193"/>
                <a:gd name="T30" fmla="*/ 2147483647 w 189"/>
                <a:gd name="T31" fmla="*/ 2147483647 h 193"/>
                <a:gd name="T32" fmla="*/ 2147483647 w 189"/>
                <a:gd name="T33" fmla="*/ 2147483647 h 193"/>
                <a:gd name="T34" fmla="*/ 2147483647 w 189"/>
                <a:gd name="T35" fmla="*/ 2147483647 h 193"/>
                <a:gd name="T36" fmla="*/ 2147483647 w 189"/>
                <a:gd name="T37" fmla="*/ 2147483647 h 193"/>
                <a:gd name="T38" fmla="*/ 2147483647 w 189"/>
                <a:gd name="T39" fmla="*/ 2147483647 h 193"/>
                <a:gd name="T40" fmla="*/ 2147483647 w 189"/>
                <a:gd name="T41" fmla="*/ 2147483647 h 193"/>
                <a:gd name="T42" fmla="*/ 2147483647 w 189"/>
                <a:gd name="T43" fmla="*/ 2147483647 h 193"/>
                <a:gd name="T44" fmla="*/ 2147483647 w 189"/>
                <a:gd name="T45" fmla="*/ 2147483647 h 193"/>
                <a:gd name="T46" fmla="*/ 2147483647 w 189"/>
                <a:gd name="T47" fmla="*/ 2147483647 h 193"/>
                <a:gd name="T48" fmla="*/ 2147483647 w 189"/>
                <a:gd name="T49" fmla="*/ 2147483647 h 193"/>
                <a:gd name="T50" fmla="*/ 2147483647 w 189"/>
                <a:gd name="T51" fmla="*/ 2147483647 h 193"/>
                <a:gd name="T52" fmla="*/ 2147483647 w 189"/>
                <a:gd name="T53" fmla="*/ 2147483647 h 19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89" h="193">
                  <a:moveTo>
                    <a:pt x="177" y="43"/>
                  </a:moveTo>
                  <a:cubicBezTo>
                    <a:pt x="165" y="43"/>
                    <a:pt x="165" y="43"/>
                    <a:pt x="165" y="43"/>
                  </a:cubicBezTo>
                  <a:cubicBezTo>
                    <a:pt x="160" y="16"/>
                    <a:pt x="160" y="16"/>
                    <a:pt x="160" y="16"/>
                  </a:cubicBezTo>
                  <a:cubicBezTo>
                    <a:pt x="159" y="10"/>
                    <a:pt x="156" y="5"/>
                    <a:pt x="152" y="3"/>
                  </a:cubicBezTo>
                  <a:cubicBezTo>
                    <a:pt x="149" y="1"/>
                    <a:pt x="145" y="0"/>
                    <a:pt x="141" y="2"/>
                  </a:cubicBezTo>
                  <a:cubicBezTo>
                    <a:pt x="10" y="42"/>
                    <a:pt x="10" y="42"/>
                    <a:pt x="10" y="42"/>
                  </a:cubicBezTo>
                  <a:cubicBezTo>
                    <a:pt x="7" y="43"/>
                    <a:pt x="4" y="46"/>
                    <a:pt x="2" y="49"/>
                  </a:cubicBezTo>
                  <a:cubicBezTo>
                    <a:pt x="2" y="49"/>
                    <a:pt x="2" y="49"/>
                    <a:pt x="2" y="49"/>
                  </a:cubicBezTo>
                  <a:cubicBezTo>
                    <a:pt x="1" y="51"/>
                    <a:pt x="0" y="54"/>
                    <a:pt x="0" y="57"/>
                  </a:cubicBezTo>
                  <a:cubicBezTo>
                    <a:pt x="0" y="179"/>
                    <a:pt x="0" y="179"/>
                    <a:pt x="0" y="179"/>
                  </a:cubicBezTo>
                  <a:cubicBezTo>
                    <a:pt x="0" y="187"/>
                    <a:pt x="6" y="193"/>
                    <a:pt x="12" y="193"/>
                  </a:cubicBezTo>
                  <a:cubicBezTo>
                    <a:pt x="177" y="193"/>
                    <a:pt x="177" y="193"/>
                    <a:pt x="177" y="193"/>
                  </a:cubicBezTo>
                  <a:cubicBezTo>
                    <a:pt x="184" y="193"/>
                    <a:pt x="189" y="187"/>
                    <a:pt x="189" y="179"/>
                  </a:cubicBezTo>
                  <a:cubicBezTo>
                    <a:pt x="189" y="148"/>
                    <a:pt x="189" y="148"/>
                    <a:pt x="189" y="148"/>
                  </a:cubicBezTo>
                  <a:cubicBezTo>
                    <a:pt x="131" y="148"/>
                    <a:pt x="131" y="148"/>
                    <a:pt x="131" y="148"/>
                  </a:cubicBezTo>
                  <a:cubicBezTo>
                    <a:pt x="129" y="148"/>
                    <a:pt x="127" y="146"/>
                    <a:pt x="127" y="144"/>
                  </a:cubicBezTo>
                  <a:cubicBezTo>
                    <a:pt x="127" y="93"/>
                    <a:pt x="127" y="93"/>
                    <a:pt x="127" y="93"/>
                  </a:cubicBezTo>
                  <a:cubicBezTo>
                    <a:pt x="127" y="91"/>
                    <a:pt x="129" y="89"/>
                    <a:pt x="131" y="89"/>
                  </a:cubicBezTo>
                  <a:cubicBezTo>
                    <a:pt x="189" y="89"/>
                    <a:pt x="189" y="89"/>
                    <a:pt x="189" y="89"/>
                  </a:cubicBezTo>
                  <a:cubicBezTo>
                    <a:pt x="189" y="57"/>
                    <a:pt x="189" y="57"/>
                    <a:pt x="189" y="57"/>
                  </a:cubicBezTo>
                  <a:cubicBezTo>
                    <a:pt x="189" y="49"/>
                    <a:pt x="184" y="43"/>
                    <a:pt x="177" y="43"/>
                  </a:cubicBezTo>
                  <a:close/>
                  <a:moveTo>
                    <a:pt x="35" y="43"/>
                  </a:moveTo>
                  <a:cubicBezTo>
                    <a:pt x="144" y="9"/>
                    <a:pt x="144" y="9"/>
                    <a:pt x="144" y="9"/>
                  </a:cubicBezTo>
                  <a:cubicBezTo>
                    <a:pt x="145" y="9"/>
                    <a:pt x="147" y="9"/>
                    <a:pt x="148" y="10"/>
                  </a:cubicBezTo>
                  <a:cubicBezTo>
                    <a:pt x="150" y="11"/>
                    <a:pt x="152" y="14"/>
                    <a:pt x="152" y="17"/>
                  </a:cubicBezTo>
                  <a:cubicBezTo>
                    <a:pt x="157" y="43"/>
                    <a:pt x="157" y="43"/>
                    <a:pt x="157" y="43"/>
                  </a:cubicBezTo>
                  <a:lnTo>
                    <a:pt x="35"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58" name="矩形 57"/>
          <p:cNvSpPr/>
          <p:nvPr/>
        </p:nvSpPr>
        <p:spPr>
          <a:xfrm>
            <a:off x="6780264" y="3541006"/>
            <a:ext cx="1569660" cy="369332"/>
          </a:xfrm>
          <a:prstGeom prst="rect">
            <a:avLst/>
          </a:prstGeom>
        </p:spPr>
        <p:txBody>
          <a:bodyPr wrap="none">
            <a:spAutoFit/>
          </a:bodyPr>
          <a:lstStyle/>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计</a:t>
            </a:r>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rPr>
              <a:t>入个人账户</a:t>
            </a:r>
            <a:endParaRPr lang="zh-CN" altLang="en-US" dirty="0">
              <a:solidFill>
                <a:schemeClr val="tx1">
                  <a:lumMod val="85000"/>
                  <a:lumOff val="15000"/>
                </a:schemeClr>
              </a:solidFill>
            </a:endParaRPr>
          </a:p>
        </p:txBody>
      </p:sp>
      <p:grpSp>
        <p:nvGrpSpPr>
          <p:cNvPr id="59" name="组合 58"/>
          <p:cNvGrpSpPr/>
          <p:nvPr/>
        </p:nvGrpSpPr>
        <p:grpSpPr bwMode="auto">
          <a:xfrm>
            <a:off x="291969" y="4602004"/>
            <a:ext cx="3879850" cy="1419225"/>
            <a:chOff x="5147355" y="2236788"/>
            <a:chExt cx="3879850" cy="1419225"/>
          </a:xfrm>
        </p:grpSpPr>
        <p:sp>
          <p:nvSpPr>
            <p:cNvPr id="60" name="MH_Other_1"/>
            <p:cNvSpPr/>
            <p:nvPr>
              <p:custDataLst>
                <p:tags r:id="rId13"/>
              </p:custDataLst>
            </p:nvPr>
          </p:nvSpPr>
          <p:spPr bwMode="auto">
            <a:xfrm>
              <a:off x="6337981" y="2236788"/>
              <a:ext cx="1470025" cy="1419225"/>
            </a:xfrm>
            <a:custGeom>
              <a:avLst/>
              <a:gdLst>
                <a:gd name="T0" fmla="*/ 0 w 1469707"/>
                <a:gd name="T1" fmla="*/ 1090628 h 1419196"/>
                <a:gd name="T2" fmla="*/ 45739 w 1469707"/>
                <a:gd name="T3" fmla="*/ 1090628 h 1419196"/>
                <a:gd name="T4" fmla="*/ 45739 w 1469707"/>
                <a:gd name="T5" fmla="*/ 1373533 h 1419196"/>
                <a:gd name="T6" fmla="*/ 1424604 w 1469707"/>
                <a:gd name="T7" fmla="*/ 1373533 h 1419196"/>
                <a:gd name="T8" fmla="*/ 1424604 w 1469707"/>
                <a:gd name="T9" fmla="*/ 1090628 h 1419196"/>
                <a:gd name="T10" fmla="*/ 1470343 w 1469707"/>
                <a:gd name="T11" fmla="*/ 1090628 h 1419196"/>
                <a:gd name="T12" fmla="*/ 1470343 w 1469707"/>
                <a:gd name="T13" fmla="*/ 1373533 h 1419196"/>
                <a:gd name="T14" fmla="*/ 1470343 w 1469707"/>
                <a:gd name="T15" fmla="*/ 1419254 h 1419196"/>
                <a:gd name="T16" fmla="*/ 1424604 w 1469707"/>
                <a:gd name="T17" fmla="*/ 1419254 h 1419196"/>
                <a:gd name="T18" fmla="*/ 45739 w 1469707"/>
                <a:gd name="T19" fmla="*/ 1419254 h 1419196"/>
                <a:gd name="T20" fmla="*/ 0 w 1469707"/>
                <a:gd name="T21" fmla="*/ 1419254 h 1419196"/>
                <a:gd name="T22" fmla="*/ 0 w 1469707"/>
                <a:gd name="T23" fmla="*/ 1373533 h 1419196"/>
                <a:gd name="T24" fmla="*/ 0 w 1469707"/>
                <a:gd name="T25" fmla="*/ 0 h 1419196"/>
                <a:gd name="T26" fmla="*/ 45739 w 1469707"/>
                <a:gd name="T27" fmla="*/ 0 h 1419196"/>
                <a:gd name="T28" fmla="*/ 1424604 w 1469707"/>
                <a:gd name="T29" fmla="*/ 0 h 1419196"/>
                <a:gd name="T30" fmla="*/ 1470343 w 1469707"/>
                <a:gd name="T31" fmla="*/ 0 h 1419196"/>
                <a:gd name="T32" fmla="*/ 1470343 w 1469707"/>
                <a:gd name="T33" fmla="*/ 45721 h 1419196"/>
                <a:gd name="T34" fmla="*/ 1470343 w 1469707"/>
                <a:gd name="T35" fmla="*/ 328626 h 1419196"/>
                <a:gd name="T36" fmla="*/ 1424604 w 1469707"/>
                <a:gd name="T37" fmla="*/ 328626 h 1419196"/>
                <a:gd name="T38" fmla="*/ 1424604 w 1469707"/>
                <a:gd name="T39" fmla="*/ 45721 h 1419196"/>
                <a:gd name="T40" fmla="*/ 45739 w 1469707"/>
                <a:gd name="T41" fmla="*/ 45721 h 1419196"/>
                <a:gd name="T42" fmla="*/ 45739 w 1469707"/>
                <a:gd name="T43" fmla="*/ 328626 h 1419196"/>
                <a:gd name="T44" fmla="*/ 0 w 1469707"/>
                <a:gd name="T45" fmla="*/ 328626 h 1419196"/>
                <a:gd name="T46" fmla="*/ 0 w 1469707"/>
                <a:gd name="T47" fmla="*/ 45721 h 14191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469707" h="1419196">
                  <a:moveTo>
                    <a:pt x="0" y="1090584"/>
                  </a:moveTo>
                  <a:lnTo>
                    <a:pt x="45719" y="1090584"/>
                  </a:lnTo>
                  <a:lnTo>
                    <a:pt x="45719" y="1373477"/>
                  </a:lnTo>
                  <a:lnTo>
                    <a:pt x="1423988" y="1373477"/>
                  </a:lnTo>
                  <a:lnTo>
                    <a:pt x="1423988" y="1090584"/>
                  </a:lnTo>
                  <a:lnTo>
                    <a:pt x="1469707" y="1090584"/>
                  </a:lnTo>
                  <a:lnTo>
                    <a:pt x="1469707" y="1373477"/>
                  </a:lnTo>
                  <a:lnTo>
                    <a:pt x="1469707" y="1419196"/>
                  </a:lnTo>
                  <a:lnTo>
                    <a:pt x="1423988" y="1419196"/>
                  </a:lnTo>
                  <a:lnTo>
                    <a:pt x="45719" y="1419196"/>
                  </a:lnTo>
                  <a:lnTo>
                    <a:pt x="0" y="1419196"/>
                  </a:lnTo>
                  <a:lnTo>
                    <a:pt x="0" y="1373477"/>
                  </a:lnTo>
                  <a:lnTo>
                    <a:pt x="0" y="1090584"/>
                  </a:lnTo>
                  <a:close/>
                  <a:moveTo>
                    <a:pt x="0" y="0"/>
                  </a:moveTo>
                  <a:lnTo>
                    <a:pt x="45719" y="0"/>
                  </a:lnTo>
                  <a:lnTo>
                    <a:pt x="1423988" y="0"/>
                  </a:lnTo>
                  <a:lnTo>
                    <a:pt x="1469707" y="0"/>
                  </a:lnTo>
                  <a:lnTo>
                    <a:pt x="1469707" y="45719"/>
                  </a:lnTo>
                  <a:lnTo>
                    <a:pt x="1469707" y="328612"/>
                  </a:lnTo>
                  <a:lnTo>
                    <a:pt x="1423988" y="328612"/>
                  </a:lnTo>
                  <a:lnTo>
                    <a:pt x="1423988" y="45719"/>
                  </a:lnTo>
                  <a:lnTo>
                    <a:pt x="45719" y="45719"/>
                  </a:lnTo>
                  <a:lnTo>
                    <a:pt x="45719" y="328612"/>
                  </a:lnTo>
                  <a:lnTo>
                    <a:pt x="0" y="328612"/>
                  </a:lnTo>
                  <a:lnTo>
                    <a:pt x="0" y="45719"/>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61" name="MH_SubTitle_1"/>
            <p:cNvSpPr/>
            <p:nvPr>
              <p:custDataLst>
                <p:tags r:id="rId14"/>
              </p:custDataLst>
            </p:nvPr>
          </p:nvSpPr>
          <p:spPr>
            <a:xfrm>
              <a:off x="5425949" y="2739737"/>
              <a:ext cx="3438026" cy="368300"/>
            </a:xfrm>
            <a:prstGeom prst="rect">
              <a:avLst/>
            </a:prstGeom>
            <a:noFill/>
          </p:spPr>
          <p:txBody>
            <a:bodyPr anchor="ctr">
              <a:noAutofit/>
            </a:bodyPr>
            <a:lstStyle/>
            <a:p>
              <a:pPr algn="ctr">
                <a:lnSpc>
                  <a:spcPct val="120000"/>
                </a:lnSpc>
                <a:defRPr/>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个人账户不得提前</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支取，利率不低于</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银行定期存款利率，免征利息税</a:t>
              </a:r>
              <a:endPar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2" name="MH_Other_2"/>
            <p:cNvSpPr/>
            <p:nvPr>
              <p:custDataLst>
                <p:tags r:id="rId15"/>
              </p:custDataLst>
            </p:nvPr>
          </p:nvSpPr>
          <p:spPr>
            <a:xfrm>
              <a:off x="5201330" y="2370138"/>
              <a:ext cx="1847850" cy="652463"/>
            </a:xfrm>
            <a:custGeom>
              <a:avLst/>
              <a:gdLst>
                <a:gd name="connsiteX0" fmla="*/ 101600 w 1847850"/>
                <a:gd name="connsiteY0" fmla="*/ 0 h 652225"/>
                <a:gd name="connsiteX1" fmla="*/ 112400 w 1847850"/>
                <a:gd name="connsiteY1" fmla="*/ 0 h 652225"/>
                <a:gd name="connsiteX2" fmla="*/ 112400 w 1847850"/>
                <a:gd name="connsiteY2" fmla="*/ 213573 h 652225"/>
                <a:gd name="connsiteX3" fmla="*/ 1847850 w 1847850"/>
                <a:gd name="connsiteY3" fmla="*/ 213573 h 652225"/>
                <a:gd name="connsiteX4" fmla="*/ 1847850 w 1847850"/>
                <a:gd name="connsiteY4" fmla="*/ 224373 h 652225"/>
                <a:gd name="connsiteX5" fmla="*/ 112400 w 1847850"/>
                <a:gd name="connsiteY5" fmla="*/ 224373 h 652225"/>
                <a:gd name="connsiteX6" fmla="*/ 112400 w 1847850"/>
                <a:gd name="connsiteY6" fmla="*/ 652225 h 652225"/>
                <a:gd name="connsiteX7" fmla="*/ 101600 w 1847850"/>
                <a:gd name="connsiteY7" fmla="*/ 652225 h 652225"/>
                <a:gd name="connsiteX8" fmla="*/ 101600 w 1847850"/>
                <a:gd name="connsiteY8" fmla="*/ 224373 h 652225"/>
                <a:gd name="connsiteX9" fmla="*/ 0 w 1847850"/>
                <a:gd name="connsiteY9" fmla="*/ 224373 h 652225"/>
                <a:gd name="connsiteX10" fmla="*/ 0 w 1847850"/>
                <a:gd name="connsiteY10" fmla="*/ 213573 h 652225"/>
                <a:gd name="connsiteX11" fmla="*/ 101600 w 1847850"/>
                <a:gd name="connsiteY11" fmla="*/ 213573 h 652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7850" h="652225">
                  <a:moveTo>
                    <a:pt x="101600" y="0"/>
                  </a:moveTo>
                  <a:lnTo>
                    <a:pt x="112400" y="0"/>
                  </a:lnTo>
                  <a:lnTo>
                    <a:pt x="112400" y="213573"/>
                  </a:lnTo>
                  <a:lnTo>
                    <a:pt x="1847850" y="213573"/>
                  </a:lnTo>
                  <a:lnTo>
                    <a:pt x="1847850" y="224373"/>
                  </a:lnTo>
                  <a:lnTo>
                    <a:pt x="112400" y="224373"/>
                  </a:lnTo>
                  <a:lnTo>
                    <a:pt x="112400" y="652225"/>
                  </a:lnTo>
                  <a:lnTo>
                    <a:pt x="101600" y="652225"/>
                  </a:lnTo>
                  <a:lnTo>
                    <a:pt x="101600" y="224373"/>
                  </a:lnTo>
                  <a:lnTo>
                    <a:pt x="0" y="224373"/>
                  </a:lnTo>
                  <a:lnTo>
                    <a:pt x="0" y="213573"/>
                  </a:lnTo>
                  <a:lnTo>
                    <a:pt x="101600" y="213573"/>
                  </a:lnTo>
                  <a:close/>
                </a:path>
              </a:pathLst>
            </a:custGeom>
            <a:solidFill>
              <a:schemeClr val="accent1">
                <a:lumMod val="40000"/>
                <a:lumOff val="60000"/>
              </a:schemeClr>
            </a:solidFill>
          </p:spPr>
          <p:txBody>
            <a:bodyPr anchor="ctr"/>
            <a:lstStyle/>
            <a:p>
              <a:pPr algn="just">
                <a:lnSpc>
                  <a:spcPct val="130000"/>
                </a:lnSpc>
                <a:defRPr/>
              </a:pPr>
              <a:endParaRPr lang="zh-CN" altLang="en-US" dirty="0" err="1">
                <a:solidFill>
                  <a:srgbClr val="FFFFFF"/>
                </a:solidFill>
              </a:endParaRPr>
            </a:p>
          </p:txBody>
        </p:sp>
        <p:sp>
          <p:nvSpPr>
            <p:cNvPr id="63" name="MH_Other_3"/>
            <p:cNvSpPr/>
            <p:nvPr>
              <p:custDataLst>
                <p:tags r:id="rId16"/>
              </p:custDataLst>
            </p:nvPr>
          </p:nvSpPr>
          <p:spPr bwMode="auto">
            <a:xfrm>
              <a:off x="5147355" y="2322512"/>
              <a:ext cx="1847850" cy="652462"/>
            </a:xfrm>
            <a:custGeom>
              <a:avLst/>
              <a:gdLst>
                <a:gd name="T0" fmla="*/ 101600 w 1847850"/>
                <a:gd name="T1" fmla="*/ 0 h 652225"/>
                <a:gd name="T2" fmla="*/ 112400 w 1847850"/>
                <a:gd name="T3" fmla="*/ 0 h 652225"/>
                <a:gd name="T4" fmla="*/ 112400 w 1847850"/>
                <a:gd name="T5" fmla="*/ 213729 h 652225"/>
                <a:gd name="T6" fmla="*/ 1847850 w 1847850"/>
                <a:gd name="T7" fmla="*/ 213729 h 652225"/>
                <a:gd name="T8" fmla="*/ 1847850 w 1847850"/>
                <a:gd name="T9" fmla="*/ 224537 h 652225"/>
                <a:gd name="T10" fmla="*/ 112400 w 1847850"/>
                <a:gd name="T11" fmla="*/ 224537 h 652225"/>
                <a:gd name="T12" fmla="*/ 112400 w 1847850"/>
                <a:gd name="T13" fmla="*/ 652699 h 652225"/>
                <a:gd name="T14" fmla="*/ 101600 w 1847850"/>
                <a:gd name="T15" fmla="*/ 652699 h 652225"/>
                <a:gd name="T16" fmla="*/ 101600 w 1847850"/>
                <a:gd name="T17" fmla="*/ 224537 h 652225"/>
                <a:gd name="T18" fmla="*/ 0 w 1847850"/>
                <a:gd name="T19" fmla="*/ 224537 h 652225"/>
                <a:gd name="T20" fmla="*/ 0 w 1847850"/>
                <a:gd name="T21" fmla="*/ 213729 h 652225"/>
                <a:gd name="T22" fmla="*/ 101600 w 1847850"/>
                <a:gd name="T23" fmla="*/ 213729 h 6522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47850" h="652225">
                  <a:moveTo>
                    <a:pt x="101600" y="0"/>
                  </a:moveTo>
                  <a:lnTo>
                    <a:pt x="112400" y="0"/>
                  </a:lnTo>
                  <a:lnTo>
                    <a:pt x="112400" y="213573"/>
                  </a:lnTo>
                  <a:lnTo>
                    <a:pt x="1847850" y="213573"/>
                  </a:lnTo>
                  <a:lnTo>
                    <a:pt x="1847850" y="224373"/>
                  </a:lnTo>
                  <a:lnTo>
                    <a:pt x="112400" y="224373"/>
                  </a:lnTo>
                  <a:lnTo>
                    <a:pt x="112400" y="652225"/>
                  </a:lnTo>
                  <a:lnTo>
                    <a:pt x="101600" y="652225"/>
                  </a:lnTo>
                  <a:lnTo>
                    <a:pt x="101600" y="224373"/>
                  </a:lnTo>
                  <a:lnTo>
                    <a:pt x="0" y="224373"/>
                  </a:lnTo>
                  <a:lnTo>
                    <a:pt x="0" y="213573"/>
                  </a:lnTo>
                  <a:lnTo>
                    <a:pt x="101600" y="213573"/>
                  </a:lnTo>
                  <a:lnTo>
                    <a:pt x="101600" y="0"/>
                  </a:lnTo>
                  <a:close/>
                </a:path>
              </a:pathLst>
            </a:custGeom>
            <a:solidFill>
              <a:srgbClr val="DDDDDD"/>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64" name="MH_Other_4"/>
            <p:cNvSpPr/>
            <p:nvPr>
              <p:custDataLst>
                <p:tags r:id="rId17"/>
              </p:custDataLst>
            </p:nvPr>
          </p:nvSpPr>
          <p:spPr>
            <a:xfrm>
              <a:off x="7128555" y="2868613"/>
              <a:ext cx="1847850" cy="652463"/>
            </a:xfrm>
            <a:custGeom>
              <a:avLst/>
              <a:gdLst>
                <a:gd name="connsiteX0" fmla="*/ 1735450 w 1847850"/>
                <a:gd name="connsiteY0" fmla="*/ 0 h 652225"/>
                <a:gd name="connsiteX1" fmla="*/ 1746250 w 1847850"/>
                <a:gd name="connsiteY1" fmla="*/ 0 h 652225"/>
                <a:gd name="connsiteX2" fmla="*/ 1746250 w 1847850"/>
                <a:gd name="connsiteY2" fmla="*/ 427852 h 652225"/>
                <a:gd name="connsiteX3" fmla="*/ 1847850 w 1847850"/>
                <a:gd name="connsiteY3" fmla="*/ 427852 h 652225"/>
                <a:gd name="connsiteX4" fmla="*/ 1847850 w 1847850"/>
                <a:gd name="connsiteY4" fmla="*/ 438652 h 652225"/>
                <a:gd name="connsiteX5" fmla="*/ 1746250 w 1847850"/>
                <a:gd name="connsiteY5" fmla="*/ 438652 h 652225"/>
                <a:gd name="connsiteX6" fmla="*/ 1746250 w 1847850"/>
                <a:gd name="connsiteY6" fmla="*/ 652225 h 652225"/>
                <a:gd name="connsiteX7" fmla="*/ 1735450 w 1847850"/>
                <a:gd name="connsiteY7" fmla="*/ 652225 h 652225"/>
                <a:gd name="connsiteX8" fmla="*/ 1735450 w 1847850"/>
                <a:gd name="connsiteY8" fmla="*/ 438652 h 652225"/>
                <a:gd name="connsiteX9" fmla="*/ 0 w 1847850"/>
                <a:gd name="connsiteY9" fmla="*/ 438652 h 652225"/>
                <a:gd name="connsiteX10" fmla="*/ 0 w 1847850"/>
                <a:gd name="connsiteY10" fmla="*/ 427852 h 652225"/>
                <a:gd name="connsiteX11" fmla="*/ 1735450 w 1847850"/>
                <a:gd name="connsiteY11" fmla="*/ 427852 h 652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7850" h="652225">
                  <a:moveTo>
                    <a:pt x="1735450" y="0"/>
                  </a:moveTo>
                  <a:lnTo>
                    <a:pt x="1746250" y="0"/>
                  </a:lnTo>
                  <a:lnTo>
                    <a:pt x="1746250" y="427852"/>
                  </a:lnTo>
                  <a:lnTo>
                    <a:pt x="1847850" y="427852"/>
                  </a:lnTo>
                  <a:lnTo>
                    <a:pt x="1847850" y="438652"/>
                  </a:lnTo>
                  <a:lnTo>
                    <a:pt x="1746250" y="438652"/>
                  </a:lnTo>
                  <a:lnTo>
                    <a:pt x="1746250" y="652225"/>
                  </a:lnTo>
                  <a:lnTo>
                    <a:pt x="1735450" y="652225"/>
                  </a:lnTo>
                  <a:lnTo>
                    <a:pt x="1735450" y="438652"/>
                  </a:lnTo>
                  <a:lnTo>
                    <a:pt x="0" y="438652"/>
                  </a:lnTo>
                  <a:lnTo>
                    <a:pt x="0" y="427852"/>
                  </a:lnTo>
                  <a:lnTo>
                    <a:pt x="1735450" y="427852"/>
                  </a:lnTo>
                  <a:close/>
                </a:path>
              </a:pathLst>
            </a:custGeom>
            <a:solidFill>
              <a:schemeClr val="accent1">
                <a:lumMod val="40000"/>
                <a:lumOff val="60000"/>
              </a:schemeClr>
            </a:solidFill>
          </p:spPr>
          <p:txBody>
            <a:bodyPr anchor="ctr"/>
            <a:lstStyle/>
            <a:p>
              <a:pPr algn="just">
                <a:lnSpc>
                  <a:spcPct val="130000"/>
                </a:lnSpc>
                <a:defRPr/>
              </a:pPr>
              <a:endParaRPr lang="zh-CN" altLang="en-US" dirty="0" err="1">
                <a:solidFill>
                  <a:srgbClr val="FFFFFF"/>
                </a:solidFill>
              </a:endParaRPr>
            </a:p>
          </p:txBody>
        </p:sp>
        <p:sp>
          <p:nvSpPr>
            <p:cNvPr id="65" name="MH_Other_5"/>
            <p:cNvSpPr/>
            <p:nvPr>
              <p:custDataLst>
                <p:tags r:id="rId18"/>
              </p:custDataLst>
            </p:nvPr>
          </p:nvSpPr>
          <p:spPr bwMode="auto">
            <a:xfrm>
              <a:off x="7179355" y="2917825"/>
              <a:ext cx="1847850" cy="652463"/>
            </a:xfrm>
            <a:custGeom>
              <a:avLst/>
              <a:gdLst>
                <a:gd name="T0" fmla="*/ 1735450 w 1847850"/>
                <a:gd name="T1" fmla="*/ 0 h 652225"/>
                <a:gd name="T2" fmla="*/ 1746250 w 1847850"/>
                <a:gd name="T3" fmla="*/ 0 h 652225"/>
                <a:gd name="T4" fmla="*/ 1746250 w 1847850"/>
                <a:gd name="T5" fmla="*/ 428164 h 652225"/>
                <a:gd name="T6" fmla="*/ 1847850 w 1847850"/>
                <a:gd name="T7" fmla="*/ 428164 h 652225"/>
                <a:gd name="T8" fmla="*/ 1847850 w 1847850"/>
                <a:gd name="T9" fmla="*/ 438972 h 652225"/>
                <a:gd name="T10" fmla="*/ 1746250 w 1847850"/>
                <a:gd name="T11" fmla="*/ 438972 h 652225"/>
                <a:gd name="T12" fmla="*/ 1746250 w 1847850"/>
                <a:gd name="T13" fmla="*/ 652701 h 652225"/>
                <a:gd name="T14" fmla="*/ 1735450 w 1847850"/>
                <a:gd name="T15" fmla="*/ 652701 h 652225"/>
                <a:gd name="T16" fmla="*/ 1735450 w 1847850"/>
                <a:gd name="T17" fmla="*/ 438972 h 652225"/>
                <a:gd name="T18" fmla="*/ 0 w 1847850"/>
                <a:gd name="T19" fmla="*/ 438972 h 652225"/>
                <a:gd name="T20" fmla="*/ 0 w 1847850"/>
                <a:gd name="T21" fmla="*/ 428164 h 652225"/>
                <a:gd name="T22" fmla="*/ 1735450 w 1847850"/>
                <a:gd name="T23" fmla="*/ 428164 h 6522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47850" h="652225">
                  <a:moveTo>
                    <a:pt x="1735450" y="0"/>
                  </a:moveTo>
                  <a:lnTo>
                    <a:pt x="1746250" y="0"/>
                  </a:lnTo>
                  <a:lnTo>
                    <a:pt x="1746250" y="427852"/>
                  </a:lnTo>
                  <a:lnTo>
                    <a:pt x="1847850" y="427852"/>
                  </a:lnTo>
                  <a:lnTo>
                    <a:pt x="1847850" y="438652"/>
                  </a:lnTo>
                  <a:lnTo>
                    <a:pt x="1746250" y="438652"/>
                  </a:lnTo>
                  <a:lnTo>
                    <a:pt x="1746250" y="652225"/>
                  </a:lnTo>
                  <a:lnTo>
                    <a:pt x="1735450" y="652225"/>
                  </a:lnTo>
                  <a:lnTo>
                    <a:pt x="1735450" y="438652"/>
                  </a:lnTo>
                  <a:lnTo>
                    <a:pt x="0" y="438652"/>
                  </a:lnTo>
                  <a:lnTo>
                    <a:pt x="0" y="427852"/>
                  </a:lnTo>
                  <a:lnTo>
                    <a:pt x="1735450" y="427852"/>
                  </a:lnTo>
                  <a:lnTo>
                    <a:pt x="1735450" y="0"/>
                  </a:lnTo>
                  <a:close/>
                </a:path>
              </a:pathLst>
            </a:custGeom>
            <a:solidFill>
              <a:srgbClr val="DDDDDD"/>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grpSp>
        <p:nvGrpSpPr>
          <p:cNvPr id="66" name="组合 65"/>
          <p:cNvGrpSpPr/>
          <p:nvPr/>
        </p:nvGrpSpPr>
        <p:grpSpPr bwMode="auto">
          <a:xfrm>
            <a:off x="4238592" y="4602004"/>
            <a:ext cx="3879850" cy="1419225"/>
            <a:chOff x="5147355" y="2236788"/>
            <a:chExt cx="3879850" cy="1419225"/>
          </a:xfrm>
        </p:grpSpPr>
        <p:sp>
          <p:nvSpPr>
            <p:cNvPr id="67" name="MH_Other_1"/>
            <p:cNvSpPr/>
            <p:nvPr>
              <p:custDataLst>
                <p:tags r:id="rId7"/>
              </p:custDataLst>
            </p:nvPr>
          </p:nvSpPr>
          <p:spPr bwMode="auto">
            <a:xfrm>
              <a:off x="6337981" y="2236788"/>
              <a:ext cx="1470025" cy="1419225"/>
            </a:xfrm>
            <a:custGeom>
              <a:avLst/>
              <a:gdLst>
                <a:gd name="T0" fmla="*/ 0 w 1469707"/>
                <a:gd name="T1" fmla="*/ 1090628 h 1419196"/>
                <a:gd name="T2" fmla="*/ 45739 w 1469707"/>
                <a:gd name="T3" fmla="*/ 1090628 h 1419196"/>
                <a:gd name="T4" fmla="*/ 45739 w 1469707"/>
                <a:gd name="T5" fmla="*/ 1373533 h 1419196"/>
                <a:gd name="T6" fmla="*/ 1424604 w 1469707"/>
                <a:gd name="T7" fmla="*/ 1373533 h 1419196"/>
                <a:gd name="T8" fmla="*/ 1424604 w 1469707"/>
                <a:gd name="T9" fmla="*/ 1090628 h 1419196"/>
                <a:gd name="T10" fmla="*/ 1470343 w 1469707"/>
                <a:gd name="T11" fmla="*/ 1090628 h 1419196"/>
                <a:gd name="T12" fmla="*/ 1470343 w 1469707"/>
                <a:gd name="T13" fmla="*/ 1373533 h 1419196"/>
                <a:gd name="T14" fmla="*/ 1470343 w 1469707"/>
                <a:gd name="T15" fmla="*/ 1419254 h 1419196"/>
                <a:gd name="T16" fmla="*/ 1424604 w 1469707"/>
                <a:gd name="T17" fmla="*/ 1419254 h 1419196"/>
                <a:gd name="T18" fmla="*/ 45739 w 1469707"/>
                <a:gd name="T19" fmla="*/ 1419254 h 1419196"/>
                <a:gd name="T20" fmla="*/ 0 w 1469707"/>
                <a:gd name="T21" fmla="*/ 1419254 h 1419196"/>
                <a:gd name="T22" fmla="*/ 0 w 1469707"/>
                <a:gd name="T23" fmla="*/ 1373533 h 1419196"/>
                <a:gd name="T24" fmla="*/ 0 w 1469707"/>
                <a:gd name="T25" fmla="*/ 0 h 1419196"/>
                <a:gd name="T26" fmla="*/ 45739 w 1469707"/>
                <a:gd name="T27" fmla="*/ 0 h 1419196"/>
                <a:gd name="T28" fmla="*/ 1424604 w 1469707"/>
                <a:gd name="T29" fmla="*/ 0 h 1419196"/>
                <a:gd name="T30" fmla="*/ 1470343 w 1469707"/>
                <a:gd name="T31" fmla="*/ 0 h 1419196"/>
                <a:gd name="T32" fmla="*/ 1470343 w 1469707"/>
                <a:gd name="T33" fmla="*/ 45721 h 1419196"/>
                <a:gd name="T34" fmla="*/ 1470343 w 1469707"/>
                <a:gd name="T35" fmla="*/ 328626 h 1419196"/>
                <a:gd name="T36" fmla="*/ 1424604 w 1469707"/>
                <a:gd name="T37" fmla="*/ 328626 h 1419196"/>
                <a:gd name="T38" fmla="*/ 1424604 w 1469707"/>
                <a:gd name="T39" fmla="*/ 45721 h 1419196"/>
                <a:gd name="T40" fmla="*/ 45739 w 1469707"/>
                <a:gd name="T41" fmla="*/ 45721 h 1419196"/>
                <a:gd name="T42" fmla="*/ 45739 w 1469707"/>
                <a:gd name="T43" fmla="*/ 328626 h 1419196"/>
                <a:gd name="T44" fmla="*/ 0 w 1469707"/>
                <a:gd name="T45" fmla="*/ 328626 h 1419196"/>
                <a:gd name="T46" fmla="*/ 0 w 1469707"/>
                <a:gd name="T47" fmla="*/ 45721 h 14191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469707" h="1419196">
                  <a:moveTo>
                    <a:pt x="0" y="1090584"/>
                  </a:moveTo>
                  <a:lnTo>
                    <a:pt x="45719" y="1090584"/>
                  </a:lnTo>
                  <a:lnTo>
                    <a:pt x="45719" y="1373477"/>
                  </a:lnTo>
                  <a:lnTo>
                    <a:pt x="1423988" y="1373477"/>
                  </a:lnTo>
                  <a:lnTo>
                    <a:pt x="1423988" y="1090584"/>
                  </a:lnTo>
                  <a:lnTo>
                    <a:pt x="1469707" y="1090584"/>
                  </a:lnTo>
                  <a:lnTo>
                    <a:pt x="1469707" y="1373477"/>
                  </a:lnTo>
                  <a:lnTo>
                    <a:pt x="1469707" y="1419196"/>
                  </a:lnTo>
                  <a:lnTo>
                    <a:pt x="1423988" y="1419196"/>
                  </a:lnTo>
                  <a:lnTo>
                    <a:pt x="45719" y="1419196"/>
                  </a:lnTo>
                  <a:lnTo>
                    <a:pt x="0" y="1419196"/>
                  </a:lnTo>
                  <a:lnTo>
                    <a:pt x="0" y="1373477"/>
                  </a:lnTo>
                  <a:lnTo>
                    <a:pt x="0" y="1090584"/>
                  </a:lnTo>
                  <a:close/>
                  <a:moveTo>
                    <a:pt x="0" y="0"/>
                  </a:moveTo>
                  <a:lnTo>
                    <a:pt x="45719" y="0"/>
                  </a:lnTo>
                  <a:lnTo>
                    <a:pt x="1423988" y="0"/>
                  </a:lnTo>
                  <a:lnTo>
                    <a:pt x="1469707" y="0"/>
                  </a:lnTo>
                  <a:lnTo>
                    <a:pt x="1469707" y="45719"/>
                  </a:lnTo>
                  <a:lnTo>
                    <a:pt x="1469707" y="328612"/>
                  </a:lnTo>
                  <a:lnTo>
                    <a:pt x="1423988" y="328612"/>
                  </a:lnTo>
                  <a:lnTo>
                    <a:pt x="1423988" y="45719"/>
                  </a:lnTo>
                  <a:lnTo>
                    <a:pt x="45719" y="45719"/>
                  </a:lnTo>
                  <a:lnTo>
                    <a:pt x="45719" y="328612"/>
                  </a:lnTo>
                  <a:lnTo>
                    <a:pt x="0" y="328612"/>
                  </a:lnTo>
                  <a:lnTo>
                    <a:pt x="0" y="45719"/>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68" name="MH_SubTitle_1"/>
            <p:cNvSpPr/>
            <p:nvPr>
              <p:custDataLst>
                <p:tags r:id="rId8"/>
              </p:custDataLst>
            </p:nvPr>
          </p:nvSpPr>
          <p:spPr>
            <a:xfrm>
              <a:off x="5275983" y="2702413"/>
              <a:ext cx="3705144" cy="368300"/>
            </a:xfrm>
            <a:prstGeom prst="rect">
              <a:avLst/>
            </a:prstGeom>
            <a:noFill/>
          </p:spPr>
          <p:txBody>
            <a:bodyPr anchor="ctr">
              <a:noAutofit/>
            </a:bodyPr>
            <a:lstStyle/>
            <a:p>
              <a:pPr algn="ctr">
                <a:lnSpc>
                  <a:spcPct val="120000"/>
                </a:lnSpc>
                <a:defRPr/>
              </a:pP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个人跨统筹区域就业的</a:t>
              </a:r>
              <a:r>
                <a:rPr lang="en-US" altLang="zh-CN" sz="1600" dirty="0" smtClean="0">
                  <a:solidFill>
                    <a:schemeClr val="tx1">
                      <a:lumMod val="85000"/>
                      <a:lumOff val="15000"/>
                    </a:schemeClr>
                  </a:solidFill>
                  <a:latin typeface="微软雅黑" panose="020B0503020204020204" pitchFamily="34" charset="-122"/>
                  <a:ea typeface="微软雅黑" panose="020B0503020204020204" pitchFamily="34" charset="-122"/>
                </a:rPr>
                <a:t>, </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随本人转移</a:t>
              </a:r>
              <a:r>
                <a:rPr lang="en-US" altLang="zh-CN" sz="1600" dirty="0" smtClean="0">
                  <a:solidFill>
                    <a:schemeClr val="tx1">
                      <a:lumMod val="85000"/>
                      <a:lumOff val="15000"/>
                    </a:schemeClr>
                  </a:solidFill>
                  <a:latin typeface="微软雅黑" panose="020B0503020204020204" pitchFamily="34" charset="-122"/>
                  <a:ea typeface="微软雅黑" panose="020B0503020204020204" pitchFamily="34" charset="-122"/>
                </a:rPr>
                <a:t>, </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缴费年累计，</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金额</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分段计算、统一支付</a:t>
              </a:r>
              <a:endPar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9" name="MH_Other_2"/>
            <p:cNvSpPr/>
            <p:nvPr>
              <p:custDataLst>
                <p:tags r:id="rId9"/>
              </p:custDataLst>
            </p:nvPr>
          </p:nvSpPr>
          <p:spPr>
            <a:xfrm>
              <a:off x="5201330" y="2370138"/>
              <a:ext cx="1847850" cy="652463"/>
            </a:xfrm>
            <a:custGeom>
              <a:avLst/>
              <a:gdLst>
                <a:gd name="connsiteX0" fmla="*/ 101600 w 1847850"/>
                <a:gd name="connsiteY0" fmla="*/ 0 h 652225"/>
                <a:gd name="connsiteX1" fmla="*/ 112400 w 1847850"/>
                <a:gd name="connsiteY1" fmla="*/ 0 h 652225"/>
                <a:gd name="connsiteX2" fmla="*/ 112400 w 1847850"/>
                <a:gd name="connsiteY2" fmla="*/ 213573 h 652225"/>
                <a:gd name="connsiteX3" fmla="*/ 1847850 w 1847850"/>
                <a:gd name="connsiteY3" fmla="*/ 213573 h 652225"/>
                <a:gd name="connsiteX4" fmla="*/ 1847850 w 1847850"/>
                <a:gd name="connsiteY4" fmla="*/ 224373 h 652225"/>
                <a:gd name="connsiteX5" fmla="*/ 112400 w 1847850"/>
                <a:gd name="connsiteY5" fmla="*/ 224373 h 652225"/>
                <a:gd name="connsiteX6" fmla="*/ 112400 w 1847850"/>
                <a:gd name="connsiteY6" fmla="*/ 652225 h 652225"/>
                <a:gd name="connsiteX7" fmla="*/ 101600 w 1847850"/>
                <a:gd name="connsiteY7" fmla="*/ 652225 h 652225"/>
                <a:gd name="connsiteX8" fmla="*/ 101600 w 1847850"/>
                <a:gd name="connsiteY8" fmla="*/ 224373 h 652225"/>
                <a:gd name="connsiteX9" fmla="*/ 0 w 1847850"/>
                <a:gd name="connsiteY9" fmla="*/ 224373 h 652225"/>
                <a:gd name="connsiteX10" fmla="*/ 0 w 1847850"/>
                <a:gd name="connsiteY10" fmla="*/ 213573 h 652225"/>
                <a:gd name="connsiteX11" fmla="*/ 101600 w 1847850"/>
                <a:gd name="connsiteY11" fmla="*/ 213573 h 652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7850" h="652225">
                  <a:moveTo>
                    <a:pt x="101600" y="0"/>
                  </a:moveTo>
                  <a:lnTo>
                    <a:pt x="112400" y="0"/>
                  </a:lnTo>
                  <a:lnTo>
                    <a:pt x="112400" y="213573"/>
                  </a:lnTo>
                  <a:lnTo>
                    <a:pt x="1847850" y="213573"/>
                  </a:lnTo>
                  <a:lnTo>
                    <a:pt x="1847850" y="224373"/>
                  </a:lnTo>
                  <a:lnTo>
                    <a:pt x="112400" y="224373"/>
                  </a:lnTo>
                  <a:lnTo>
                    <a:pt x="112400" y="652225"/>
                  </a:lnTo>
                  <a:lnTo>
                    <a:pt x="101600" y="652225"/>
                  </a:lnTo>
                  <a:lnTo>
                    <a:pt x="101600" y="224373"/>
                  </a:lnTo>
                  <a:lnTo>
                    <a:pt x="0" y="224373"/>
                  </a:lnTo>
                  <a:lnTo>
                    <a:pt x="0" y="213573"/>
                  </a:lnTo>
                  <a:lnTo>
                    <a:pt x="101600" y="213573"/>
                  </a:lnTo>
                  <a:close/>
                </a:path>
              </a:pathLst>
            </a:custGeom>
            <a:solidFill>
              <a:schemeClr val="accent1">
                <a:lumMod val="40000"/>
                <a:lumOff val="60000"/>
              </a:schemeClr>
            </a:solidFill>
          </p:spPr>
          <p:txBody>
            <a:bodyPr anchor="ctr"/>
            <a:lstStyle/>
            <a:p>
              <a:pPr algn="just">
                <a:lnSpc>
                  <a:spcPct val="130000"/>
                </a:lnSpc>
                <a:defRPr/>
              </a:pPr>
              <a:endParaRPr lang="zh-CN" altLang="en-US" dirty="0" err="1">
                <a:solidFill>
                  <a:srgbClr val="FFFFFF"/>
                </a:solidFill>
              </a:endParaRPr>
            </a:p>
          </p:txBody>
        </p:sp>
        <p:sp>
          <p:nvSpPr>
            <p:cNvPr id="70" name="MH_Other_3"/>
            <p:cNvSpPr/>
            <p:nvPr>
              <p:custDataLst>
                <p:tags r:id="rId10"/>
              </p:custDataLst>
            </p:nvPr>
          </p:nvSpPr>
          <p:spPr bwMode="auto">
            <a:xfrm>
              <a:off x="5147355" y="2257195"/>
              <a:ext cx="1847850" cy="652462"/>
            </a:xfrm>
            <a:custGeom>
              <a:avLst/>
              <a:gdLst>
                <a:gd name="T0" fmla="*/ 101600 w 1847850"/>
                <a:gd name="T1" fmla="*/ 0 h 652225"/>
                <a:gd name="T2" fmla="*/ 112400 w 1847850"/>
                <a:gd name="T3" fmla="*/ 0 h 652225"/>
                <a:gd name="T4" fmla="*/ 112400 w 1847850"/>
                <a:gd name="T5" fmla="*/ 213729 h 652225"/>
                <a:gd name="T6" fmla="*/ 1847850 w 1847850"/>
                <a:gd name="T7" fmla="*/ 213729 h 652225"/>
                <a:gd name="T8" fmla="*/ 1847850 w 1847850"/>
                <a:gd name="T9" fmla="*/ 224537 h 652225"/>
                <a:gd name="T10" fmla="*/ 112400 w 1847850"/>
                <a:gd name="T11" fmla="*/ 224537 h 652225"/>
                <a:gd name="T12" fmla="*/ 112400 w 1847850"/>
                <a:gd name="T13" fmla="*/ 652699 h 652225"/>
                <a:gd name="T14" fmla="*/ 101600 w 1847850"/>
                <a:gd name="T15" fmla="*/ 652699 h 652225"/>
                <a:gd name="T16" fmla="*/ 101600 w 1847850"/>
                <a:gd name="T17" fmla="*/ 224537 h 652225"/>
                <a:gd name="T18" fmla="*/ 0 w 1847850"/>
                <a:gd name="T19" fmla="*/ 224537 h 652225"/>
                <a:gd name="T20" fmla="*/ 0 w 1847850"/>
                <a:gd name="T21" fmla="*/ 213729 h 652225"/>
                <a:gd name="T22" fmla="*/ 101600 w 1847850"/>
                <a:gd name="T23" fmla="*/ 213729 h 6522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47850" h="652225">
                  <a:moveTo>
                    <a:pt x="101600" y="0"/>
                  </a:moveTo>
                  <a:lnTo>
                    <a:pt x="112400" y="0"/>
                  </a:lnTo>
                  <a:lnTo>
                    <a:pt x="112400" y="213573"/>
                  </a:lnTo>
                  <a:lnTo>
                    <a:pt x="1847850" y="213573"/>
                  </a:lnTo>
                  <a:lnTo>
                    <a:pt x="1847850" y="224373"/>
                  </a:lnTo>
                  <a:lnTo>
                    <a:pt x="112400" y="224373"/>
                  </a:lnTo>
                  <a:lnTo>
                    <a:pt x="112400" y="652225"/>
                  </a:lnTo>
                  <a:lnTo>
                    <a:pt x="101600" y="652225"/>
                  </a:lnTo>
                  <a:lnTo>
                    <a:pt x="101600" y="224373"/>
                  </a:lnTo>
                  <a:lnTo>
                    <a:pt x="0" y="224373"/>
                  </a:lnTo>
                  <a:lnTo>
                    <a:pt x="0" y="213573"/>
                  </a:lnTo>
                  <a:lnTo>
                    <a:pt x="101600" y="213573"/>
                  </a:lnTo>
                  <a:lnTo>
                    <a:pt x="101600" y="0"/>
                  </a:lnTo>
                  <a:close/>
                </a:path>
              </a:pathLst>
            </a:custGeom>
            <a:solidFill>
              <a:srgbClr val="DDDDDD"/>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71" name="MH_Other_4"/>
            <p:cNvSpPr/>
            <p:nvPr>
              <p:custDataLst>
                <p:tags r:id="rId11"/>
              </p:custDataLst>
            </p:nvPr>
          </p:nvSpPr>
          <p:spPr>
            <a:xfrm>
              <a:off x="7128555" y="2868613"/>
              <a:ext cx="1847850" cy="652463"/>
            </a:xfrm>
            <a:custGeom>
              <a:avLst/>
              <a:gdLst>
                <a:gd name="connsiteX0" fmla="*/ 1735450 w 1847850"/>
                <a:gd name="connsiteY0" fmla="*/ 0 h 652225"/>
                <a:gd name="connsiteX1" fmla="*/ 1746250 w 1847850"/>
                <a:gd name="connsiteY1" fmla="*/ 0 h 652225"/>
                <a:gd name="connsiteX2" fmla="*/ 1746250 w 1847850"/>
                <a:gd name="connsiteY2" fmla="*/ 427852 h 652225"/>
                <a:gd name="connsiteX3" fmla="*/ 1847850 w 1847850"/>
                <a:gd name="connsiteY3" fmla="*/ 427852 h 652225"/>
                <a:gd name="connsiteX4" fmla="*/ 1847850 w 1847850"/>
                <a:gd name="connsiteY4" fmla="*/ 438652 h 652225"/>
                <a:gd name="connsiteX5" fmla="*/ 1746250 w 1847850"/>
                <a:gd name="connsiteY5" fmla="*/ 438652 h 652225"/>
                <a:gd name="connsiteX6" fmla="*/ 1746250 w 1847850"/>
                <a:gd name="connsiteY6" fmla="*/ 652225 h 652225"/>
                <a:gd name="connsiteX7" fmla="*/ 1735450 w 1847850"/>
                <a:gd name="connsiteY7" fmla="*/ 652225 h 652225"/>
                <a:gd name="connsiteX8" fmla="*/ 1735450 w 1847850"/>
                <a:gd name="connsiteY8" fmla="*/ 438652 h 652225"/>
                <a:gd name="connsiteX9" fmla="*/ 0 w 1847850"/>
                <a:gd name="connsiteY9" fmla="*/ 438652 h 652225"/>
                <a:gd name="connsiteX10" fmla="*/ 0 w 1847850"/>
                <a:gd name="connsiteY10" fmla="*/ 427852 h 652225"/>
                <a:gd name="connsiteX11" fmla="*/ 1735450 w 1847850"/>
                <a:gd name="connsiteY11" fmla="*/ 427852 h 652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7850" h="652225">
                  <a:moveTo>
                    <a:pt x="1735450" y="0"/>
                  </a:moveTo>
                  <a:lnTo>
                    <a:pt x="1746250" y="0"/>
                  </a:lnTo>
                  <a:lnTo>
                    <a:pt x="1746250" y="427852"/>
                  </a:lnTo>
                  <a:lnTo>
                    <a:pt x="1847850" y="427852"/>
                  </a:lnTo>
                  <a:lnTo>
                    <a:pt x="1847850" y="438652"/>
                  </a:lnTo>
                  <a:lnTo>
                    <a:pt x="1746250" y="438652"/>
                  </a:lnTo>
                  <a:lnTo>
                    <a:pt x="1746250" y="652225"/>
                  </a:lnTo>
                  <a:lnTo>
                    <a:pt x="1735450" y="652225"/>
                  </a:lnTo>
                  <a:lnTo>
                    <a:pt x="1735450" y="438652"/>
                  </a:lnTo>
                  <a:lnTo>
                    <a:pt x="0" y="438652"/>
                  </a:lnTo>
                  <a:lnTo>
                    <a:pt x="0" y="427852"/>
                  </a:lnTo>
                  <a:lnTo>
                    <a:pt x="1735450" y="427852"/>
                  </a:lnTo>
                  <a:close/>
                </a:path>
              </a:pathLst>
            </a:custGeom>
            <a:solidFill>
              <a:schemeClr val="accent1">
                <a:lumMod val="40000"/>
                <a:lumOff val="60000"/>
              </a:schemeClr>
            </a:solidFill>
          </p:spPr>
          <p:txBody>
            <a:bodyPr anchor="ctr"/>
            <a:lstStyle/>
            <a:p>
              <a:pPr algn="just">
                <a:lnSpc>
                  <a:spcPct val="130000"/>
                </a:lnSpc>
                <a:defRPr/>
              </a:pPr>
              <a:endParaRPr lang="zh-CN" altLang="en-US" dirty="0" err="1">
                <a:solidFill>
                  <a:srgbClr val="FFFFFF"/>
                </a:solidFill>
              </a:endParaRPr>
            </a:p>
          </p:txBody>
        </p:sp>
        <p:sp>
          <p:nvSpPr>
            <p:cNvPr id="72" name="MH_Other_5"/>
            <p:cNvSpPr/>
            <p:nvPr>
              <p:custDataLst>
                <p:tags r:id="rId12"/>
              </p:custDataLst>
            </p:nvPr>
          </p:nvSpPr>
          <p:spPr bwMode="auto">
            <a:xfrm>
              <a:off x="7179355" y="2917825"/>
              <a:ext cx="1847850" cy="652463"/>
            </a:xfrm>
            <a:custGeom>
              <a:avLst/>
              <a:gdLst>
                <a:gd name="T0" fmla="*/ 1735450 w 1847850"/>
                <a:gd name="T1" fmla="*/ 0 h 652225"/>
                <a:gd name="T2" fmla="*/ 1746250 w 1847850"/>
                <a:gd name="T3" fmla="*/ 0 h 652225"/>
                <a:gd name="T4" fmla="*/ 1746250 w 1847850"/>
                <a:gd name="T5" fmla="*/ 428164 h 652225"/>
                <a:gd name="T6" fmla="*/ 1847850 w 1847850"/>
                <a:gd name="T7" fmla="*/ 428164 h 652225"/>
                <a:gd name="T8" fmla="*/ 1847850 w 1847850"/>
                <a:gd name="T9" fmla="*/ 438972 h 652225"/>
                <a:gd name="T10" fmla="*/ 1746250 w 1847850"/>
                <a:gd name="T11" fmla="*/ 438972 h 652225"/>
                <a:gd name="T12" fmla="*/ 1746250 w 1847850"/>
                <a:gd name="T13" fmla="*/ 652701 h 652225"/>
                <a:gd name="T14" fmla="*/ 1735450 w 1847850"/>
                <a:gd name="T15" fmla="*/ 652701 h 652225"/>
                <a:gd name="T16" fmla="*/ 1735450 w 1847850"/>
                <a:gd name="T17" fmla="*/ 438972 h 652225"/>
                <a:gd name="T18" fmla="*/ 0 w 1847850"/>
                <a:gd name="T19" fmla="*/ 438972 h 652225"/>
                <a:gd name="T20" fmla="*/ 0 w 1847850"/>
                <a:gd name="T21" fmla="*/ 428164 h 652225"/>
                <a:gd name="T22" fmla="*/ 1735450 w 1847850"/>
                <a:gd name="T23" fmla="*/ 428164 h 6522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47850" h="652225">
                  <a:moveTo>
                    <a:pt x="1735450" y="0"/>
                  </a:moveTo>
                  <a:lnTo>
                    <a:pt x="1746250" y="0"/>
                  </a:lnTo>
                  <a:lnTo>
                    <a:pt x="1746250" y="427852"/>
                  </a:lnTo>
                  <a:lnTo>
                    <a:pt x="1847850" y="427852"/>
                  </a:lnTo>
                  <a:lnTo>
                    <a:pt x="1847850" y="438652"/>
                  </a:lnTo>
                  <a:lnTo>
                    <a:pt x="1746250" y="438652"/>
                  </a:lnTo>
                  <a:lnTo>
                    <a:pt x="1746250" y="652225"/>
                  </a:lnTo>
                  <a:lnTo>
                    <a:pt x="1735450" y="652225"/>
                  </a:lnTo>
                  <a:lnTo>
                    <a:pt x="1735450" y="438652"/>
                  </a:lnTo>
                  <a:lnTo>
                    <a:pt x="0" y="438652"/>
                  </a:lnTo>
                  <a:lnTo>
                    <a:pt x="0" y="427852"/>
                  </a:lnTo>
                  <a:lnTo>
                    <a:pt x="1735450" y="427852"/>
                  </a:lnTo>
                  <a:lnTo>
                    <a:pt x="1735450" y="0"/>
                  </a:lnTo>
                  <a:close/>
                </a:path>
              </a:pathLst>
            </a:custGeom>
            <a:solidFill>
              <a:srgbClr val="DDDDDD"/>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grpSp>
        <p:nvGrpSpPr>
          <p:cNvPr id="73" name="组合 72"/>
          <p:cNvGrpSpPr/>
          <p:nvPr/>
        </p:nvGrpSpPr>
        <p:grpSpPr bwMode="auto">
          <a:xfrm>
            <a:off x="8214471" y="4602004"/>
            <a:ext cx="3879850" cy="1419225"/>
            <a:chOff x="5147355" y="2236788"/>
            <a:chExt cx="3879850" cy="1419225"/>
          </a:xfrm>
        </p:grpSpPr>
        <p:sp>
          <p:nvSpPr>
            <p:cNvPr id="74" name="MH_Other_1"/>
            <p:cNvSpPr/>
            <p:nvPr>
              <p:custDataLst>
                <p:tags r:id="rId1"/>
              </p:custDataLst>
            </p:nvPr>
          </p:nvSpPr>
          <p:spPr bwMode="auto">
            <a:xfrm>
              <a:off x="6337981" y="2236788"/>
              <a:ext cx="1470025" cy="1419225"/>
            </a:xfrm>
            <a:custGeom>
              <a:avLst/>
              <a:gdLst>
                <a:gd name="T0" fmla="*/ 0 w 1469707"/>
                <a:gd name="T1" fmla="*/ 1090628 h 1419196"/>
                <a:gd name="T2" fmla="*/ 45739 w 1469707"/>
                <a:gd name="T3" fmla="*/ 1090628 h 1419196"/>
                <a:gd name="T4" fmla="*/ 45739 w 1469707"/>
                <a:gd name="T5" fmla="*/ 1373533 h 1419196"/>
                <a:gd name="T6" fmla="*/ 1424604 w 1469707"/>
                <a:gd name="T7" fmla="*/ 1373533 h 1419196"/>
                <a:gd name="T8" fmla="*/ 1424604 w 1469707"/>
                <a:gd name="T9" fmla="*/ 1090628 h 1419196"/>
                <a:gd name="T10" fmla="*/ 1470343 w 1469707"/>
                <a:gd name="T11" fmla="*/ 1090628 h 1419196"/>
                <a:gd name="T12" fmla="*/ 1470343 w 1469707"/>
                <a:gd name="T13" fmla="*/ 1373533 h 1419196"/>
                <a:gd name="T14" fmla="*/ 1470343 w 1469707"/>
                <a:gd name="T15" fmla="*/ 1419254 h 1419196"/>
                <a:gd name="T16" fmla="*/ 1424604 w 1469707"/>
                <a:gd name="T17" fmla="*/ 1419254 h 1419196"/>
                <a:gd name="T18" fmla="*/ 45739 w 1469707"/>
                <a:gd name="T19" fmla="*/ 1419254 h 1419196"/>
                <a:gd name="T20" fmla="*/ 0 w 1469707"/>
                <a:gd name="T21" fmla="*/ 1419254 h 1419196"/>
                <a:gd name="T22" fmla="*/ 0 w 1469707"/>
                <a:gd name="T23" fmla="*/ 1373533 h 1419196"/>
                <a:gd name="T24" fmla="*/ 0 w 1469707"/>
                <a:gd name="T25" fmla="*/ 0 h 1419196"/>
                <a:gd name="T26" fmla="*/ 45739 w 1469707"/>
                <a:gd name="T27" fmla="*/ 0 h 1419196"/>
                <a:gd name="T28" fmla="*/ 1424604 w 1469707"/>
                <a:gd name="T29" fmla="*/ 0 h 1419196"/>
                <a:gd name="T30" fmla="*/ 1470343 w 1469707"/>
                <a:gd name="T31" fmla="*/ 0 h 1419196"/>
                <a:gd name="T32" fmla="*/ 1470343 w 1469707"/>
                <a:gd name="T33" fmla="*/ 45721 h 1419196"/>
                <a:gd name="T34" fmla="*/ 1470343 w 1469707"/>
                <a:gd name="T35" fmla="*/ 328626 h 1419196"/>
                <a:gd name="T36" fmla="*/ 1424604 w 1469707"/>
                <a:gd name="T37" fmla="*/ 328626 h 1419196"/>
                <a:gd name="T38" fmla="*/ 1424604 w 1469707"/>
                <a:gd name="T39" fmla="*/ 45721 h 1419196"/>
                <a:gd name="T40" fmla="*/ 45739 w 1469707"/>
                <a:gd name="T41" fmla="*/ 45721 h 1419196"/>
                <a:gd name="T42" fmla="*/ 45739 w 1469707"/>
                <a:gd name="T43" fmla="*/ 328626 h 1419196"/>
                <a:gd name="T44" fmla="*/ 0 w 1469707"/>
                <a:gd name="T45" fmla="*/ 328626 h 1419196"/>
                <a:gd name="T46" fmla="*/ 0 w 1469707"/>
                <a:gd name="T47" fmla="*/ 45721 h 14191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469707" h="1419196">
                  <a:moveTo>
                    <a:pt x="0" y="1090584"/>
                  </a:moveTo>
                  <a:lnTo>
                    <a:pt x="45719" y="1090584"/>
                  </a:lnTo>
                  <a:lnTo>
                    <a:pt x="45719" y="1373477"/>
                  </a:lnTo>
                  <a:lnTo>
                    <a:pt x="1423988" y="1373477"/>
                  </a:lnTo>
                  <a:lnTo>
                    <a:pt x="1423988" y="1090584"/>
                  </a:lnTo>
                  <a:lnTo>
                    <a:pt x="1469707" y="1090584"/>
                  </a:lnTo>
                  <a:lnTo>
                    <a:pt x="1469707" y="1373477"/>
                  </a:lnTo>
                  <a:lnTo>
                    <a:pt x="1469707" y="1419196"/>
                  </a:lnTo>
                  <a:lnTo>
                    <a:pt x="1423988" y="1419196"/>
                  </a:lnTo>
                  <a:lnTo>
                    <a:pt x="45719" y="1419196"/>
                  </a:lnTo>
                  <a:lnTo>
                    <a:pt x="0" y="1419196"/>
                  </a:lnTo>
                  <a:lnTo>
                    <a:pt x="0" y="1373477"/>
                  </a:lnTo>
                  <a:lnTo>
                    <a:pt x="0" y="1090584"/>
                  </a:lnTo>
                  <a:close/>
                  <a:moveTo>
                    <a:pt x="0" y="0"/>
                  </a:moveTo>
                  <a:lnTo>
                    <a:pt x="45719" y="0"/>
                  </a:lnTo>
                  <a:lnTo>
                    <a:pt x="1423988" y="0"/>
                  </a:lnTo>
                  <a:lnTo>
                    <a:pt x="1469707" y="0"/>
                  </a:lnTo>
                  <a:lnTo>
                    <a:pt x="1469707" y="45719"/>
                  </a:lnTo>
                  <a:lnTo>
                    <a:pt x="1469707" y="328612"/>
                  </a:lnTo>
                  <a:lnTo>
                    <a:pt x="1423988" y="328612"/>
                  </a:lnTo>
                  <a:lnTo>
                    <a:pt x="1423988" y="45719"/>
                  </a:lnTo>
                  <a:lnTo>
                    <a:pt x="45719" y="45719"/>
                  </a:lnTo>
                  <a:lnTo>
                    <a:pt x="45719" y="328612"/>
                  </a:lnTo>
                  <a:lnTo>
                    <a:pt x="0" y="328612"/>
                  </a:lnTo>
                  <a:lnTo>
                    <a:pt x="0" y="45719"/>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75" name="MH_SubTitle_1"/>
            <p:cNvSpPr/>
            <p:nvPr>
              <p:custDataLst>
                <p:tags r:id="rId2"/>
              </p:custDataLst>
            </p:nvPr>
          </p:nvSpPr>
          <p:spPr>
            <a:xfrm>
              <a:off x="5657006" y="2665089"/>
              <a:ext cx="3013788" cy="368300"/>
            </a:xfrm>
            <a:prstGeom prst="rect">
              <a:avLst/>
            </a:prstGeom>
            <a:noFill/>
          </p:spPr>
          <p:txBody>
            <a:bodyPr anchor="ctr">
              <a:noAutofit/>
            </a:bodyPr>
            <a:lstStyle/>
            <a:p>
              <a:pPr algn="ctr">
                <a:lnSpc>
                  <a:spcPct val="120000"/>
                </a:lnSpc>
                <a:defRPr/>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参</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保职工基本养老保险的个人死亡后，余额可全部依法继承</a:t>
              </a:r>
              <a:endPar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6" name="MH_Other_2"/>
            <p:cNvSpPr/>
            <p:nvPr>
              <p:custDataLst>
                <p:tags r:id="rId3"/>
              </p:custDataLst>
            </p:nvPr>
          </p:nvSpPr>
          <p:spPr>
            <a:xfrm>
              <a:off x="5201330" y="2370138"/>
              <a:ext cx="1847850" cy="652463"/>
            </a:xfrm>
            <a:custGeom>
              <a:avLst/>
              <a:gdLst>
                <a:gd name="connsiteX0" fmla="*/ 101600 w 1847850"/>
                <a:gd name="connsiteY0" fmla="*/ 0 h 652225"/>
                <a:gd name="connsiteX1" fmla="*/ 112400 w 1847850"/>
                <a:gd name="connsiteY1" fmla="*/ 0 h 652225"/>
                <a:gd name="connsiteX2" fmla="*/ 112400 w 1847850"/>
                <a:gd name="connsiteY2" fmla="*/ 213573 h 652225"/>
                <a:gd name="connsiteX3" fmla="*/ 1847850 w 1847850"/>
                <a:gd name="connsiteY3" fmla="*/ 213573 h 652225"/>
                <a:gd name="connsiteX4" fmla="*/ 1847850 w 1847850"/>
                <a:gd name="connsiteY4" fmla="*/ 224373 h 652225"/>
                <a:gd name="connsiteX5" fmla="*/ 112400 w 1847850"/>
                <a:gd name="connsiteY5" fmla="*/ 224373 h 652225"/>
                <a:gd name="connsiteX6" fmla="*/ 112400 w 1847850"/>
                <a:gd name="connsiteY6" fmla="*/ 652225 h 652225"/>
                <a:gd name="connsiteX7" fmla="*/ 101600 w 1847850"/>
                <a:gd name="connsiteY7" fmla="*/ 652225 h 652225"/>
                <a:gd name="connsiteX8" fmla="*/ 101600 w 1847850"/>
                <a:gd name="connsiteY8" fmla="*/ 224373 h 652225"/>
                <a:gd name="connsiteX9" fmla="*/ 0 w 1847850"/>
                <a:gd name="connsiteY9" fmla="*/ 224373 h 652225"/>
                <a:gd name="connsiteX10" fmla="*/ 0 w 1847850"/>
                <a:gd name="connsiteY10" fmla="*/ 213573 h 652225"/>
                <a:gd name="connsiteX11" fmla="*/ 101600 w 1847850"/>
                <a:gd name="connsiteY11" fmla="*/ 213573 h 652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7850" h="652225">
                  <a:moveTo>
                    <a:pt x="101600" y="0"/>
                  </a:moveTo>
                  <a:lnTo>
                    <a:pt x="112400" y="0"/>
                  </a:lnTo>
                  <a:lnTo>
                    <a:pt x="112400" y="213573"/>
                  </a:lnTo>
                  <a:lnTo>
                    <a:pt x="1847850" y="213573"/>
                  </a:lnTo>
                  <a:lnTo>
                    <a:pt x="1847850" y="224373"/>
                  </a:lnTo>
                  <a:lnTo>
                    <a:pt x="112400" y="224373"/>
                  </a:lnTo>
                  <a:lnTo>
                    <a:pt x="112400" y="652225"/>
                  </a:lnTo>
                  <a:lnTo>
                    <a:pt x="101600" y="652225"/>
                  </a:lnTo>
                  <a:lnTo>
                    <a:pt x="101600" y="224373"/>
                  </a:lnTo>
                  <a:lnTo>
                    <a:pt x="0" y="224373"/>
                  </a:lnTo>
                  <a:lnTo>
                    <a:pt x="0" y="213573"/>
                  </a:lnTo>
                  <a:lnTo>
                    <a:pt x="101600" y="213573"/>
                  </a:lnTo>
                  <a:close/>
                </a:path>
              </a:pathLst>
            </a:custGeom>
            <a:solidFill>
              <a:schemeClr val="accent1">
                <a:lumMod val="40000"/>
                <a:lumOff val="60000"/>
              </a:schemeClr>
            </a:solidFill>
          </p:spPr>
          <p:txBody>
            <a:bodyPr anchor="ctr"/>
            <a:lstStyle/>
            <a:p>
              <a:pPr algn="just">
                <a:lnSpc>
                  <a:spcPct val="130000"/>
                </a:lnSpc>
                <a:defRPr/>
              </a:pPr>
              <a:endParaRPr lang="zh-CN" altLang="en-US" dirty="0" err="1">
                <a:solidFill>
                  <a:srgbClr val="FFFFFF"/>
                </a:solidFill>
              </a:endParaRPr>
            </a:p>
          </p:txBody>
        </p:sp>
        <p:sp>
          <p:nvSpPr>
            <p:cNvPr id="77" name="MH_Other_3"/>
            <p:cNvSpPr/>
            <p:nvPr>
              <p:custDataLst>
                <p:tags r:id="rId4"/>
              </p:custDataLst>
            </p:nvPr>
          </p:nvSpPr>
          <p:spPr bwMode="auto">
            <a:xfrm>
              <a:off x="5147355" y="2322512"/>
              <a:ext cx="1847850" cy="652462"/>
            </a:xfrm>
            <a:custGeom>
              <a:avLst/>
              <a:gdLst>
                <a:gd name="T0" fmla="*/ 101600 w 1847850"/>
                <a:gd name="T1" fmla="*/ 0 h 652225"/>
                <a:gd name="T2" fmla="*/ 112400 w 1847850"/>
                <a:gd name="T3" fmla="*/ 0 h 652225"/>
                <a:gd name="T4" fmla="*/ 112400 w 1847850"/>
                <a:gd name="T5" fmla="*/ 213729 h 652225"/>
                <a:gd name="T6" fmla="*/ 1847850 w 1847850"/>
                <a:gd name="T7" fmla="*/ 213729 h 652225"/>
                <a:gd name="T8" fmla="*/ 1847850 w 1847850"/>
                <a:gd name="T9" fmla="*/ 224537 h 652225"/>
                <a:gd name="T10" fmla="*/ 112400 w 1847850"/>
                <a:gd name="T11" fmla="*/ 224537 h 652225"/>
                <a:gd name="T12" fmla="*/ 112400 w 1847850"/>
                <a:gd name="T13" fmla="*/ 652699 h 652225"/>
                <a:gd name="T14" fmla="*/ 101600 w 1847850"/>
                <a:gd name="T15" fmla="*/ 652699 h 652225"/>
                <a:gd name="T16" fmla="*/ 101600 w 1847850"/>
                <a:gd name="T17" fmla="*/ 224537 h 652225"/>
                <a:gd name="T18" fmla="*/ 0 w 1847850"/>
                <a:gd name="T19" fmla="*/ 224537 h 652225"/>
                <a:gd name="T20" fmla="*/ 0 w 1847850"/>
                <a:gd name="T21" fmla="*/ 213729 h 652225"/>
                <a:gd name="T22" fmla="*/ 101600 w 1847850"/>
                <a:gd name="T23" fmla="*/ 213729 h 6522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47850" h="652225">
                  <a:moveTo>
                    <a:pt x="101600" y="0"/>
                  </a:moveTo>
                  <a:lnTo>
                    <a:pt x="112400" y="0"/>
                  </a:lnTo>
                  <a:lnTo>
                    <a:pt x="112400" y="213573"/>
                  </a:lnTo>
                  <a:lnTo>
                    <a:pt x="1847850" y="213573"/>
                  </a:lnTo>
                  <a:lnTo>
                    <a:pt x="1847850" y="224373"/>
                  </a:lnTo>
                  <a:lnTo>
                    <a:pt x="112400" y="224373"/>
                  </a:lnTo>
                  <a:lnTo>
                    <a:pt x="112400" y="652225"/>
                  </a:lnTo>
                  <a:lnTo>
                    <a:pt x="101600" y="652225"/>
                  </a:lnTo>
                  <a:lnTo>
                    <a:pt x="101600" y="224373"/>
                  </a:lnTo>
                  <a:lnTo>
                    <a:pt x="0" y="224373"/>
                  </a:lnTo>
                  <a:lnTo>
                    <a:pt x="0" y="213573"/>
                  </a:lnTo>
                  <a:lnTo>
                    <a:pt x="101600" y="213573"/>
                  </a:lnTo>
                  <a:lnTo>
                    <a:pt x="101600" y="0"/>
                  </a:lnTo>
                  <a:close/>
                </a:path>
              </a:pathLst>
            </a:custGeom>
            <a:solidFill>
              <a:srgbClr val="DDDDDD"/>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78" name="MH_Other_4"/>
            <p:cNvSpPr/>
            <p:nvPr>
              <p:custDataLst>
                <p:tags r:id="rId5"/>
              </p:custDataLst>
            </p:nvPr>
          </p:nvSpPr>
          <p:spPr>
            <a:xfrm>
              <a:off x="7128555" y="2868613"/>
              <a:ext cx="1847850" cy="652463"/>
            </a:xfrm>
            <a:custGeom>
              <a:avLst/>
              <a:gdLst>
                <a:gd name="connsiteX0" fmla="*/ 1735450 w 1847850"/>
                <a:gd name="connsiteY0" fmla="*/ 0 h 652225"/>
                <a:gd name="connsiteX1" fmla="*/ 1746250 w 1847850"/>
                <a:gd name="connsiteY1" fmla="*/ 0 h 652225"/>
                <a:gd name="connsiteX2" fmla="*/ 1746250 w 1847850"/>
                <a:gd name="connsiteY2" fmla="*/ 427852 h 652225"/>
                <a:gd name="connsiteX3" fmla="*/ 1847850 w 1847850"/>
                <a:gd name="connsiteY3" fmla="*/ 427852 h 652225"/>
                <a:gd name="connsiteX4" fmla="*/ 1847850 w 1847850"/>
                <a:gd name="connsiteY4" fmla="*/ 438652 h 652225"/>
                <a:gd name="connsiteX5" fmla="*/ 1746250 w 1847850"/>
                <a:gd name="connsiteY5" fmla="*/ 438652 h 652225"/>
                <a:gd name="connsiteX6" fmla="*/ 1746250 w 1847850"/>
                <a:gd name="connsiteY6" fmla="*/ 652225 h 652225"/>
                <a:gd name="connsiteX7" fmla="*/ 1735450 w 1847850"/>
                <a:gd name="connsiteY7" fmla="*/ 652225 h 652225"/>
                <a:gd name="connsiteX8" fmla="*/ 1735450 w 1847850"/>
                <a:gd name="connsiteY8" fmla="*/ 438652 h 652225"/>
                <a:gd name="connsiteX9" fmla="*/ 0 w 1847850"/>
                <a:gd name="connsiteY9" fmla="*/ 438652 h 652225"/>
                <a:gd name="connsiteX10" fmla="*/ 0 w 1847850"/>
                <a:gd name="connsiteY10" fmla="*/ 427852 h 652225"/>
                <a:gd name="connsiteX11" fmla="*/ 1735450 w 1847850"/>
                <a:gd name="connsiteY11" fmla="*/ 427852 h 652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7850" h="652225">
                  <a:moveTo>
                    <a:pt x="1735450" y="0"/>
                  </a:moveTo>
                  <a:lnTo>
                    <a:pt x="1746250" y="0"/>
                  </a:lnTo>
                  <a:lnTo>
                    <a:pt x="1746250" y="427852"/>
                  </a:lnTo>
                  <a:lnTo>
                    <a:pt x="1847850" y="427852"/>
                  </a:lnTo>
                  <a:lnTo>
                    <a:pt x="1847850" y="438652"/>
                  </a:lnTo>
                  <a:lnTo>
                    <a:pt x="1746250" y="438652"/>
                  </a:lnTo>
                  <a:lnTo>
                    <a:pt x="1746250" y="652225"/>
                  </a:lnTo>
                  <a:lnTo>
                    <a:pt x="1735450" y="652225"/>
                  </a:lnTo>
                  <a:lnTo>
                    <a:pt x="1735450" y="438652"/>
                  </a:lnTo>
                  <a:lnTo>
                    <a:pt x="0" y="438652"/>
                  </a:lnTo>
                  <a:lnTo>
                    <a:pt x="0" y="427852"/>
                  </a:lnTo>
                  <a:lnTo>
                    <a:pt x="1735450" y="427852"/>
                  </a:lnTo>
                  <a:close/>
                </a:path>
              </a:pathLst>
            </a:custGeom>
            <a:solidFill>
              <a:schemeClr val="accent1">
                <a:lumMod val="40000"/>
                <a:lumOff val="60000"/>
              </a:schemeClr>
            </a:solidFill>
          </p:spPr>
          <p:txBody>
            <a:bodyPr anchor="ctr"/>
            <a:lstStyle/>
            <a:p>
              <a:pPr algn="just">
                <a:lnSpc>
                  <a:spcPct val="130000"/>
                </a:lnSpc>
                <a:defRPr/>
              </a:pPr>
              <a:endParaRPr lang="zh-CN" altLang="en-US" dirty="0" err="1">
                <a:solidFill>
                  <a:srgbClr val="FFFFFF"/>
                </a:solidFill>
              </a:endParaRPr>
            </a:p>
          </p:txBody>
        </p:sp>
        <p:sp>
          <p:nvSpPr>
            <p:cNvPr id="79" name="MH_Other_5"/>
            <p:cNvSpPr/>
            <p:nvPr>
              <p:custDataLst>
                <p:tags r:id="rId6"/>
              </p:custDataLst>
            </p:nvPr>
          </p:nvSpPr>
          <p:spPr bwMode="auto">
            <a:xfrm>
              <a:off x="7179355" y="2917825"/>
              <a:ext cx="1847850" cy="652463"/>
            </a:xfrm>
            <a:custGeom>
              <a:avLst/>
              <a:gdLst>
                <a:gd name="T0" fmla="*/ 1735450 w 1847850"/>
                <a:gd name="T1" fmla="*/ 0 h 652225"/>
                <a:gd name="T2" fmla="*/ 1746250 w 1847850"/>
                <a:gd name="T3" fmla="*/ 0 h 652225"/>
                <a:gd name="T4" fmla="*/ 1746250 w 1847850"/>
                <a:gd name="T5" fmla="*/ 428164 h 652225"/>
                <a:gd name="T6" fmla="*/ 1847850 w 1847850"/>
                <a:gd name="T7" fmla="*/ 428164 h 652225"/>
                <a:gd name="T8" fmla="*/ 1847850 w 1847850"/>
                <a:gd name="T9" fmla="*/ 438972 h 652225"/>
                <a:gd name="T10" fmla="*/ 1746250 w 1847850"/>
                <a:gd name="T11" fmla="*/ 438972 h 652225"/>
                <a:gd name="T12" fmla="*/ 1746250 w 1847850"/>
                <a:gd name="T13" fmla="*/ 652701 h 652225"/>
                <a:gd name="T14" fmla="*/ 1735450 w 1847850"/>
                <a:gd name="T15" fmla="*/ 652701 h 652225"/>
                <a:gd name="T16" fmla="*/ 1735450 w 1847850"/>
                <a:gd name="T17" fmla="*/ 438972 h 652225"/>
                <a:gd name="T18" fmla="*/ 0 w 1847850"/>
                <a:gd name="T19" fmla="*/ 438972 h 652225"/>
                <a:gd name="T20" fmla="*/ 0 w 1847850"/>
                <a:gd name="T21" fmla="*/ 428164 h 652225"/>
                <a:gd name="T22" fmla="*/ 1735450 w 1847850"/>
                <a:gd name="T23" fmla="*/ 428164 h 6522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47850" h="652225">
                  <a:moveTo>
                    <a:pt x="1735450" y="0"/>
                  </a:moveTo>
                  <a:lnTo>
                    <a:pt x="1746250" y="0"/>
                  </a:lnTo>
                  <a:lnTo>
                    <a:pt x="1746250" y="427852"/>
                  </a:lnTo>
                  <a:lnTo>
                    <a:pt x="1847850" y="427852"/>
                  </a:lnTo>
                  <a:lnTo>
                    <a:pt x="1847850" y="438652"/>
                  </a:lnTo>
                  <a:lnTo>
                    <a:pt x="1746250" y="438652"/>
                  </a:lnTo>
                  <a:lnTo>
                    <a:pt x="1746250" y="652225"/>
                  </a:lnTo>
                  <a:lnTo>
                    <a:pt x="1735450" y="652225"/>
                  </a:lnTo>
                  <a:lnTo>
                    <a:pt x="1735450" y="438652"/>
                  </a:lnTo>
                  <a:lnTo>
                    <a:pt x="0" y="438652"/>
                  </a:lnTo>
                  <a:lnTo>
                    <a:pt x="0" y="427852"/>
                  </a:lnTo>
                  <a:lnTo>
                    <a:pt x="1735450" y="427852"/>
                  </a:lnTo>
                  <a:lnTo>
                    <a:pt x="1735450" y="0"/>
                  </a:lnTo>
                  <a:close/>
                </a:path>
              </a:pathLst>
            </a:custGeom>
            <a:solidFill>
              <a:srgbClr val="DDDDDD"/>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wipe(left)">
                                      <p:cBhvr>
                                        <p:cTn id="27" dur="500"/>
                                        <p:tgtEl>
                                          <p:spTgt spid="37"/>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54"/>
                                        </p:tgtEl>
                                        <p:attrNameLst>
                                          <p:attrName>style.visibility</p:attrName>
                                        </p:attrNameLst>
                                      </p:cBhvr>
                                      <p:to>
                                        <p:strVal val="visible"/>
                                      </p:to>
                                    </p:set>
                                    <p:animEffect transition="in" filter="wipe(left)">
                                      <p:cBhvr>
                                        <p:cTn id="40" dur="500"/>
                                        <p:tgtEl>
                                          <p:spTgt spid="54"/>
                                        </p:tgtEl>
                                      </p:cBhvr>
                                    </p:animEffect>
                                  </p:childTnLst>
                                </p:cTn>
                              </p:par>
                            </p:childTnLst>
                          </p:cTn>
                        </p:par>
                        <p:par>
                          <p:cTn id="41" fill="hold">
                            <p:stCondLst>
                              <p:cond delay="4000"/>
                            </p:stCondLst>
                            <p:childTnLst>
                              <p:par>
                                <p:cTn id="42" presetID="22" presetClass="entr" presetSubtype="8" fill="hold" nodeType="after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wipe(left)">
                                      <p:cBhvr>
                                        <p:cTn id="44" dur="500"/>
                                        <p:tgtEl>
                                          <p:spTgt spid="5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nodeType="click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childTnLst>
                          </p:cTn>
                        </p:par>
                        <p:par>
                          <p:cTn id="55" fill="hold">
                            <p:stCondLst>
                              <p:cond delay="500"/>
                            </p:stCondLst>
                            <p:childTnLst>
                              <p:par>
                                <p:cTn id="56" presetID="53" presetClass="entr" presetSubtype="16" fill="hold" nodeType="afterEffect">
                                  <p:stCondLst>
                                    <p:cond delay="0"/>
                                  </p:stCondLst>
                                  <p:childTnLst>
                                    <p:set>
                                      <p:cBhvr>
                                        <p:cTn id="57" dur="1" fill="hold">
                                          <p:stCondLst>
                                            <p:cond delay="0"/>
                                          </p:stCondLst>
                                        </p:cTn>
                                        <p:tgtEl>
                                          <p:spTgt spid="66"/>
                                        </p:tgtEl>
                                        <p:attrNameLst>
                                          <p:attrName>style.visibility</p:attrName>
                                        </p:attrNameLst>
                                      </p:cBhvr>
                                      <p:to>
                                        <p:strVal val="visible"/>
                                      </p:to>
                                    </p:set>
                                    <p:anim calcmode="lin" valueType="num">
                                      <p:cBhvr>
                                        <p:cTn id="58" dur="500" fill="hold"/>
                                        <p:tgtEl>
                                          <p:spTgt spid="66"/>
                                        </p:tgtEl>
                                        <p:attrNameLst>
                                          <p:attrName>ppt_w</p:attrName>
                                        </p:attrNameLst>
                                      </p:cBhvr>
                                      <p:tavLst>
                                        <p:tav tm="0">
                                          <p:val>
                                            <p:fltVal val="0"/>
                                          </p:val>
                                        </p:tav>
                                        <p:tav tm="100000">
                                          <p:val>
                                            <p:strVal val="#ppt_w"/>
                                          </p:val>
                                        </p:tav>
                                      </p:tavLst>
                                    </p:anim>
                                    <p:anim calcmode="lin" valueType="num">
                                      <p:cBhvr>
                                        <p:cTn id="59" dur="500" fill="hold"/>
                                        <p:tgtEl>
                                          <p:spTgt spid="66"/>
                                        </p:tgtEl>
                                        <p:attrNameLst>
                                          <p:attrName>ppt_h</p:attrName>
                                        </p:attrNameLst>
                                      </p:cBhvr>
                                      <p:tavLst>
                                        <p:tav tm="0">
                                          <p:val>
                                            <p:fltVal val="0"/>
                                          </p:val>
                                        </p:tav>
                                        <p:tav tm="100000">
                                          <p:val>
                                            <p:strVal val="#ppt_h"/>
                                          </p:val>
                                        </p:tav>
                                      </p:tavLst>
                                    </p:anim>
                                    <p:animEffect transition="in" filter="fade">
                                      <p:cBhvr>
                                        <p:cTn id="60" dur="500"/>
                                        <p:tgtEl>
                                          <p:spTgt spid="66"/>
                                        </p:tgtEl>
                                      </p:cBhvr>
                                    </p:animEffect>
                                  </p:childTnLst>
                                </p:cTn>
                              </p:par>
                            </p:childTnLst>
                          </p:cTn>
                        </p:par>
                        <p:par>
                          <p:cTn id="61" fill="hold">
                            <p:stCondLst>
                              <p:cond delay="1000"/>
                            </p:stCondLst>
                            <p:childTnLst>
                              <p:par>
                                <p:cTn id="62" presetID="53" presetClass="entr" presetSubtype="16" fill="hold" nodeType="afterEffect">
                                  <p:stCondLst>
                                    <p:cond delay="0"/>
                                  </p:stCondLst>
                                  <p:childTnLst>
                                    <p:set>
                                      <p:cBhvr>
                                        <p:cTn id="63" dur="1" fill="hold">
                                          <p:stCondLst>
                                            <p:cond delay="0"/>
                                          </p:stCondLst>
                                        </p:cTn>
                                        <p:tgtEl>
                                          <p:spTgt spid="73"/>
                                        </p:tgtEl>
                                        <p:attrNameLst>
                                          <p:attrName>style.visibility</p:attrName>
                                        </p:attrNameLst>
                                      </p:cBhvr>
                                      <p:to>
                                        <p:strVal val="visible"/>
                                      </p:to>
                                    </p:set>
                                    <p:anim calcmode="lin" valueType="num">
                                      <p:cBhvr>
                                        <p:cTn id="64" dur="500" fill="hold"/>
                                        <p:tgtEl>
                                          <p:spTgt spid="73"/>
                                        </p:tgtEl>
                                        <p:attrNameLst>
                                          <p:attrName>ppt_w</p:attrName>
                                        </p:attrNameLst>
                                      </p:cBhvr>
                                      <p:tavLst>
                                        <p:tav tm="0">
                                          <p:val>
                                            <p:fltVal val="0"/>
                                          </p:val>
                                        </p:tav>
                                        <p:tav tm="100000">
                                          <p:val>
                                            <p:strVal val="#ppt_w"/>
                                          </p:val>
                                        </p:tav>
                                      </p:tavLst>
                                    </p:anim>
                                    <p:anim calcmode="lin" valueType="num">
                                      <p:cBhvr>
                                        <p:cTn id="65" dur="500" fill="hold"/>
                                        <p:tgtEl>
                                          <p:spTgt spid="73"/>
                                        </p:tgtEl>
                                        <p:attrNameLst>
                                          <p:attrName>ppt_h</p:attrName>
                                        </p:attrNameLst>
                                      </p:cBhvr>
                                      <p:tavLst>
                                        <p:tav tm="0">
                                          <p:val>
                                            <p:fltVal val="0"/>
                                          </p:val>
                                        </p:tav>
                                        <p:tav tm="100000">
                                          <p:val>
                                            <p:strVal val="#ppt_h"/>
                                          </p:val>
                                        </p:tav>
                                      </p:tavLst>
                                    </p:anim>
                                    <p:animEffect transition="in" filter="fade">
                                      <p:cBhvr>
                                        <p:cTn id="66"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p:cNvSpPr/>
          <p:nvPr/>
        </p:nvSpPr>
        <p:spPr>
          <a:xfrm>
            <a:off x="1146267" y="305190"/>
            <a:ext cx="2031325" cy="461665"/>
          </a:xfrm>
          <a:prstGeom prst="rect">
            <a:avLst/>
          </a:prstGeom>
        </p:spPr>
        <p:txBody>
          <a:bodyPr wrap="none">
            <a:spAutoFit/>
          </a:bodyPr>
          <a:lstStyle/>
          <a:p>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rPr>
              <a:t>基本养老保险</a:t>
            </a:r>
          </a:p>
        </p:txBody>
      </p:sp>
      <p:sp>
        <p:nvSpPr>
          <p:cNvPr id="14" name="矩形 13"/>
          <p:cNvSpPr/>
          <p:nvPr/>
        </p:nvSpPr>
        <p:spPr>
          <a:xfrm>
            <a:off x="369309" y="105639"/>
            <a:ext cx="595035" cy="584775"/>
          </a:xfrm>
          <a:prstGeom prst="rect">
            <a:avLst/>
          </a:prstGeom>
        </p:spPr>
        <p:txBody>
          <a:bodyPr wrap="none">
            <a:spAutoFit/>
          </a:bodyPr>
          <a:lstStyle/>
          <a:p>
            <a:r>
              <a:rPr lang="zh-CN" altLang="en-US" sz="3200" dirty="0" smtClean="0">
                <a:solidFill>
                  <a:schemeClr val="bg1"/>
                </a:solidFill>
                <a:latin typeface="汉仪菱心体简" panose="02010609000101010101" pitchFamily="2" charset="-122"/>
                <a:ea typeface="汉仪菱心体简" panose="02010609000101010101" pitchFamily="2" charset="-122"/>
              </a:rPr>
              <a:t>二</a:t>
            </a:r>
            <a:endParaRPr lang="zh-CN" altLang="en-US" sz="3200" dirty="0">
              <a:solidFill>
                <a:schemeClr val="bg1"/>
              </a:solidFill>
              <a:latin typeface="汉仪菱心体简" panose="02010609000101010101" pitchFamily="2" charset="-122"/>
              <a:ea typeface="汉仪菱心体简" panose="02010609000101010101" pitchFamily="2" charset="-122"/>
            </a:endParaRPr>
          </a:p>
        </p:txBody>
      </p:sp>
      <p:grpSp>
        <p:nvGrpSpPr>
          <p:cNvPr id="17" name="组合 16"/>
          <p:cNvGrpSpPr/>
          <p:nvPr/>
        </p:nvGrpSpPr>
        <p:grpSpPr>
          <a:xfrm>
            <a:off x="570563" y="1086840"/>
            <a:ext cx="4850524" cy="428171"/>
            <a:chOff x="449262" y="1422400"/>
            <a:chExt cx="2882145" cy="428171"/>
          </a:xfrm>
        </p:grpSpPr>
        <p:sp>
          <p:nvSpPr>
            <p:cNvPr id="18" name="矩形 40"/>
            <p:cNvSpPr/>
            <p:nvPr/>
          </p:nvSpPr>
          <p:spPr>
            <a:xfrm>
              <a:off x="602183" y="1422400"/>
              <a:ext cx="2729224" cy="428171"/>
            </a:xfrm>
            <a:custGeom>
              <a:avLst/>
              <a:gdLst>
                <a:gd name="connsiteX0" fmla="*/ 0 w 3576638"/>
                <a:gd name="connsiteY0" fmla="*/ 0 h 428171"/>
                <a:gd name="connsiteX1" fmla="*/ 3576638 w 3576638"/>
                <a:gd name="connsiteY1" fmla="*/ 0 h 428171"/>
                <a:gd name="connsiteX2" fmla="*/ 3576638 w 3576638"/>
                <a:gd name="connsiteY2" fmla="*/ 428171 h 428171"/>
                <a:gd name="connsiteX3" fmla="*/ 0 w 3576638"/>
                <a:gd name="connsiteY3" fmla="*/ 428171 h 428171"/>
                <a:gd name="connsiteX4" fmla="*/ 0 w 3576638"/>
                <a:gd name="connsiteY4" fmla="*/ 0 h 428171"/>
                <a:gd name="connsiteX0-1" fmla="*/ 0 w 3576638"/>
                <a:gd name="connsiteY0-2" fmla="*/ 0 h 428171"/>
                <a:gd name="connsiteX1-3" fmla="*/ 3367088 w 3576638"/>
                <a:gd name="connsiteY1-4" fmla="*/ 6350 h 428171"/>
                <a:gd name="connsiteX2-5" fmla="*/ 3576638 w 3576638"/>
                <a:gd name="connsiteY2-6" fmla="*/ 428171 h 428171"/>
                <a:gd name="connsiteX3-7" fmla="*/ 0 w 3576638"/>
                <a:gd name="connsiteY3-8" fmla="*/ 428171 h 428171"/>
                <a:gd name="connsiteX4-9" fmla="*/ 0 w 3576638"/>
                <a:gd name="connsiteY4-10" fmla="*/ 0 h 42817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576638" h="428171">
                  <a:moveTo>
                    <a:pt x="0" y="0"/>
                  </a:moveTo>
                  <a:lnTo>
                    <a:pt x="3367088" y="6350"/>
                  </a:lnTo>
                  <a:lnTo>
                    <a:pt x="3576638" y="428171"/>
                  </a:lnTo>
                  <a:lnTo>
                    <a:pt x="0" y="428171"/>
                  </a:lnTo>
                  <a:lnTo>
                    <a:pt x="0" y="0"/>
                  </a:lnTo>
                  <a:close/>
                </a:path>
              </a:pathLst>
            </a:custGeom>
            <a:solidFill>
              <a:srgbClr val="0070C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9" name="矩形 40"/>
            <p:cNvSpPr/>
            <p:nvPr/>
          </p:nvSpPr>
          <p:spPr>
            <a:xfrm>
              <a:off x="449262" y="1422400"/>
              <a:ext cx="2765717" cy="428171"/>
            </a:xfrm>
            <a:custGeom>
              <a:avLst/>
              <a:gdLst>
                <a:gd name="connsiteX0" fmla="*/ 0 w 3576638"/>
                <a:gd name="connsiteY0" fmla="*/ 0 h 428171"/>
                <a:gd name="connsiteX1" fmla="*/ 3576638 w 3576638"/>
                <a:gd name="connsiteY1" fmla="*/ 0 h 428171"/>
                <a:gd name="connsiteX2" fmla="*/ 3576638 w 3576638"/>
                <a:gd name="connsiteY2" fmla="*/ 428171 h 428171"/>
                <a:gd name="connsiteX3" fmla="*/ 0 w 3576638"/>
                <a:gd name="connsiteY3" fmla="*/ 428171 h 428171"/>
                <a:gd name="connsiteX4" fmla="*/ 0 w 3576638"/>
                <a:gd name="connsiteY4" fmla="*/ 0 h 428171"/>
                <a:gd name="connsiteX0-1" fmla="*/ 0 w 3576638"/>
                <a:gd name="connsiteY0-2" fmla="*/ 0 h 428171"/>
                <a:gd name="connsiteX1-3" fmla="*/ 3367088 w 3576638"/>
                <a:gd name="connsiteY1-4" fmla="*/ 6350 h 428171"/>
                <a:gd name="connsiteX2-5" fmla="*/ 3576638 w 3576638"/>
                <a:gd name="connsiteY2-6" fmla="*/ 428171 h 428171"/>
                <a:gd name="connsiteX3-7" fmla="*/ 0 w 3576638"/>
                <a:gd name="connsiteY3-8" fmla="*/ 428171 h 428171"/>
                <a:gd name="connsiteX4-9" fmla="*/ 0 w 3576638"/>
                <a:gd name="connsiteY4-10" fmla="*/ 0 h 42817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576638" h="428171">
                  <a:moveTo>
                    <a:pt x="0" y="0"/>
                  </a:moveTo>
                  <a:lnTo>
                    <a:pt x="3367088" y="6350"/>
                  </a:lnTo>
                  <a:lnTo>
                    <a:pt x="3576638" y="428171"/>
                  </a:lnTo>
                  <a:lnTo>
                    <a:pt x="0" y="428171"/>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en-US" altLang="zh-CN" sz="2000" b="1" dirty="0" smtClean="0">
                  <a:solidFill>
                    <a:schemeClr val="bg1"/>
                  </a:solidFill>
                  <a:latin typeface="微软雅黑" panose="020B0503020204020204" pitchFamily="34" charset="-122"/>
                  <a:ea typeface="微软雅黑" panose="020B0503020204020204" pitchFamily="34" charset="-122"/>
                </a:rPr>
                <a:t>(</a:t>
              </a:r>
              <a:r>
                <a:rPr lang="zh-CN" altLang="en-US" sz="2000" b="1" dirty="0" smtClean="0">
                  <a:solidFill>
                    <a:schemeClr val="bg1"/>
                  </a:solidFill>
                  <a:latin typeface="微软雅黑" panose="020B0503020204020204" pitchFamily="34" charset="-122"/>
                  <a:ea typeface="微软雅黑" panose="020B0503020204020204" pitchFamily="34" charset="-122"/>
                </a:rPr>
                <a:t>四</a:t>
              </a:r>
              <a:r>
                <a:rPr lang="en-US" altLang="zh-CN" sz="2000" b="1" dirty="0" smtClean="0">
                  <a:solidFill>
                    <a:schemeClr val="bg1"/>
                  </a:solidFill>
                  <a:latin typeface="微软雅黑" panose="020B0503020204020204" pitchFamily="34" charset="-122"/>
                  <a:ea typeface="微软雅黑" panose="020B0503020204020204" pitchFamily="34" charset="-122"/>
                </a:rPr>
                <a:t>) </a:t>
              </a:r>
              <a:r>
                <a:rPr lang="zh-CN" altLang="en-US" sz="2000" b="1" dirty="0" smtClean="0">
                  <a:solidFill>
                    <a:schemeClr val="bg1"/>
                  </a:solidFill>
                  <a:latin typeface="微软雅黑" panose="020B0503020204020204" pitchFamily="34" charset="-122"/>
                  <a:ea typeface="微软雅黑" panose="020B0503020204020204" pitchFamily="34" charset="-122"/>
                </a:rPr>
                <a:t>职工基本养老保险费的缴纳与计算</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6435563" y="4375695"/>
            <a:ext cx="1604040" cy="750887"/>
            <a:chOff x="7070064" y="5010696"/>
            <a:chExt cx="1604040" cy="750887"/>
          </a:xfrm>
        </p:grpSpPr>
        <p:sp>
          <p:nvSpPr>
            <p:cNvPr id="21" name="MH_Other_1"/>
            <p:cNvSpPr/>
            <p:nvPr>
              <p:custDataLst>
                <p:tags r:id="rId5"/>
              </p:custDataLst>
            </p:nvPr>
          </p:nvSpPr>
          <p:spPr>
            <a:xfrm>
              <a:off x="7924804" y="5010696"/>
              <a:ext cx="749300" cy="750887"/>
            </a:xfrm>
            <a:prstGeom prst="ellipse">
              <a:avLst/>
            </a:prstGeom>
            <a:solidFill>
              <a:srgbClr val="0070C0"/>
            </a:solidFill>
            <a:ln w="254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2000" dirty="0" smtClean="0">
                  <a:solidFill>
                    <a:srgbClr val="FFFFFF"/>
                  </a:solidFill>
                  <a:latin typeface="微软雅黑" panose="020B0503020204020204" pitchFamily="34" charset="-122"/>
                  <a:ea typeface="微软雅黑" panose="020B0503020204020204" pitchFamily="34" charset="-122"/>
                </a:rPr>
                <a:t>2</a:t>
              </a:r>
              <a:endParaRPr lang="zh-CN" altLang="en-US" sz="900" dirty="0">
                <a:solidFill>
                  <a:srgbClr val="FFFFFF"/>
                </a:solidFill>
                <a:latin typeface="微软雅黑" panose="020B0503020204020204" pitchFamily="34" charset="-122"/>
                <a:ea typeface="微软雅黑" panose="020B0503020204020204" pitchFamily="34" charset="-122"/>
              </a:endParaRPr>
            </a:p>
          </p:txBody>
        </p:sp>
        <p:cxnSp>
          <p:nvCxnSpPr>
            <p:cNvPr id="22" name="MH_Other_3"/>
            <p:cNvCxnSpPr/>
            <p:nvPr>
              <p:custDataLst>
                <p:tags r:id="rId6"/>
              </p:custDataLst>
            </p:nvPr>
          </p:nvCxnSpPr>
          <p:spPr>
            <a:xfrm flipV="1">
              <a:off x="7070064" y="5386139"/>
              <a:ext cx="885825"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23" name="组合 22"/>
          <p:cNvGrpSpPr/>
          <p:nvPr/>
        </p:nvGrpSpPr>
        <p:grpSpPr>
          <a:xfrm>
            <a:off x="3100358" y="2327820"/>
            <a:ext cx="1628775" cy="514350"/>
            <a:chOff x="3734859" y="2962821"/>
            <a:chExt cx="1628775" cy="514350"/>
          </a:xfrm>
        </p:grpSpPr>
        <p:sp>
          <p:nvSpPr>
            <p:cNvPr id="24" name="MH_Other_2"/>
            <p:cNvSpPr/>
            <p:nvPr>
              <p:custDataLst>
                <p:tags r:id="rId3"/>
              </p:custDataLst>
            </p:nvPr>
          </p:nvSpPr>
          <p:spPr>
            <a:xfrm>
              <a:off x="3734859" y="2962821"/>
              <a:ext cx="515937" cy="514350"/>
            </a:xfrm>
            <a:prstGeom prst="ellipse">
              <a:avLst/>
            </a:prstGeom>
            <a:solidFill>
              <a:schemeClr val="accent4"/>
            </a:solidFill>
            <a:ln w="254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1600" dirty="0" smtClean="0">
                  <a:solidFill>
                    <a:srgbClr val="FFFFFF"/>
                  </a:solidFill>
                  <a:latin typeface="微软雅黑" panose="020B0503020204020204" pitchFamily="34" charset="-122"/>
                  <a:ea typeface="微软雅黑" panose="020B0503020204020204" pitchFamily="34" charset="-122"/>
                </a:rPr>
                <a:t>1</a:t>
              </a:r>
              <a:endParaRPr lang="zh-CN" altLang="en-US" sz="700" dirty="0">
                <a:solidFill>
                  <a:srgbClr val="FFFFFF"/>
                </a:solidFill>
                <a:latin typeface="微软雅黑" panose="020B0503020204020204" pitchFamily="34" charset="-122"/>
                <a:ea typeface="微软雅黑" panose="020B0503020204020204" pitchFamily="34" charset="-122"/>
              </a:endParaRPr>
            </a:p>
          </p:txBody>
        </p:sp>
        <p:cxnSp>
          <p:nvCxnSpPr>
            <p:cNvPr id="26" name="MH_Other_4"/>
            <p:cNvCxnSpPr>
              <a:endCxn id="24" idx="6"/>
            </p:cNvCxnSpPr>
            <p:nvPr>
              <p:custDataLst>
                <p:tags r:id="rId4"/>
              </p:custDataLst>
            </p:nvPr>
          </p:nvCxnSpPr>
          <p:spPr>
            <a:xfrm flipH="1">
              <a:off x="4250796" y="3219996"/>
              <a:ext cx="1112838"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27" name="组合 26"/>
          <p:cNvGrpSpPr/>
          <p:nvPr/>
        </p:nvGrpSpPr>
        <p:grpSpPr>
          <a:xfrm>
            <a:off x="4972020" y="3293020"/>
            <a:ext cx="1724025" cy="1724025"/>
            <a:chOff x="5606521" y="3928021"/>
            <a:chExt cx="1724025" cy="1724025"/>
          </a:xfrm>
        </p:grpSpPr>
        <p:sp>
          <p:nvSpPr>
            <p:cNvPr id="28" name="MH_SubTitle_2"/>
            <p:cNvSpPr/>
            <p:nvPr>
              <p:custDataLst>
                <p:tags r:id="rId2"/>
              </p:custDataLst>
            </p:nvPr>
          </p:nvSpPr>
          <p:spPr>
            <a:xfrm>
              <a:off x="5606521" y="3928021"/>
              <a:ext cx="1724025" cy="1724025"/>
            </a:xfrm>
            <a:prstGeom prst="ellipse">
              <a:avLst/>
            </a:prstGeom>
            <a:solidFill>
              <a:srgbClr val="5B9BD5"/>
            </a:solidFill>
            <a:ln w="254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08025" anchor="b">
              <a:normAutofit/>
            </a:bodyPr>
            <a:lstStyle/>
            <a:p>
              <a:pPr algn="ctr">
                <a:lnSpc>
                  <a:spcPct val="80000"/>
                </a:lnSpc>
                <a:defRPr/>
              </a:pPr>
              <a:endParaRPr lang="en-US" altLang="zh-CN" sz="2000" b="1" dirty="0">
                <a:solidFill>
                  <a:schemeClr val="bg1"/>
                </a:solidFill>
                <a:latin typeface="浪漫雅圆" charset="-122"/>
                <a:ea typeface="微软雅黑" panose="020B0503020204020204" pitchFamily="34" charset="-122"/>
                <a:sym typeface="浪漫雅圆" charset="-122"/>
              </a:endParaRPr>
            </a:p>
          </p:txBody>
        </p:sp>
        <p:grpSp>
          <p:nvGrpSpPr>
            <p:cNvPr id="29" name="组合 1"/>
            <p:cNvGrpSpPr/>
            <p:nvPr/>
          </p:nvGrpSpPr>
          <p:grpSpPr bwMode="auto">
            <a:xfrm>
              <a:off x="6116887" y="4348708"/>
              <a:ext cx="731838" cy="547687"/>
              <a:chOff x="407973" y="3911600"/>
              <a:chExt cx="731838" cy="547687"/>
            </a:xfrm>
            <a:solidFill>
              <a:schemeClr val="bg1"/>
            </a:solidFill>
          </p:grpSpPr>
          <p:sp>
            <p:nvSpPr>
              <p:cNvPr id="30" name="Oval 23"/>
              <p:cNvSpPr>
                <a:spLocks noChangeArrowheads="1"/>
              </p:cNvSpPr>
              <p:nvPr/>
            </p:nvSpPr>
            <p:spPr bwMode="auto">
              <a:xfrm>
                <a:off x="695311" y="3911600"/>
                <a:ext cx="157162" cy="1222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 name="Freeform 25"/>
              <p:cNvSpPr/>
              <p:nvPr/>
            </p:nvSpPr>
            <p:spPr bwMode="auto">
              <a:xfrm>
                <a:off x="579423" y="4059237"/>
                <a:ext cx="387350" cy="169863"/>
              </a:xfrm>
              <a:custGeom>
                <a:avLst/>
                <a:gdLst>
                  <a:gd name="T0" fmla="*/ 2147483647 w 101"/>
                  <a:gd name="T1" fmla="*/ 0 h 59"/>
                  <a:gd name="T2" fmla="*/ 0 w 101"/>
                  <a:gd name="T3" fmla="*/ 2147483647 h 59"/>
                  <a:gd name="T4" fmla="*/ 2147483647 w 101"/>
                  <a:gd name="T5" fmla="*/ 2147483647 h 59"/>
                  <a:gd name="T6" fmla="*/ 2147483647 w 101"/>
                  <a:gd name="T7" fmla="*/ 0 h 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1" h="59">
                    <a:moveTo>
                      <a:pt x="51" y="0"/>
                    </a:moveTo>
                    <a:cubicBezTo>
                      <a:pt x="22" y="0"/>
                      <a:pt x="0" y="26"/>
                      <a:pt x="0" y="59"/>
                    </a:cubicBezTo>
                    <a:cubicBezTo>
                      <a:pt x="101" y="59"/>
                      <a:pt x="101" y="59"/>
                      <a:pt x="101" y="59"/>
                    </a:cubicBezTo>
                    <a:cubicBezTo>
                      <a:pt x="101" y="26"/>
                      <a:pt x="79" y="0"/>
                      <a:pt x="5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 name="Freeform 27"/>
              <p:cNvSpPr/>
              <p:nvPr/>
            </p:nvSpPr>
            <p:spPr bwMode="auto">
              <a:xfrm>
                <a:off x="407973" y="4246562"/>
                <a:ext cx="731838" cy="212725"/>
              </a:xfrm>
              <a:custGeom>
                <a:avLst/>
                <a:gdLst>
                  <a:gd name="T0" fmla="*/ 2147483647 w 191"/>
                  <a:gd name="T1" fmla="*/ 2147483647 h 74"/>
                  <a:gd name="T2" fmla="*/ 2147483647 w 191"/>
                  <a:gd name="T3" fmla="*/ 2147483647 h 74"/>
                  <a:gd name="T4" fmla="*/ 2147483647 w 191"/>
                  <a:gd name="T5" fmla="*/ 2147483647 h 74"/>
                  <a:gd name="T6" fmla="*/ 2147483647 w 191"/>
                  <a:gd name="T7" fmla="*/ 2147483647 h 74"/>
                  <a:gd name="T8" fmla="*/ 2147483647 w 191"/>
                  <a:gd name="T9" fmla="*/ 2147483647 h 74"/>
                  <a:gd name="T10" fmla="*/ 2147483647 w 191"/>
                  <a:gd name="T11" fmla="*/ 2147483647 h 74"/>
                  <a:gd name="T12" fmla="*/ 2147483647 w 191"/>
                  <a:gd name="T13" fmla="*/ 2147483647 h 74"/>
                  <a:gd name="T14" fmla="*/ 2147483647 w 191"/>
                  <a:gd name="T15" fmla="*/ 2147483647 h 74"/>
                  <a:gd name="T16" fmla="*/ 2147483647 w 191"/>
                  <a:gd name="T17" fmla="*/ 2147483647 h 74"/>
                  <a:gd name="T18" fmla="*/ 2147483647 w 191"/>
                  <a:gd name="T19" fmla="*/ 2147483647 h 74"/>
                  <a:gd name="T20" fmla="*/ 2147483647 w 191"/>
                  <a:gd name="T21" fmla="*/ 2147483647 h 74"/>
                  <a:gd name="T22" fmla="*/ 2147483647 w 191"/>
                  <a:gd name="T23" fmla="*/ 2147483647 h 74"/>
                  <a:gd name="T24" fmla="*/ 2147483647 w 191"/>
                  <a:gd name="T25" fmla="*/ 0 h 74"/>
                  <a:gd name="T26" fmla="*/ 2147483647 w 191"/>
                  <a:gd name="T27" fmla="*/ 2147483647 h 74"/>
                  <a:gd name="T28" fmla="*/ 2147483647 w 191"/>
                  <a:gd name="T29" fmla="*/ 2147483647 h 74"/>
                  <a:gd name="T30" fmla="*/ 2147483647 w 191"/>
                  <a:gd name="T31" fmla="*/ 2147483647 h 74"/>
                  <a:gd name="T32" fmla="*/ 2147483647 w 191"/>
                  <a:gd name="T33" fmla="*/ 2147483647 h 74"/>
                  <a:gd name="T34" fmla="*/ 2147483647 w 191"/>
                  <a:gd name="T35" fmla="*/ 2147483647 h 74"/>
                  <a:gd name="T36" fmla="*/ 2147483647 w 191"/>
                  <a:gd name="T37" fmla="*/ 2147483647 h 74"/>
                  <a:gd name="T38" fmla="*/ 2147483647 w 191"/>
                  <a:gd name="T39" fmla="*/ 2147483647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91" h="74">
                    <a:moveTo>
                      <a:pt x="191" y="21"/>
                    </a:moveTo>
                    <a:cubicBezTo>
                      <a:pt x="180" y="17"/>
                      <a:pt x="155" y="8"/>
                      <a:pt x="147" y="8"/>
                    </a:cubicBezTo>
                    <a:cubicBezTo>
                      <a:pt x="137" y="8"/>
                      <a:pt x="92" y="8"/>
                      <a:pt x="92" y="8"/>
                    </a:cubicBezTo>
                    <a:cubicBezTo>
                      <a:pt x="92" y="8"/>
                      <a:pt x="92" y="8"/>
                      <a:pt x="92" y="8"/>
                    </a:cubicBezTo>
                    <a:cubicBezTo>
                      <a:pt x="79" y="8"/>
                      <a:pt x="63" y="9"/>
                      <a:pt x="49" y="10"/>
                    </a:cubicBezTo>
                    <a:cubicBezTo>
                      <a:pt x="43" y="10"/>
                      <a:pt x="39" y="15"/>
                      <a:pt x="39" y="21"/>
                    </a:cubicBezTo>
                    <a:cubicBezTo>
                      <a:pt x="40" y="27"/>
                      <a:pt x="45" y="31"/>
                      <a:pt x="51" y="30"/>
                    </a:cubicBezTo>
                    <a:cubicBezTo>
                      <a:pt x="64" y="29"/>
                      <a:pt x="79" y="29"/>
                      <a:pt x="90" y="29"/>
                    </a:cubicBezTo>
                    <a:cubicBezTo>
                      <a:pt x="97" y="32"/>
                      <a:pt x="109" y="37"/>
                      <a:pt x="112" y="43"/>
                    </a:cubicBezTo>
                    <a:cubicBezTo>
                      <a:pt x="112" y="43"/>
                      <a:pt x="107" y="46"/>
                      <a:pt x="102" y="49"/>
                    </a:cubicBezTo>
                    <a:cubicBezTo>
                      <a:pt x="79" y="55"/>
                      <a:pt x="60" y="54"/>
                      <a:pt x="46" y="46"/>
                    </a:cubicBezTo>
                    <a:cubicBezTo>
                      <a:pt x="26" y="34"/>
                      <a:pt x="22" y="10"/>
                      <a:pt x="22" y="9"/>
                    </a:cubicBezTo>
                    <a:cubicBezTo>
                      <a:pt x="22" y="4"/>
                      <a:pt x="16" y="0"/>
                      <a:pt x="10" y="0"/>
                    </a:cubicBezTo>
                    <a:cubicBezTo>
                      <a:pt x="4" y="1"/>
                      <a:pt x="0" y="6"/>
                      <a:pt x="1" y="12"/>
                    </a:cubicBezTo>
                    <a:cubicBezTo>
                      <a:pt x="1" y="13"/>
                      <a:pt x="6" y="46"/>
                      <a:pt x="35" y="64"/>
                    </a:cubicBezTo>
                    <a:cubicBezTo>
                      <a:pt x="46" y="70"/>
                      <a:pt x="59" y="74"/>
                      <a:pt x="74" y="74"/>
                    </a:cubicBezTo>
                    <a:cubicBezTo>
                      <a:pt x="87" y="74"/>
                      <a:pt x="101" y="71"/>
                      <a:pt x="115" y="67"/>
                    </a:cubicBezTo>
                    <a:cubicBezTo>
                      <a:pt x="131" y="64"/>
                      <a:pt x="172" y="57"/>
                      <a:pt x="188" y="59"/>
                    </a:cubicBezTo>
                    <a:cubicBezTo>
                      <a:pt x="189" y="59"/>
                      <a:pt x="190" y="59"/>
                      <a:pt x="191" y="59"/>
                    </a:cubicBezTo>
                    <a:lnTo>
                      <a:pt x="191"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grpSp>
        <p:nvGrpSpPr>
          <p:cNvPr id="2" name="组合 1"/>
          <p:cNvGrpSpPr/>
          <p:nvPr/>
        </p:nvGrpSpPr>
        <p:grpSpPr>
          <a:xfrm>
            <a:off x="4527520" y="2365920"/>
            <a:ext cx="1490663" cy="1489075"/>
            <a:chOff x="4527520" y="2365920"/>
            <a:chExt cx="1490663" cy="1489075"/>
          </a:xfrm>
        </p:grpSpPr>
        <p:grpSp>
          <p:nvGrpSpPr>
            <p:cNvPr id="36" name="组合 35"/>
            <p:cNvGrpSpPr/>
            <p:nvPr/>
          </p:nvGrpSpPr>
          <p:grpSpPr>
            <a:xfrm>
              <a:off x="4527520" y="2365920"/>
              <a:ext cx="1490663" cy="1489075"/>
              <a:chOff x="5162021" y="3000921"/>
              <a:chExt cx="1490663" cy="1489075"/>
            </a:xfrm>
          </p:grpSpPr>
          <p:sp>
            <p:nvSpPr>
              <p:cNvPr id="37" name="MH_SubTitle_1"/>
              <p:cNvSpPr/>
              <p:nvPr>
                <p:custDataLst>
                  <p:tags r:id="rId1"/>
                </p:custDataLst>
              </p:nvPr>
            </p:nvSpPr>
            <p:spPr>
              <a:xfrm>
                <a:off x="5162021" y="3000921"/>
                <a:ext cx="1490663" cy="1489075"/>
              </a:xfrm>
              <a:prstGeom prst="ellipse">
                <a:avLst/>
              </a:prstGeom>
              <a:solidFill>
                <a:schemeClr val="accent4">
                  <a:lumMod val="60000"/>
                  <a:lumOff val="40000"/>
                </a:schemeClr>
              </a:solidFill>
              <a:ln w="254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08025" anchor="ctr"/>
              <a:lstStyle/>
              <a:p>
                <a:pPr algn="ctr">
                  <a:defRPr/>
                </a:pPr>
                <a:endParaRPr lang="zh-CN" altLang="en-US" b="1" dirty="0">
                  <a:solidFill>
                    <a:schemeClr val="bg1"/>
                  </a:solidFill>
                  <a:latin typeface="微软雅黑" panose="020B0503020204020204" pitchFamily="34" charset="-122"/>
                  <a:ea typeface="微软雅黑" panose="020B0503020204020204" pitchFamily="34" charset="-122"/>
                </a:endParaRPr>
              </a:p>
            </p:txBody>
          </p:sp>
          <p:grpSp>
            <p:nvGrpSpPr>
              <p:cNvPr id="39" name="组合 1"/>
              <p:cNvGrpSpPr/>
              <p:nvPr/>
            </p:nvGrpSpPr>
            <p:grpSpPr bwMode="auto">
              <a:xfrm>
                <a:off x="5576343" y="3239045"/>
                <a:ext cx="667544" cy="388938"/>
                <a:chOff x="5203017" y="3850481"/>
                <a:chExt cx="667544" cy="388938"/>
              </a:xfrm>
              <a:solidFill>
                <a:schemeClr val="bg1"/>
              </a:solidFill>
            </p:grpSpPr>
            <p:grpSp>
              <p:nvGrpSpPr>
                <p:cNvPr id="40" name="组合 1"/>
                <p:cNvGrpSpPr/>
                <p:nvPr/>
              </p:nvGrpSpPr>
              <p:grpSpPr bwMode="auto">
                <a:xfrm>
                  <a:off x="5459398" y="3850481"/>
                  <a:ext cx="411163" cy="368300"/>
                  <a:chOff x="5459398" y="3850481"/>
                  <a:chExt cx="411163" cy="368300"/>
                </a:xfrm>
                <a:grpFill/>
              </p:grpSpPr>
              <p:sp>
                <p:nvSpPr>
                  <p:cNvPr id="42" name="Oval 162"/>
                  <p:cNvSpPr>
                    <a:spLocks noChangeArrowheads="1"/>
                  </p:cNvSpPr>
                  <p:nvPr/>
                </p:nvSpPr>
                <p:spPr bwMode="auto">
                  <a:xfrm>
                    <a:off x="5591161" y="3850481"/>
                    <a:ext cx="152400" cy="1127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3" name="Freeform 163"/>
                  <p:cNvSpPr/>
                  <p:nvPr/>
                </p:nvSpPr>
                <p:spPr bwMode="auto">
                  <a:xfrm>
                    <a:off x="5459398" y="3974306"/>
                    <a:ext cx="411163" cy="244475"/>
                  </a:xfrm>
                  <a:custGeom>
                    <a:avLst/>
                    <a:gdLst>
                      <a:gd name="T0" fmla="*/ 2147483647 w 107"/>
                      <a:gd name="T1" fmla="*/ 2147483647 h 85"/>
                      <a:gd name="T2" fmla="*/ 2147483647 w 107"/>
                      <a:gd name="T3" fmla="*/ 2147483647 h 85"/>
                      <a:gd name="T4" fmla="*/ 2147483647 w 107"/>
                      <a:gd name="T5" fmla="*/ 2147483647 h 85"/>
                      <a:gd name="T6" fmla="*/ 2147483647 w 107"/>
                      <a:gd name="T7" fmla="*/ 0 h 85"/>
                      <a:gd name="T8" fmla="*/ 2147483647 w 107"/>
                      <a:gd name="T9" fmla="*/ 2147483647 h 85"/>
                      <a:gd name="T10" fmla="*/ 2147483647 w 107"/>
                      <a:gd name="T11" fmla="*/ 2147483647 h 85"/>
                      <a:gd name="T12" fmla="*/ 2147483647 w 107"/>
                      <a:gd name="T13" fmla="*/ 2147483647 h 85"/>
                      <a:gd name="T14" fmla="*/ 2147483647 w 107"/>
                      <a:gd name="T15" fmla="*/ 0 h 85"/>
                      <a:gd name="T16" fmla="*/ 2147483647 w 107"/>
                      <a:gd name="T17" fmla="*/ 2147483647 h 85"/>
                      <a:gd name="T18" fmla="*/ 2147483647 w 107"/>
                      <a:gd name="T19" fmla="*/ 2147483647 h 85"/>
                      <a:gd name="T20" fmla="*/ 2147483647 w 107"/>
                      <a:gd name="T21" fmla="*/ 2147483647 h 85"/>
                      <a:gd name="T22" fmla="*/ 2147483647 w 107"/>
                      <a:gd name="T23" fmla="*/ 2147483647 h 85"/>
                      <a:gd name="T24" fmla="*/ 2147483647 w 107"/>
                      <a:gd name="T25" fmla="*/ 2147483647 h 85"/>
                      <a:gd name="T26" fmla="*/ 2147483647 w 107"/>
                      <a:gd name="T27" fmla="*/ 2147483647 h 85"/>
                      <a:gd name="T28" fmla="*/ 2147483647 w 107"/>
                      <a:gd name="T29" fmla="*/ 2147483647 h 85"/>
                      <a:gd name="T30" fmla="*/ 2147483647 w 107"/>
                      <a:gd name="T31" fmla="*/ 2147483647 h 85"/>
                      <a:gd name="T32" fmla="*/ 2147483647 w 107"/>
                      <a:gd name="T33" fmla="*/ 2147483647 h 85"/>
                      <a:gd name="T34" fmla="*/ 2147483647 w 107"/>
                      <a:gd name="T35" fmla="*/ 2147483647 h 85"/>
                      <a:gd name="T36" fmla="*/ 2147483647 w 107"/>
                      <a:gd name="T37" fmla="*/ 2147483647 h 85"/>
                      <a:gd name="T38" fmla="*/ 2147483647 w 107"/>
                      <a:gd name="T39" fmla="*/ 2147483647 h 85"/>
                      <a:gd name="T40" fmla="*/ 2147483647 w 107"/>
                      <a:gd name="T41" fmla="*/ 2147483647 h 85"/>
                      <a:gd name="T42" fmla="*/ 2147483647 w 107"/>
                      <a:gd name="T43" fmla="*/ 2147483647 h 85"/>
                      <a:gd name="T44" fmla="*/ 2147483647 w 107"/>
                      <a:gd name="T45" fmla="*/ 2147483647 h 85"/>
                      <a:gd name="T46" fmla="*/ 2147483647 w 107"/>
                      <a:gd name="T47" fmla="*/ 2147483647 h 85"/>
                      <a:gd name="T48" fmla="*/ 2147483647 w 107"/>
                      <a:gd name="T49" fmla="*/ 2147483647 h 85"/>
                      <a:gd name="T50" fmla="*/ 2147483647 w 107"/>
                      <a:gd name="T51" fmla="*/ 2147483647 h 8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7" h="85">
                        <a:moveTo>
                          <a:pt x="107" y="64"/>
                        </a:moveTo>
                        <a:cubicBezTo>
                          <a:pt x="88" y="4"/>
                          <a:pt x="88" y="4"/>
                          <a:pt x="88" y="4"/>
                        </a:cubicBezTo>
                        <a:cubicBezTo>
                          <a:pt x="88" y="4"/>
                          <a:pt x="87" y="4"/>
                          <a:pt x="87" y="4"/>
                        </a:cubicBezTo>
                        <a:cubicBezTo>
                          <a:pt x="72" y="0"/>
                          <a:pt x="72" y="0"/>
                          <a:pt x="72" y="0"/>
                        </a:cubicBezTo>
                        <a:cubicBezTo>
                          <a:pt x="72" y="0"/>
                          <a:pt x="71" y="0"/>
                          <a:pt x="71" y="1"/>
                        </a:cubicBezTo>
                        <a:cubicBezTo>
                          <a:pt x="54" y="32"/>
                          <a:pt x="54" y="32"/>
                          <a:pt x="54" y="32"/>
                        </a:cubicBezTo>
                        <a:cubicBezTo>
                          <a:pt x="37" y="1"/>
                          <a:pt x="37" y="1"/>
                          <a:pt x="37" y="1"/>
                        </a:cubicBezTo>
                        <a:cubicBezTo>
                          <a:pt x="37" y="0"/>
                          <a:pt x="36" y="0"/>
                          <a:pt x="36" y="0"/>
                        </a:cubicBezTo>
                        <a:cubicBezTo>
                          <a:pt x="21" y="4"/>
                          <a:pt x="21" y="4"/>
                          <a:pt x="21" y="4"/>
                        </a:cubicBezTo>
                        <a:cubicBezTo>
                          <a:pt x="21" y="4"/>
                          <a:pt x="20" y="4"/>
                          <a:pt x="20" y="4"/>
                        </a:cubicBezTo>
                        <a:cubicBezTo>
                          <a:pt x="1" y="64"/>
                          <a:pt x="1" y="64"/>
                          <a:pt x="1" y="64"/>
                        </a:cubicBezTo>
                        <a:cubicBezTo>
                          <a:pt x="0" y="66"/>
                          <a:pt x="1" y="68"/>
                          <a:pt x="2" y="71"/>
                        </a:cubicBezTo>
                        <a:cubicBezTo>
                          <a:pt x="3" y="73"/>
                          <a:pt x="5" y="74"/>
                          <a:pt x="7" y="75"/>
                        </a:cubicBezTo>
                        <a:cubicBezTo>
                          <a:pt x="8" y="75"/>
                          <a:pt x="9" y="75"/>
                          <a:pt x="10" y="75"/>
                        </a:cubicBezTo>
                        <a:cubicBezTo>
                          <a:pt x="14" y="75"/>
                          <a:pt x="17" y="73"/>
                          <a:pt x="19" y="69"/>
                        </a:cubicBezTo>
                        <a:cubicBezTo>
                          <a:pt x="30" y="35"/>
                          <a:pt x="30" y="35"/>
                          <a:pt x="30" y="35"/>
                        </a:cubicBezTo>
                        <a:cubicBezTo>
                          <a:pt x="30" y="84"/>
                          <a:pt x="30" y="84"/>
                          <a:pt x="30" y="84"/>
                        </a:cubicBezTo>
                        <a:cubicBezTo>
                          <a:pt x="30" y="84"/>
                          <a:pt x="30" y="85"/>
                          <a:pt x="31" y="85"/>
                        </a:cubicBezTo>
                        <a:cubicBezTo>
                          <a:pt x="77" y="85"/>
                          <a:pt x="77" y="85"/>
                          <a:pt x="77" y="85"/>
                        </a:cubicBezTo>
                        <a:cubicBezTo>
                          <a:pt x="78" y="85"/>
                          <a:pt x="78" y="84"/>
                          <a:pt x="78" y="84"/>
                        </a:cubicBezTo>
                        <a:cubicBezTo>
                          <a:pt x="78" y="35"/>
                          <a:pt x="78" y="35"/>
                          <a:pt x="78" y="35"/>
                        </a:cubicBezTo>
                        <a:cubicBezTo>
                          <a:pt x="89" y="69"/>
                          <a:pt x="89" y="69"/>
                          <a:pt x="89" y="69"/>
                        </a:cubicBezTo>
                        <a:cubicBezTo>
                          <a:pt x="90" y="73"/>
                          <a:pt x="94" y="75"/>
                          <a:pt x="98" y="75"/>
                        </a:cubicBezTo>
                        <a:cubicBezTo>
                          <a:pt x="99" y="75"/>
                          <a:pt x="100" y="75"/>
                          <a:pt x="101" y="75"/>
                        </a:cubicBezTo>
                        <a:cubicBezTo>
                          <a:pt x="103" y="74"/>
                          <a:pt x="105" y="73"/>
                          <a:pt x="106" y="71"/>
                        </a:cubicBezTo>
                        <a:cubicBezTo>
                          <a:pt x="107" y="68"/>
                          <a:pt x="107" y="66"/>
                          <a:pt x="107"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41" name="Freeform 164"/>
                <p:cNvSpPr>
                  <a:spLocks noEditPoints="1"/>
                </p:cNvSpPr>
                <p:nvPr/>
              </p:nvSpPr>
              <p:spPr bwMode="auto">
                <a:xfrm>
                  <a:off x="5203017" y="3893344"/>
                  <a:ext cx="342105" cy="346075"/>
                </a:xfrm>
                <a:custGeom>
                  <a:avLst/>
                  <a:gdLst>
                    <a:gd name="T0" fmla="*/ 2147483647 w 107"/>
                    <a:gd name="T1" fmla="*/ 2147483647 h 120"/>
                    <a:gd name="T2" fmla="*/ 2147483647 w 107"/>
                    <a:gd name="T3" fmla="*/ 2147483647 h 120"/>
                    <a:gd name="T4" fmla="*/ 2147483647 w 107"/>
                    <a:gd name="T5" fmla="*/ 2147483647 h 120"/>
                    <a:gd name="T6" fmla="*/ 2147483647 w 107"/>
                    <a:gd name="T7" fmla="*/ 2147483647 h 120"/>
                    <a:gd name="T8" fmla="*/ 2147483647 w 107"/>
                    <a:gd name="T9" fmla="*/ 2147483647 h 120"/>
                    <a:gd name="T10" fmla="*/ 2147483647 w 107"/>
                    <a:gd name="T11" fmla="*/ 0 h 120"/>
                    <a:gd name="T12" fmla="*/ 0 w 107"/>
                    <a:gd name="T13" fmla="*/ 2147483647 h 120"/>
                    <a:gd name="T14" fmla="*/ 2147483647 w 107"/>
                    <a:gd name="T15" fmla="*/ 2147483647 h 120"/>
                    <a:gd name="T16" fmla="*/ 2147483647 w 107"/>
                    <a:gd name="T17" fmla="*/ 2147483647 h 120"/>
                    <a:gd name="T18" fmla="*/ 2147483647 w 107"/>
                    <a:gd name="T19" fmla="*/ 2147483647 h 120"/>
                    <a:gd name="T20" fmla="*/ 2147483647 w 107"/>
                    <a:gd name="T21" fmla="*/ 2147483647 h 120"/>
                    <a:gd name="T22" fmla="*/ 2147483647 w 107"/>
                    <a:gd name="T23" fmla="*/ 2147483647 h 120"/>
                    <a:gd name="T24" fmla="*/ 2147483647 w 107"/>
                    <a:gd name="T25" fmla="*/ 2147483647 h 120"/>
                    <a:gd name="T26" fmla="*/ 2147483647 w 107"/>
                    <a:gd name="T27" fmla="*/ 2147483647 h 120"/>
                    <a:gd name="T28" fmla="*/ 2147483647 w 107"/>
                    <a:gd name="T29" fmla="*/ 2147483647 h 120"/>
                    <a:gd name="T30" fmla="*/ 2147483647 w 107"/>
                    <a:gd name="T31" fmla="*/ 2147483647 h 120"/>
                    <a:gd name="T32" fmla="*/ 2147483647 w 107"/>
                    <a:gd name="T33" fmla="*/ 2147483647 h 120"/>
                    <a:gd name="T34" fmla="*/ 2147483647 w 107"/>
                    <a:gd name="T35" fmla="*/ 2147483647 h 120"/>
                    <a:gd name="T36" fmla="*/ 2147483647 w 107"/>
                    <a:gd name="T37" fmla="*/ 2147483647 h 120"/>
                    <a:gd name="T38" fmla="*/ 2147483647 w 107"/>
                    <a:gd name="T39" fmla="*/ 2147483647 h 120"/>
                    <a:gd name="T40" fmla="*/ 2147483647 w 107"/>
                    <a:gd name="T41" fmla="*/ 2147483647 h 120"/>
                    <a:gd name="T42" fmla="*/ 2147483647 w 107"/>
                    <a:gd name="T43" fmla="*/ 2147483647 h 120"/>
                    <a:gd name="T44" fmla="*/ 2147483647 w 107"/>
                    <a:gd name="T45" fmla="*/ 2147483647 h 120"/>
                    <a:gd name="T46" fmla="*/ 2147483647 w 107"/>
                    <a:gd name="T47" fmla="*/ 2147483647 h 120"/>
                    <a:gd name="T48" fmla="*/ 2147483647 w 107"/>
                    <a:gd name="T49" fmla="*/ 2147483647 h 120"/>
                    <a:gd name="T50" fmla="*/ 2147483647 w 107"/>
                    <a:gd name="T51" fmla="*/ 2147483647 h 120"/>
                    <a:gd name="T52" fmla="*/ 2147483647 w 107"/>
                    <a:gd name="T53" fmla="*/ 2147483647 h 120"/>
                    <a:gd name="T54" fmla="*/ 2147483647 w 107"/>
                    <a:gd name="T55" fmla="*/ 2147483647 h 120"/>
                    <a:gd name="T56" fmla="*/ 2147483647 w 107"/>
                    <a:gd name="T57" fmla="*/ 2147483647 h 120"/>
                    <a:gd name="T58" fmla="*/ 2147483647 w 107"/>
                    <a:gd name="T59" fmla="*/ 2147483647 h 120"/>
                    <a:gd name="T60" fmla="*/ 2147483647 w 107"/>
                    <a:gd name="T61" fmla="*/ 2147483647 h 120"/>
                    <a:gd name="T62" fmla="*/ 2147483647 w 107"/>
                    <a:gd name="T63" fmla="*/ 2147483647 h 1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07" h="120">
                      <a:moveTo>
                        <a:pt x="80" y="102"/>
                      </a:moveTo>
                      <a:cubicBezTo>
                        <a:pt x="78" y="98"/>
                        <a:pt x="77" y="94"/>
                        <a:pt x="79" y="89"/>
                      </a:cubicBezTo>
                      <a:cubicBezTo>
                        <a:pt x="98" y="30"/>
                        <a:pt x="98" y="30"/>
                        <a:pt x="98" y="30"/>
                      </a:cubicBezTo>
                      <a:cubicBezTo>
                        <a:pt x="99" y="27"/>
                        <a:pt x="101" y="25"/>
                        <a:pt x="104" y="24"/>
                      </a:cubicBezTo>
                      <a:cubicBezTo>
                        <a:pt x="107" y="24"/>
                        <a:pt x="107" y="24"/>
                        <a:pt x="107" y="24"/>
                      </a:cubicBezTo>
                      <a:cubicBezTo>
                        <a:pt x="96" y="10"/>
                        <a:pt x="79" y="0"/>
                        <a:pt x="60" y="0"/>
                      </a:cubicBezTo>
                      <a:cubicBezTo>
                        <a:pt x="27" y="0"/>
                        <a:pt x="0" y="27"/>
                        <a:pt x="0" y="60"/>
                      </a:cubicBezTo>
                      <a:cubicBezTo>
                        <a:pt x="0" y="93"/>
                        <a:pt x="27" y="120"/>
                        <a:pt x="60" y="120"/>
                      </a:cubicBezTo>
                      <a:cubicBezTo>
                        <a:pt x="71" y="120"/>
                        <a:pt x="82" y="116"/>
                        <a:pt x="91" y="111"/>
                      </a:cubicBezTo>
                      <a:cubicBezTo>
                        <a:pt x="90" y="111"/>
                        <a:pt x="90" y="111"/>
                        <a:pt x="90" y="111"/>
                      </a:cubicBezTo>
                      <a:cubicBezTo>
                        <a:pt x="86" y="109"/>
                        <a:pt x="82" y="106"/>
                        <a:pt x="80" y="102"/>
                      </a:cubicBezTo>
                      <a:close/>
                      <a:moveTo>
                        <a:pt x="63" y="92"/>
                      </a:moveTo>
                      <a:cubicBezTo>
                        <a:pt x="63" y="102"/>
                        <a:pt x="63" y="102"/>
                        <a:pt x="63" y="102"/>
                      </a:cubicBezTo>
                      <a:cubicBezTo>
                        <a:pt x="56" y="102"/>
                        <a:pt x="56" y="102"/>
                        <a:pt x="56" y="102"/>
                      </a:cubicBezTo>
                      <a:cubicBezTo>
                        <a:pt x="56" y="92"/>
                        <a:pt x="56" y="92"/>
                        <a:pt x="56" y="92"/>
                      </a:cubicBezTo>
                      <a:cubicBezTo>
                        <a:pt x="50" y="92"/>
                        <a:pt x="44" y="90"/>
                        <a:pt x="40" y="87"/>
                      </a:cubicBezTo>
                      <a:cubicBezTo>
                        <a:pt x="43" y="81"/>
                        <a:pt x="43" y="81"/>
                        <a:pt x="43" y="81"/>
                      </a:cubicBezTo>
                      <a:cubicBezTo>
                        <a:pt x="46" y="83"/>
                        <a:pt x="52" y="85"/>
                        <a:pt x="58" y="85"/>
                      </a:cubicBezTo>
                      <a:cubicBezTo>
                        <a:pt x="65" y="85"/>
                        <a:pt x="70" y="81"/>
                        <a:pt x="70" y="75"/>
                      </a:cubicBezTo>
                      <a:cubicBezTo>
                        <a:pt x="70" y="69"/>
                        <a:pt x="66" y="66"/>
                        <a:pt x="58" y="63"/>
                      </a:cubicBezTo>
                      <a:cubicBezTo>
                        <a:pt x="48" y="58"/>
                        <a:pt x="41" y="54"/>
                        <a:pt x="41" y="45"/>
                      </a:cubicBezTo>
                      <a:cubicBezTo>
                        <a:pt x="41" y="36"/>
                        <a:pt x="47" y="30"/>
                        <a:pt x="57" y="28"/>
                      </a:cubicBezTo>
                      <a:cubicBezTo>
                        <a:pt x="57" y="18"/>
                        <a:pt x="57" y="18"/>
                        <a:pt x="57" y="18"/>
                      </a:cubicBezTo>
                      <a:cubicBezTo>
                        <a:pt x="63" y="18"/>
                        <a:pt x="63" y="18"/>
                        <a:pt x="63" y="18"/>
                      </a:cubicBezTo>
                      <a:cubicBezTo>
                        <a:pt x="63" y="28"/>
                        <a:pt x="63" y="28"/>
                        <a:pt x="63" y="28"/>
                      </a:cubicBezTo>
                      <a:cubicBezTo>
                        <a:pt x="69" y="28"/>
                        <a:pt x="74" y="29"/>
                        <a:pt x="77" y="31"/>
                      </a:cubicBezTo>
                      <a:cubicBezTo>
                        <a:pt x="74" y="38"/>
                        <a:pt x="74" y="38"/>
                        <a:pt x="74" y="38"/>
                      </a:cubicBezTo>
                      <a:cubicBezTo>
                        <a:pt x="72" y="37"/>
                        <a:pt x="68" y="34"/>
                        <a:pt x="61" y="34"/>
                      </a:cubicBezTo>
                      <a:cubicBezTo>
                        <a:pt x="53" y="34"/>
                        <a:pt x="50" y="39"/>
                        <a:pt x="50" y="43"/>
                      </a:cubicBezTo>
                      <a:cubicBezTo>
                        <a:pt x="50" y="49"/>
                        <a:pt x="54" y="51"/>
                        <a:pt x="63" y="55"/>
                      </a:cubicBezTo>
                      <a:cubicBezTo>
                        <a:pt x="74" y="60"/>
                        <a:pt x="79" y="65"/>
                        <a:pt x="79" y="74"/>
                      </a:cubicBezTo>
                      <a:cubicBezTo>
                        <a:pt x="79" y="82"/>
                        <a:pt x="73" y="90"/>
                        <a:pt x="63" y="9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sp>
          <p:nvSpPr>
            <p:cNvPr id="3" name="TextBox 2"/>
            <p:cNvSpPr txBox="1"/>
            <p:nvPr/>
          </p:nvSpPr>
          <p:spPr>
            <a:xfrm>
              <a:off x="4729949" y="3110457"/>
              <a:ext cx="1107996" cy="369332"/>
            </a:xfrm>
            <a:prstGeom prst="rect">
              <a:avLst/>
            </a:prstGeom>
            <a:noFill/>
          </p:spPr>
          <p:txBody>
            <a:bodyPr wrap="none" rtlCol="0">
              <a:spAutoFit/>
            </a:bodyPr>
            <a:lstStyle/>
            <a:p>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单位缴费</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5" name="TextBox 4"/>
          <p:cNvSpPr txBox="1"/>
          <p:nvPr/>
        </p:nvSpPr>
        <p:spPr>
          <a:xfrm>
            <a:off x="5280034" y="4270725"/>
            <a:ext cx="1107996" cy="369332"/>
          </a:xfrm>
          <a:prstGeom prst="rect">
            <a:avLst/>
          </a:prstGeom>
          <a:noFill/>
        </p:spPr>
        <p:txBody>
          <a:bodyPr wrap="none" rtlCol="0">
            <a:spAutoFit/>
          </a:bodyPr>
          <a:lstStyle/>
          <a:p>
            <a:r>
              <a:rPr lang="zh-CN" altLang="en-US" b="1" dirty="0" smtClean="0">
                <a:solidFill>
                  <a:schemeClr val="bg1"/>
                </a:solidFill>
                <a:latin typeface="微软雅黑" panose="020B0503020204020204" pitchFamily="34" charset="-122"/>
                <a:ea typeface="微软雅黑" panose="020B0503020204020204" pitchFamily="34" charset="-122"/>
              </a:rPr>
              <a:t>个人缴费</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44" name="矩形 43"/>
          <p:cNvSpPr/>
          <p:nvPr/>
        </p:nvSpPr>
        <p:spPr>
          <a:xfrm>
            <a:off x="666826" y="2972344"/>
            <a:ext cx="3707070" cy="562783"/>
          </a:xfrm>
          <a:prstGeom prst="rect">
            <a:avLst/>
          </a:prstGeom>
        </p:spPr>
        <p:txBody>
          <a:bodyPr wrap="square">
            <a:spAutoFit/>
          </a:bodyPr>
          <a:lstStyle/>
          <a:p>
            <a:pPr>
              <a:lnSpc>
                <a:spcPct val="20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一般不得超过企业工资总额的</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20</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a:t>
            </a:r>
          </a:p>
        </p:txBody>
      </p:sp>
      <p:sp>
        <p:nvSpPr>
          <p:cNvPr id="6" name="TextBox 5"/>
          <p:cNvSpPr txBox="1"/>
          <p:nvPr/>
        </p:nvSpPr>
        <p:spPr>
          <a:xfrm>
            <a:off x="1686048" y="2400329"/>
            <a:ext cx="1107996" cy="369332"/>
          </a:xfrm>
          <a:prstGeom prst="rect">
            <a:avLst/>
          </a:prstGeom>
          <a:noFill/>
        </p:spPr>
        <p:txBody>
          <a:bodyPr wrap="none" rtlCol="0">
            <a:spAutoFit/>
          </a:bodyPr>
          <a:lstStyle/>
          <a:p>
            <a:r>
              <a:rPr lang="zh-CN" altLang="en-US" b="1" dirty="0" smtClean="0">
                <a:solidFill>
                  <a:srgbClr val="0062AC"/>
                </a:solidFill>
                <a:latin typeface="微软雅黑" panose="020B0503020204020204" pitchFamily="34" charset="-122"/>
                <a:ea typeface="微软雅黑" panose="020B0503020204020204" pitchFamily="34" charset="-122"/>
              </a:rPr>
              <a:t>单位缴费</a:t>
            </a:r>
            <a:endParaRPr lang="zh-CN" altLang="en-US" b="1" dirty="0">
              <a:solidFill>
                <a:srgbClr val="0062AC"/>
              </a:solidFill>
              <a:latin typeface="微软雅黑" panose="020B0503020204020204" pitchFamily="34" charset="-122"/>
              <a:ea typeface="微软雅黑" panose="020B0503020204020204" pitchFamily="34" charset="-122"/>
            </a:endParaRPr>
          </a:p>
        </p:txBody>
      </p:sp>
      <p:sp>
        <p:nvSpPr>
          <p:cNvPr id="45" name="TextBox 44"/>
          <p:cNvSpPr txBox="1"/>
          <p:nvPr/>
        </p:nvSpPr>
        <p:spPr>
          <a:xfrm>
            <a:off x="8198453" y="4588936"/>
            <a:ext cx="1107996" cy="369332"/>
          </a:xfrm>
          <a:prstGeom prst="rect">
            <a:avLst/>
          </a:prstGeom>
          <a:noFill/>
        </p:spPr>
        <p:txBody>
          <a:bodyPr wrap="none" rtlCol="0">
            <a:spAutoFit/>
          </a:bodyPr>
          <a:lstStyle/>
          <a:p>
            <a:r>
              <a:rPr lang="zh-CN" altLang="en-US" b="1" dirty="0" smtClean="0">
                <a:solidFill>
                  <a:srgbClr val="0062AC"/>
                </a:solidFill>
                <a:latin typeface="微软雅黑" panose="020B0503020204020204" pitchFamily="34" charset="-122"/>
                <a:ea typeface="微软雅黑" panose="020B0503020204020204" pitchFamily="34" charset="-122"/>
              </a:rPr>
              <a:t>个人缴费</a:t>
            </a:r>
            <a:endParaRPr lang="zh-CN" altLang="en-US" b="1" dirty="0">
              <a:solidFill>
                <a:srgbClr val="0062AC"/>
              </a:solidFill>
              <a:latin typeface="微软雅黑" panose="020B0503020204020204" pitchFamily="34" charset="-122"/>
              <a:ea typeface="微软雅黑" panose="020B0503020204020204" pitchFamily="34" charset="-122"/>
            </a:endParaRPr>
          </a:p>
        </p:txBody>
      </p:sp>
      <p:sp>
        <p:nvSpPr>
          <p:cNvPr id="47" name="矩形 46"/>
          <p:cNvSpPr/>
          <p:nvPr/>
        </p:nvSpPr>
        <p:spPr>
          <a:xfrm>
            <a:off x="6950510" y="1661665"/>
            <a:ext cx="4917736" cy="923330"/>
          </a:xfrm>
          <a:prstGeom prst="rect">
            <a:avLst/>
          </a:prstGeom>
        </p:spPr>
        <p:txBody>
          <a:bodyPr wrap="square">
            <a:spAutoFit/>
          </a:bodyPr>
          <a:lstStyle/>
          <a:p>
            <a:pPr>
              <a:lnSpc>
                <a:spcPct val="150000"/>
              </a:lnSpc>
            </a:pP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个人养老账户月存储额</a:t>
            </a:r>
            <a:r>
              <a:rPr lang="en-US" altLang="zh-CN" b="1"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本人月缴费工资</a:t>
            </a:r>
            <a:r>
              <a:rPr lang="en-US" altLang="zh-CN" b="1" dirty="0">
                <a:solidFill>
                  <a:schemeClr val="tx1">
                    <a:lumMod val="85000"/>
                    <a:lumOff val="15000"/>
                  </a:schemeClr>
                </a:solidFill>
                <a:latin typeface="微软雅黑" panose="020B0503020204020204" pitchFamily="34" charset="-122"/>
                <a:ea typeface="微软雅黑" panose="020B0503020204020204" pitchFamily="34" charset="-122"/>
              </a:rPr>
              <a:t>×8</a:t>
            </a:r>
            <a:r>
              <a:rPr lang="zh-CN" altLang="en-US" b="1" dirty="0" smtClean="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b="1" dirty="0" smtClean="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rPr>
              <a:t>一般为职工本人上一年度月平均工资）</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6847581" y="2548428"/>
            <a:ext cx="5123595" cy="1723549"/>
          </a:xfrm>
          <a:prstGeom prst="rect">
            <a:avLst/>
          </a:prstGeom>
          <a:noFill/>
        </p:spPr>
        <p:txBody>
          <a:bodyPr wrap="square" rtlCol="0">
            <a:spAutoFit/>
          </a:bodyPr>
          <a:lstStyle/>
          <a:p>
            <a:pPr latinLnBrk="1">
              <a:lnSpc>
                <a:spcPct val="120000"/>
              </a:lnSpc>
              <a:spcAft>
                <a:spcPts val="600"/>
              </a:spcAft>
              <a:buClr>
                <a:srgbClr val="0062AC"/>
              </a:buClr>
            </a:pPr>
            <a:r>
              <a:rPr lang="zh-CN" altLang="en-US" sz="1600" dirty="0" smtClean="0">
                <a:latin typeface="微软雅黑" panose="020B0503020204020204" pitchFamily="34" charset="-122"/>
                <a:ea typeface="微软雅黑" panose="020B0503020204020204" pitchFamily="34" charset="-122"/>
              </a:rPr>
              <a:t>其中：</a:t>
            </a:r>
            <a:endParaRPr lang="en-US" altLang="zh-CN" sz="1600" dirty="0" smtClean="0">
              <a:latin typeface="微软雅黑" panose="020B0503020204020204" pitchFamily="34" charset="-122"/>
              <a:ea typeface="微软雅黑" panose="020B0503020204020204" pitchFamily="34" charset="-122"/>
            </a:endParaRPr>
          </a:p>
          <a:p>
            <a:pPr marL="285750" indent="-285750" latinLnBrk="1">
              <a:lnSpc>
                <a:spcPct val="120000"/>
              </a:lnSpc>
              <a:spcAft>
                <a:spcPts val="600"/>
              </a:spcAft>
              <a:buClr>
                <a:srgbClr val="0062AC"/>
              </a:buClr>
              <a:buFont typeface="Wingdings" panose="05000000000000000000" pitchFamily="2" charset="2"/>
              <a:buChar char="l"/>
            </a:pPr>
            <a:r>
              <a:rPr lang="zh-CN" altLang="en-US" sz="1600" dirty="0" smtClean="0">
                <a:latin typeface="微软雅黑" panose="020B0503020204020204" pitchFamily="34" charset="-122"/>
                <a:ea typeface="微软雅黑" panose="020B0503020204020204" pitchFamily="34" charset="-122"/>
              </a:rPr>
              <a:t>当地职工平均工资的</a:t>
            </a:r>
            <a:r>
              <a:rPr lang="en-US" altLang="zh-CN" sz="1600" dirty="0" smtClean="0">
                <a:latin typeface="微软雅黑" panose="020B0503020204020204" pitchFamily="34" charset="-122"/>
                <a:ea typeface="微软雅黑" panose="020B0503020204020204" pitchFamily="34" charset="-122"/>
              </a:rPr>
              <a:t>60%</a:t>
            </a:r>
            <a:r>
              <a:rPr lang="zh-CN" altLang="en-US" sz="1600" dirty="0" smtClean="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月缴</a:t>
            </a:r>
            <a:r>
              <a:rPr lang="zh-CN" altLang="en-US" sz="1600" dirty="0" smtClean="0">
                <a:latin typeface="微软雅黑" panose="020B0503020204020204" pitchFamily="34" charset="-122"/>
                <a:ea typeface="微软雅黑" panose="020B0503020204020204" pitchFamily="34" charset="-122"/>
              </a:rPr>
              <a:t>工资≤ 当地职工平均工资的</a:t>
            </a:r>
            <a:r>
              <a:rPr lang="en-US" altLang="zh-CN" sz="1600" dirty="0" smtClean="0">
                <a:latin typeface="微软雅黑" panose="020B0503020204020204" pitchFamily="34" charset="-122"/>
                <a:ea typeface="微软雅黑" panose="020B0503020204020204" pitchFamily="34" charset="-122"/>
              </a:rPr>
              <a:t>300%</a:t>
            </a:r>
          </a:p>
          <a:p>
            <a:pPr marL="285750" indent="-285750" latinLnBrk="1">
              <a:lnSpc>
                <a:spcPct val="120000"/>
              </a:lnSpc>
              <a:spcAft>
                <a:spcPts val="600"/>
              </a:spcAft>
              <a:buClr>
                <a:srgbClr val="0062AC"/>
              </a:buClr>
              <a:buFont typeface="Wingdings" panose="05000000000000000000" pitchFamily="2" charset="2"/>
              <a:buChar char="l"/>
            </a:pPr>
            <a:r>
              <a:rPr lang="zh-CN" altLang="en-US" sz="1600" dirty="0" smtClean="0">
                <a:latin typeface="微软雅黑" panose="020B0503020204020204" pitchFamily="34" charset="-122"/>
                <a:ea typeface="微软雅黑" panose="020B0503020204020204" pitchFamily="34" charset="-122"/>
              </a:rPr>
              <a:t>个人工商、灵活就业人员缴费比例为</a:t>
            </a:r>
            <a:r>
              <a:rPr lang="en-US" altLang="zh-CN" sz="1600" dirty="0" smtClean="0">
                <a:latin typeface="微软雅黑" panose="020B0503020204020204" pitchFamily="34" charset="-122"/>
                <a:ea typeface="微软雅黑" panose="020B0503020204020204" pitchFamily="34" charset="-122"/>
              </a:rPr>
              <a:t>16%</a:t>
            </a:r>
            <a:r>
              <a:rPr lang="zh-CN" altLang="en-US" sz="1600" dirty="0" smtClean="0">
                <a:latin typeface="微软雅黑" panose="020B0503020204020204" pitchFamily="34" charset="-122"/>
                <a:ea typeface="微软雅黑" panose="020B0503020204020204" pitchFamily="34" charset="-122"/>
              </a:rPr>
              <a:t>，其中</a:t>
            </a:r>
            <a:r>
              <a:rPr lang="en-US" altLang="zh-CN" sz="1600" dirty="0" smtClean="0">
                <a:latin typeface="微软雅黑" panose="020B0503020204020204" pitchFamily="34" charset="-122"/>
                <a:ea typeface="微软雅黑" panose="020B0503020204020204" pitchFamily="34" charset="-122"/>
              </a:rPr>
              <a:t>8%</a:t>
            </a:r>
            <a:r>
              <a:rPr lang="zh-CN" altLang="en-US" sz="1600" dirty="0" smtClean="0">
                <a:latin typeface="微软雅黑" panose="020B0503020204020204" pitchFamily="34" charset="-122"/>
                <a:ea typeface="微软雅黑" panose="020B0503020204020204" pitchFamily="34" charset="-122"/>
              </a:rPr>
              <a:t>计入个人账户。</a:t>
            </a:r>
            <a:endParaRPr lang="zh-CN" altLang="en-US" sz="1600" dirty="0">
              <a:latin typeface="微软雅黑" panose="020B0503020204020204" pitchFamily="34" charset="-122"/>
              <a:ea typeface="微软雅黑" panose="020B0503020204020204" pitchFamily="34" charset="-122"/>
            </a:endParaRPr>
          </a:p>
        </p:txBody>
      </p:sp>
      <p:sp>
        <p:nvSpPr>
          <p:cNvPr id="46" name="矩形 45"/>
          <p:cNvSpPr/>
          <p:nvPr/>
        </p:nvSpPr>
        <p:spPr>
          <a:xfrm>
            <a:off x="422786" y="5073444"/>
            <a:ext cx="11316930" cy="1477328"/>
          </a:xfrm>
          <a:prstGeom prst="rect">
            <a:avLst/>
          </a:prstGeom>
        </p:spPr>
        <p:txBody>
          <a:bodyPr wrap="square">
            <a:spAutoFit/>
          </a:bodyPr>
          <a:lstStyle/>
          <a:p>
            <a:r>
              <a:rPr lang="zh-CN" altLang="en-US" b="1" dirty="0" smtClean="0"/>
              <a:t>降低养老保险单位缴费比例</a:t>
            </a:r>
            <a:endParaRPr lang="zh-CN" altLang="en-US" dirty="0" smtClean="0"/>
          </a:p>
          <a:p>
            <a:r>
              <a:rPr lang="zh-CN" altLang="en-US" dirty="0" smtClean="0"/>
              <a:t>自</a:t>
            </a:r>
            <a:r>
              <a:rPr lang="en-US" altLang="zh-CN" dirty="0" smtClean="0"/>
              <a:t>2019</a:t>
            </a:r>
            <a:r>
              <a:rPr lang="zh-CN" altLang="en-US" dirty="0" smtClean="0"/>
              <a:t>年</a:t>
            </a:r>
            <a:r>
              <a:rPr lang="en-US" altLang="zh-CN" dirty="0" smtClean="0"/>
              <a:t>5</a:t>
            </a:r>
            <a:r>
              <a:rPr lang="zh-CN" altLang="en-US" dirty="0" smtClean="0"/>
              <a:t>月</a:t>
            </a:r>
            <a:r>
              <a:rPr lang="en-US" altLang="zh-CN" dirty="0" smtClean="0"/>
              <a:t>1</a:t>
            </a:r>
            <a:r>
              <a:rPr lang="zh-CN" altLang="en-US" dirty="0" smtClean="0"/>
              <a:t>日起，降低城镇职工基本养老保险（包括企业和机关事业单位基本养老保险，以下简称养老保险）单位缴费比例。各省、自治区、直辖市及新疆生产建设兵团（以下统称省）养老保险单位缴费比例高于</a:t>
            </a:r>
            <a:r>
              <a:rPr lang="en-US" altLang="zh-CN" dirty="0" smtClean="0"/>
              <a:t>16%</a:t>
            </a:r>
            <a:r>
              <a:rPr lang="zh-CN" altLang="en-US" dirty="0" smtClean="0"/>
              <a:t>的，可降至</a:t>
            </a:r>
            <a:r>
              <a:rPr lang="en-US" altLang="zh-CN" dirty="0" smtClean="0"/>
              <a:t>16%</a:t>
            </a:r>
            <a:r>
              <a:rPr lang="zh-CN" altLang="en-US" dirty="0" smtClean="0"/>
              <a:t>；目前低于</a:t>
            </a:r>
            <a:r>
              <a:rPr lang="en-US" altLang="zh-CN" dirty="0" smtClean="0"/>
              <a:t>16%</a:t>
            </a:r>
            <a:r>
              <a:rPr lang="zh-CN" altLang="en-US" dirty="0" smtClean="0"/>
              <a:t>的，要研究提出过渡办法。各省具体调整或过渡方案于</a:t>
            </a:r>
            <a:r>
              <a:rPr lang="en-US" altLang="zh-CN" dirty="0" smtClean="0"/>
              <a:t>2019</a:t>
            </a:r>
            <a:r>
              <a:rPr lang="zh-CN" altLang="en-US" dirty="0" smtClean="0"/>
              <a:t>年</a:t>
            </a:r>
            <a:r>
              <a:rPr lang="en-US" altLang="zh-CN" dirty="0" smtClean="0"/>
              <a:t>4</a:t>
            </a:r>
            <a:r>
              <a:rPr lang="zh-CN" altLang="en-US" dirty="0" smtClean="0"/>
              <a:t>月</a:t>
            </a:r>
            <a:r>
              <a:rPr lang="en-US" altLang="zh-CN" dirty="0" smtClean="0"/>
              <a:t>15</a:t>
            </a:r>
            <a:r>
              <a:rPr lang="zh-CN" altLang="en-US" dirty="0" smtClean="0"/>
              <a:t>日前报人力资源社会保障部、财政部备案。（摘自</a:t>
            </a:r>
            <a:r>
              <a:rPr lang="en-US" altLang="zh-CN" dirty="0" smtClean="0"/>
              <a:t>《</a:t>
            </a:r>
            <a:r>
              <a:rPr lang="zh-CN" altLang="en-US" dirty="0" smtClean="0"/>
              <a:t>国办发</a:t>
            </a:r>
            <a:r>
              <a:rPr lang="en-US" altLang="zh-CN" dirty="0" smtClean="0"/>
              <a:t>〔2019〕13</a:t>
            </a:r>
            <a:r>
              <a:rPr lang="zh-CN" altLang="en-US" dirty="0" smtClean="0"/>
              <a:t>号</a:t>
            </a:r>
            <a:r>
              <a:rPr lang="en-US" altLang="zh-CN" dirty="0" smtClean="0"/>
              <a:t>》</a:t>
            </a:r>
            <a:r>
              <a:rPr lang="zh-CN" altLang="en-US" dirty="0" smtClean="0"/>
              <a:t>）</a:t>
            </a:r>
            <a:endParaRPr lang="zh-CN" altLang="en-US" dirty="0"/>
          </a:p>
        </p:txBody>
      </p:sp>
      <p:grpSp>
        <p:nvGrpSpPr>
          <p:cNvPr id="9" name="组合 8"/>
          <p:cNvGrpSpPr/>
          <p:nvPr/>
        </p:nvGrpSpPr>
        <p:grpSpPr>
          <a:xfrm>
            <a:off x="3616295" y="3598224"/>
            <a:ext cx="757601" cy="949825"/>
            <a:chOff x="3616295" y="3598224"/>
            <a:chExt cx="757601" cy="949825"/>
          </a:xfrm>
        </p:grpSpPr>
        <p:sp>
          <p:nvSpPr>
            <p:cNvPr id="4" name="下箭头 3"/>
            <p:cNvSpPr/>
            <p:nvPr/>
          </p:nvSpPr>
          <p:spPr>
            <a:xfrm>
              <a:off x="3788229" y="3598224"/>
              <a:ext cx="311498" cy="5135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3616295" y="4147939"/>
              <a:ext cx="757601" cy="400110"/>
            </a:xfrm>
            <a:prstGeom prst="rect">
              <a:avLst/>
            </a:prstGeom>
            <a:noFill/>
          </p:spPr>
          <p:txBody>
            <a:bodyPr wrap="square" rtlCol="0">
              <a:spAutoFit/>
            </a:bodyPr>
            <a:lstStyle/>
            <a:p>
              <a:r>
                <a:rPr lang="en-US" altLang="zh-CN" sz="2000" b="1" dirty="0" smtClean="0"/>
                <a:t>16%</a:t>
              </a:r>
              <a:endParaRPr lang="zh-CN" altLang="en-US" sz="2000" b="1" dirty="0"/>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 calcmode="lin" valueType="num">
                                      <p:cBhvr>
                                        <p:cTn id="16" dur="500" fill="hold"/>
                                        <p:tgtEl>
                                          <p:spTgt spid="27"/>
                                        </p:tgtEl>
                                        <p:attrNameLst>
                                          <p:attrName>ppt_w</p:attrName>
                                        </p:attrNameLst>
                                      </p:cBhvr>
                                      <p:tavLst>
                                        <p:tav tm="0">
                                          <p:val>
                                            <p:fltVal val="0"/>
                                          </p:val>
                                        </p:tav>
                                        <p:tav tm="100000">
                                          <p:val>
                                            <p:strVal val="#ppt_w"/>
                                          </p:val>
                                        </p:tav>
                                      </p:tavLst>
                                    </p:anim>
                                    <p:anim calcmode="lin" valueType="num">
                                      <p:cBhvr>
                                        <p:cTn id="17" dur="500" fill="hold"/>
                                        <p:tgtEl>
                                          <p:spTgt spid="27"/>
                                        </p:tgtEl>
                                        <p:attrNameLst>
                                          <p:attrName>ppt_h</p:attrName>
                                        </p:attrNameLst>
                                      </p:cBhvr>
                                      <p:tavLst>
                                        <p:tav tm="0">
                                          <p:val>
                                            <p:fltVal val="0"/>
                                          </p:val>
                                        </p:tav>
                                        <p:tav tm="100000">
                                          <p:val>
                                            <p:strVal val="#ppt_h"/>
                                          </p:val>
                                        </p:tav>
                                      </p:tavLst>
                                    </p:anim>
                                    <p:animEffect transition="in" filter="fade">
                                      <p:cBhvr>
                                        <p:cTn id="18" dur="500"/>
                                        <p:tgtEl>
                                          <p:spTgt spid="27"/>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right)">
                                      <p:cBhvr>
                                        <p:cTn id="22" dur="500"/>
                                        <p:tgtEl>
                                          <p:spTgt spid="23"/>
                                        </p:tgtEl>
                                      </p:cBhvr>
                                    </p:animEffect>
                                  </p:childTnLst>
                                </p:cTn>
                              </p:par>
                            </p:childTnLst>
                          </p:cTn>
                        </p:par>
                        <p:par>
                          <p:cTn id="23" fill="hold">
                            <p:stCondLst>
                              <p:cond delay="1500"/>
                            </p:stCondLst>
                            <p:childTnLst>
                              <p:par>
                                <p:cTn id="24" presetID="14" presetClass="entr" presetSubtype="1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randombar(horizontal)">
                                      <p:cBhvr>
                                        <p:cTn id="26" dur="500"/>
                                        <p:tgtEl>
                                          <p:spTgt spid="6"/>
                                        </p:tgtEl>
                                      </p:cBhvr>
                                    </p:animEffect>
                                  </p:childTnLst>
                                </p:cTn>
                              </p:par>
                            </p:childTnLst>
                          </p:cTn>
                        </p:par>
                        <p:par>
                          <p:cTn id="27" fill="hold">
                            <p:stCondLst>
                              <p:cond delay="2000"/>
                            </p:stCondLst>
                            <p:childTnLst>
                              <p:par>
                                <p:cTn id="28" presetID="14" presetClass="entr" presetSubtype="10" fill="hold" grpId="0"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randombar(horizontal)">
                                      <p:cBhvr>
                                        <p:cTn id="30" dur="500"/>
                                        <p:tgtEl>
                                          <p:spTgt spid="44"/>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left)">
                                      <p:cBhvr>
                                        <p:cTn id="34" dur="500"/>
                                        <p:tgtEl>
                                          <p:spTgt spid="20"/>
                                        </p:tgtEl>
                                      </p:cBhvr>
                                    </p:animEffect>
                                  </p:childTnLst>
                                </p:cTn>
                              </p:par>
                            </p:childTnLst>
                          </p:cTn>
                        </p:par>
                        <p:par>
                          <p:cTn id="35" fill="hold">
                            <p:stCondLst>
                              <p:cond delay="3000"/>
                            </p:stCondLst>
                            <p:childTnLst>
                              <p:par>
                                <p:cTn id="36" presetID="14" presetClass="entr" presetSubtype="10"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Effect transition="in" filter="randombar(horizontal)">
                                      <p:cBhvr>
                                        <p:cTn id="38" dur="500"/>
                                        <p:tgtEl>
                                          <p:spTgt spid="45"/>
                                        </p:tgtEl>
                                      </p:cBhvr>
                                    </p:animEffect>
                                  </p:childTnLst>
                                </p:cTn>
                              </p:par>
                            </p:childTnLst>
                          </p:cTn>
                        </p:par>
                        <p:par>
                          <p:cTn id="39" fill="hold">
                            <p:stCondLst>
                              <p:cond delay="3500"/>
                            </p:stCondLst>
                            <p:childTnLst>
                              <p:par>
                                <p:cTn id="40" presetID="14" presetClass="entr" presetSubtype="10" fill="hold" grpId="0" nodeType="after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randombar(horizontal)">
                                      <p:cBhvr>
                                        <p:cTn id="42" dur="500"/>
                                        <p:tgtEl>
                                          <p:spTgt spid="47"/>
                                        </p:tgtEl>
                                      </p:cBhvr>
                                    </p:animEffect>
                                  </p:childTnLst>
                                </p:cTn>
                              </p:par>
                            </p:childTnLst>
                          </p:cTn>
                        </p:par>
                        <p:par>
                          <p:cTn id="43" fill="hold">
                            <p:stCondLst>
                              <p:cond delay="4000"/>
                            </p:stCondLst>
                            <p:childTnLst>
                              <p:par>
                                <p:cTn id="44" presetID="14" presetClass="entr" presetSubtype="10"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randombar(horizontal)">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nodeType="click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6" grpId="0"/>
      <p:bldP spid="45" grpId="0"/>
      <p:bldP spid="47"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p:cNvSpPr/>
          <p:nvPr/>
        </p:nvSpPr>
        <p:spPr>
          <a:xfrm>
            <a:off x="1146267" y="305190"/>
            <a:ext cx="2031325" cy="461665"/>
          </a:xfrm>
          <a:prstGeom prst="rect">
            <a:avLst/>
          </a:prstGeom>
        </p:spPr>
        <p:txBody>
          <a:bodyPr wrap="none">
            <a:spAutoFit/>
          </a:bodyPr>
          <a:lstStyle/>
          <a:p>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rPr>
              <a:t>基本养老保险</a:t>
            </a:r>
          </a:p>
        </p:txBody>
      </p:sp>
      <p:grpSp>
        <p:nvGrpSpPr>
          <p:cNvPr id="43" name="组合 42"/>
          <p:cNvGrpSpPr/>
          <p:nvPr/>
        </p:nvGrpSpPr>
        <p:grpSpPr>
          <a:xfrm>
            <a:off x="718564" y="3810624"/>
            <a:ext cx="9946220" cy="2222898"/>
            <a:chOff x="6453711" y="2541589"/>
            <a:chExt cx="9946220" cy="2222898"/>
          </a:xfrm>
        </p:grpSpPr>
        <p:grpSp>
          <p:nvGrpSpPr>
            <p:cNvPr id="44" name="组合 43"/>
            <p:cNvGrpSpPr/>
            <p:nvPr/>
          </p:nvGrpSpPr>
          <p:grpSpPr>
            <a:xfrm>
              <a:off x="6453711" y="2541589"/>
              <a:ext cx="974725" cy="1019175"/>
              <a:chOff x="6324600" y="2198689"/>
              <a:chExt cx="974725" cy="1019175"/>
            </a:xfrm>
          </p:grpSpPr>
          <p:sp>
            <p:nvSpPr>
              <p:cNvPr id="46" name="MH_Other_11"/>
              <p:cNvSpPr/>
              <p:nvPr>
                <p:custDataLst>
                  <p:tags r:id="rId2"/>
                </p:custDataLst>
              </p:nvPr>
            </p:nvSpPr>
            <p:spPr>
              <a:xfrm>
                <a:off x="6737350" y="2327275"/>
                <a:ext cx="357188" cy="355600"/>
              </a:xfrm>
              <a:prstGeom prst="diamond">
                <a:avLst/>
              </a:prstGeom>
              <a:solidFill>
                <a:schemeClr val="accent2">
                  <a:lumMod val="20000"/>
                  <a:lumOff val="80000"/>
                </a:schemeClr>
              </a:solidFill>
            </p:spPr>
            <p:txBody>
              <a:bodyPr anchor="ctr"/>
              <a:lstStyle/>
              <a:p>
                <a:pPr algn="just">
                  <a:lnSpc>
                    <a:spcPct val="130000"/>
                  </a:lnSpc>
                  <a:defRPr/>
                </a:pPr>
                <a:endParaRPr lang="zh-CN" altLang="en-US" dirty="0" err="1">
                  <a:solidFill>
                    <a:srgbClr val="FFFFFF"/>
                  </a:solidFill>
                </a:endParaRPr>
              </a:p>
            </p:txBody>
          </p:sp>
          <p:sp>
            <p:nvSpPr>
              <p:cNvPr id="47" name="MH_Other_12"/>
              <p:cNvSpPr/>
              <p:nvPr>
                <p:custDataLst>
                  <p:tags r:id="rId3"/>
                </p:custDataLst>
              </p:nvPr>
            </p:nvSpPr>
            <p:spPr>
              <a:xfrm>
                <a:off x="6737350" y="2732089"/>
                <a:ext cx="357188" cy="357187"/>
              </a:xfrm>
              <a:prstGeom prst="diamond">
                <a:avLst/>
              </a:prstGeom>
              <a:solidFill>
                <a:schemeClr val="accent2">
                  <a:lumMod val="20000"/>
                  <a:lumOff val="80000"/>
                </a:schemeClr>
              </a:solidFill>
            </p:spPr>
            <p:txBody>
              <a:bodyPr anchor="ctr"/>
              <a:lstStyle/>
              <a:p>
                <a:pPr algn="just">
                  <a:lnSpc>
                    <a:spcPct val="130000"/>
                  </a:lnSpc>
                  <a:defRPr/>
                </a:pPr>
                <a:endParaRPr lang="zh-CN" altLang="en-US" dirty="0" err="1">
                  <a:solidFill>
                    <a:srgbClr val="FFFFFF"/>
                  </a:solidFill>
                </a:endParaRPr>
              </a:p>
            </p:txBody>
          </p:sp>
          <p:sp>
            <p:nvSpPr>
              <p:cNvPr id="48" name="MH_Other_13"/>
              <p:cNvSpPr/>
              <p:nvPr>
                <p:custDataLst>
                  <p:tags r:id="rId4"/>
                </p:custDataLst>
              </p:nvPr>
            </p:nvSpPr>
            <p:spPr>
              <a:xfrm>
                <a:off x="6943725" y="2530475"/>
                <a:ext cx="355600" cy="355600"/>
              </a:xfrm>
              <a:prstGeom prst="diamond">
                <a:avLst/>
              </a:prstGeom>
              <a:solidFill>
                <a:schemeClr val="accent2">
                  <a:lumMod val="60000"/>
                  <a:lumOff val="40000"/>
                </a:schemeClr>
              </a:solidFill>
            </p:spPr>
            <p:txBody>
              <a:bodyPr anchor="ctr"/>
              <a:lstStyle/>
              <a:p>
                <a:pPr algn="just">
                  <a:lnSpc>
                    <a:spcPct val="130000"/>
                  </a:lnSpc>
                  <a:defRPr/>
                </a:pPr>
                <a:endParaRPr lang="zh-CN" altLang="en-US" dirty="0" err="1">
                  <a:solidFill>
                    <a:srgbClr val="FFFFFF"/>
                  </a:solidFill>
                </a:endParaRPr>
              </a:p>
            </p:txBody>
          </p:sp>
          <p:sp>
            <p:nvSpPr>
              <p:cNvPr id="49" name="MH_Other_14"/>
              <p:cNvSpPr/>
              <p:nvPr>
                <p:custDataLst>
                  <p:tags r:id="rId5"/>
                </p:custDataLst>
              </p:nvPr>
            </p:nvSpPr>
            <p:spPr>
              <a:xfrm>
                <a:off x="6353175" y="2198689"/>
                <a:ext cx="534988" cy="1019175"/>
              </a:xfrm>
              <a:custGeom>
                <a:avLst/>
                <a:gdLst>
                  <a:gd name="connsiteX0" fmla="*/ 96494 w 1902905"/>
                  <a:gd name="connsiteY0" fmla="*/ 0 h 3612822"/>
                  <a:gd name="connsiteX1" fmla="*/ 1902905 w 1902905"/>
                  <a:gd name="connsiteY1" fmla="*/ 1806411 h 3612822"/>
                  <a:gd name="connsiteX2" fmla="*/ 96494 w 1902905"/>
                  <a:gd name="connsiteY2" fmla="*/ 3612822 h 3612822"/>
                  <a:gd name="connsiteX3" fmla="*/ 0 w 1902905"/>
                  <a:gd name="connsiteY3" fmla="*/ 3516328 h 3612822"/>
                  <a:gd name="connsiteX4" fmla="*/ 1709917 w 1902905"/>
                  <a:gd name="connsiteY4" fmla="*/ 1806411 h 3612822"/>
                  <a:gd name="connsiteX5" fmla="*/ 0 w 1902905"/>
                  <a:gd name="connsiteY5" fmla="*/ 96494 h 3612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2905" h="3612822">
                    <a:moveTo>
                      <a:pt x="96494" y="0"/>
                    </a:moveTo>
                    <a:lnTo>
                      <a:pt x="1902905" y="1806411"/>
                    </a:lnTo>
                    <a:lnTo>
                      <a:pt x="96494" y="3612822"/>
                    </a:lnTo>
                    <a:lnTo>
                      <a:pt x="0" y="3516328"/>
                    </a:lnTo>
                    <a:lnTo>
                      <a:pt x="1709917" y="1806411"/>
                    </a:lnTo>
                    <a:lnTo>
                      <a:pt x="0" y="96494"/>
                    </a:lnTo>
                    <a:close/>
                  </a:path>
                </a:pathLst>
              </a:custGeom>
              <a:solidFill>
                <a:schemeClr val="accent2">
                  <a:lumMod val="20000"/>
                  <a:lumOff val="80000"/>
                </a:schemeClr>
              </a:solidFill>
            </p:spPr>
            <p:txBody>
              <a:bodyPr anchor="ctr"/>
              <a:lstStyle/>
              <a:p>
                <a:pPr algn="just">
                  <a:lnSpc>
                    <a:spcPct val="130000"/>
                  </a:lnSpc>
                  <a:defRPr/>
                </a:pPr>
                <a:endParaRPr lang="zh-CN" altLang="en-US" dirty="0" err="1">
                  <a:solidFill>
                    <a:srgbClr val="FFFFFF"/>
                  </a:solidFill>
                </a:endParaRPr>
              </a:p>
            </p:txBody>
          </p:sp>
          <p:sp>
            <p:nvSpPr>
              <p:cNvPr id="50" name="MH_Other_15"/>
              <p:cNvSpPr/>
              <p:nvPr>
                <p:custDataLst>
                  <p:tags r:id="rId6"/>
                </p:custDataLst>
              </p:nvPr>
            </p:nvSpPr>
            <p:spPr bwMode="auto">
              <a:xfrm>
                <a:off x="6324600" y="2198689"/>
                <a:ext cx="509588" cy="1019175"/>
              </a:xfrm>
              <a:custGeom>
                <a:avLst/>
                <a:gdLst>
                  <a:gd name="T0" fmla="*/ 36 w 1806862"/>
                  <a:gd name="T1" fmla="*/ 0 h 3612822"/>
                  <a:gd name="T2" fmla="*/ 143580 w 1806862"/>
                  <a:gd name="T3" fmla="*/ 143580 h 3612822"/>
                  <a:gd name="T4" fmla="*/ 36 w 1806862"/>
                  <a:gd name="T5" fmla="*/ 287160 h 3612822"/>
                  <a:gd name="T6" fmla="*/ 0 w 1806862"/>
                  <a:gd name="T7" fmla="*/ 287124 h 3612822"/>
                  <a:gd name="T8" fmla="*/ 0 w 1806862"/>
                  <a:gd name="T9" fmla="*/ 36 h 3612822"/>
                  <a:gd name="T10" fmla="*/ 0 60000 65536"/>
                  <a:gd name="T11" fmla="*/ 0 60000 65536"/>
                  <a:gd name="T12" fmla="*/ 0 60000 65536"/>
                  <a:gd name="T13" fmla="*/ 0 60000 65536"/>
                  <a:gd name="T14" fmla="*/ 0 60000 65536"/>
                  <a:gd name="T15" fmla="*/ 0 w 1806862"/>
                  <a:gd name="T16" fmla="*/ 0 h 3612822"/>
                  <a:gd name="T17" fmla="*/ 1806862 w 1806862"/>
                  <a:gd name="T18" fmla="*/ 3612822 h 3612822"/>
                </a:gdLst>
                <a:ahLst/>
                <a:cxnLst>
                  <a:cxn ang="T10">
                    <a:pos x="T0" y="T1"/>
                  </a:cxn>
                  <a:cxn ang="T11">
                    <a:pos x="T2" y="T3"/>
                  </a:cxn>
                  <a:cxn ang="T12">
                    <a:pos x="T4" y="T5"/>
                  </a:cxn>
                  <a:cxn ang="T13">
                    <a:pos x="T6" y="T7"/>
                  </a:cxn>
                  <a:cxn ang="T14">
                    <a:pos x="T8" y="T9"/>
                  </a:cxn>
                </a:cxnLst>
                <a:rect l="T15" t="T16" r="T17" b="T18"/>
                <a:pathLst>
                  <a:path w="1806862" h="3612822">
                    <a:moveTo>
                      <a:pt x="451" y="0"/>
                    </a:moveTo>
                    <a:lnTo>
                      <a:pt x="1806862" y="1806411"/>
                    </a:lnTo>
                    <a:lnTo>
                      <a:pt x="451" y="3612822"/>
                    </a:lnTo>
                    <a:lnTo>
                      <a:pt x="0" y="3612371"/>
                    </a:lnTo>
                    <a:lnTo>
                      <a:pt x="0" y="451"/>
                    </a:lnTo>
                    <a:lnTo>
                      <a:pt x="451" y="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14400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2400" b="1" dirty="0">
                  <a:solidFill>
                    <a:srgbClr val="FFFFFF"/>
                  </a:solidFill>
                </a:endParaRPr>
              </a:p>
            </p:txBody>
          </p:sp>
        </p:grpSp>
        <p:sp>
          <p:nvSpPr>
            <p:cNvPr id="45" name="矩形 44"/>
            <p:cNvSpPr/>
            <p:nvPr/>
          </p:nvSpPr>
          <p:spPr>
            <a:xfrm>
              <a:off x="7655090" y="2594662"/>
              <a:ext cx="8744841" cy="2169825"/>
            </a:xfrm>
            <a:prstGeom prst="rect">
              <a:avLst/>
            </a:prstGeom>
          </p:spPr>
          <p:txBody>
            <a:bodyPr wrap="square">
              <a:spAutoFit/>
            </a:bodyPr>
            <a:lstStyle/>
            <a:p>
              <a:pPr>
                <a:lnSpc>
                  <a:spcPct val="150000"/>
                </a:lnSpc>
              </a:pPr>
              <a:r>
                <a:rPr lang="zh-CN" altLang="en-US" b="1" dirty="0">
                  <a:solidFill>
                    <a:srgbClr val="0070C0"/>
                  </a:solidFill>
                  <a:latin typeface="微软雅黑" panose="020B0503020204020204" pitchFamily="34" charset="-122"/>
                  <a:ea typeface="微软雅黑" panose="020B0503020204020204" pitchFamily="34" charset="-122"/>
                </a:rPr>
                <a:t>平均工资</a:t>
              </a:r>
              <a:r>
                <a:rPr lang="zh-CN" altLang="en-US" b="1" dirty="0" smtClean="0">
                  <a:solidFill>
                    <a:srgbClr val="0070C0"/>
                  </a:solidFill>
                  <a:latin typeface="微软雅黑" panose="020B0503020204020204" pitchFamily="34" charset="-122"/>
                  <a:ea typeface="微软雅黑" panose="020B0503020204020204" pitchFamily="34" charset="-122"/>
                </a:rPr>
                <a:t>为</a:t>
              </a:r>
              <a:r>
                <a:rPr lang="en-US" altLang="zh-CN" b="1" dirty="0" smtClean="0">
                  <a:solidFill>
                    <a:srgbClr val="0070C0"/>
                  </a:solidFill>
                  <a:latin typeface="微软雅黑" panose="020B0503020204020204" pitchFamily="34" charset="-122"/>
                  <a:ea typeface="微软雅黑" panose="020B0503020204020204" pitchFamily="34" charset="-122"/>
                </a:rPr>
                <a:t>1 </a:t>
              </a:r>
              <a:r>
                <a:rPr lang="en-US" altLang="zh-CN" b="1" dirty="0">
                  <a:solidFill>
                    <a:srgbClr val="0070C0"/>
                  </a:solidFill>
                  <a:latin typeface="微软雅黑" panose="020B0503020204020204" pitchFamily="34" charset="-122"/>
                  <a:ea typeface="微软雅黑" panose="020B0503020204020204" pitchFamily="34" charset="-122"/>
                </a:rPr>
                <a:t>500</a:t>
              </a:r>
              <a:r>
                <a:rPr lang="zh-CN" altLang="en-US" b="1" dirty="0" smtClean="0">
                  <a:solidFill>
                    <a:srgbClr val="0070C0"/>
                  </a:solidFill>
                  <a:latin typeface="微软雅黑" panose="020B0503020204020204" pitchFamily="34" charset="-122"/>
                  <a:ea typeface="微软雅黑" panose="020B0503020204020204" pitchFamily="34" charset="-122"/>
                </a:rPr>
                <a:t>元时</a:t>
              </a:r>
              <a:r>
                <a:rPr lang="en-US" altLang="zh-CN" dirty="0" smtClean="0">
                  <a:solidFill>
                    <a:schemeClr val="tx1">
                      <a:lumMod val="85000"/>
                      <a:lumOff val="15000"/>
                    </a:schemeClr>
                  </a:solidFill>
                  <a:latin typeface="微软雅黑" panose="020B0503020204020204" pitchFamily="34" charset="-122"/>
                  <a:ea typeface="微软雅黑" panose="020B0503020204020204" pitchFamily="34" charset="-122"/>
                </a:rPr>
                <a:t>2022</a:t>
              </a:r>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rPr>
                <a:t>年度王某月平均工资</a:t>
              </a:r>
              <a:r>
                <a:rPr lang="en-US" altLang="zh-CN" dirty="0" smtClean="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rPr>
                <a:t>（</a:t>
              </a:r>
              <a:r>
                <a:rPr lang="en-US" altLang="zh-CN" dirty="0" smtClean="0">
                  <a:solidFill>
                    <a:schemeClr val="tx1">
                      <a:lumMod val="85000"/>
                      <a:lumOff val="15000"/>
                    </a:schemeClr>
                  </a:solidFill>
                  <a:latin typeface="微软雅黑" panose="020B0503020204020204" pitchFamily="34" charset="-122"/>
                  <a:ea typeface="微软雅黑" panose="020B0503020204020204" pitchFamily="34" charset="-122"/>
                </a:rPr>
                <a:t>68 000-8 000</a:t>
              </a:r>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rPr>
                <a:t>）</a:t>
              </a:r>
              <a:r>
                <a:rPr lang="en-US" altLang="zh-CN" dirty="0" smtClean="0">
                  <a:solidFill>
                    <a:schemeClr val="tx1">
                      <a:lumMod val="85000"/>
                      <a:lumOff val="15000"/>
                    </a:schemeClr>
                  </a:solidFill>
                  <a:latin typeface="微软雅黑" panose="020B0503020204020204" pitchFamily="34" charset="-122"/>
                  <a:ea typeface="微软雅黑" panose="020B0503020204020204" pitchFamily="34" charset="-122"/>
                </a:rPr>
                <a:t>/12=5 000</a:t>
              </a:r>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元），</a:t>
              </a:r>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rPr>
                <a:t>高于当地职工月平均工资的</a:t>
              </a:r>
              <a:r>
                <a:rPr lang="en-US" altLang="zh-CN" dirty="0" smtClean="0">
                  <a:solidFill>
                    <a:schemeClr val="tx1">
                      <a:lumMod val="85000"/>
                      <a:lumOff val="15000"/>
                    </a:schemeClr>
                  </a:solidFill>
                  <a:latin typeface="微软雅黑" panose="020B0503020204020204" pitchFamily="34" charset="-122"/>
                  <a:ea typeface="微软雅黑" panose="020B0503020204020204" pitchFamily="34" charset="-122"/>
                </a:rPr>
                <a:t>300%</a:t>
              </a:r>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rPr>
                <a:t>（</a:t>
              </a:r>
              <a:r>
                <a:rPr lang="en-US" altLang="zh-CN" dirty="0" smtClean="0">
                  <a:solidFill>
                    <a:schemeClr val="tx1">
                      <a:lumMod val="85000"/>
                      <a:lumOff val="15000"/>
                    </a:schemeClr>
                  </a:solidFill>
                  <a:latin typeface="微软雅黑" panose="020B0503020204020204" pitchFamily="34" charset="-122"/>
                  <a:ea typeface="微软雅黑" panose="020B0503020204020204" pitchFamily="34" charset="-122"/>
                </a:rPr>
                <a:t>1 500*3=4 500</a:t>
              </a:r>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rPr>
                <a:t>元）。</a:t>
              </a:r>
              <a:endParaRPr lang="en-US" altLang="zh-CN" dirty="0" smtClean="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r>
                <a:rPr lang="zh-CN" altLang="en-US" dirty="0">
                  <a:latin typeface="微软雅黑" panose="020B0503020204020204" pitchFamily="34" charset="-122"/>
                  <a:ea typeface="微软雅黑" panose="020B0503020204020204" pitchFamily="34" charset="-122"/>
                </a:rPr>
                <a:t>小高</a:t>
              </a:r>
              <a:r>
                <a:rPr lang="zh-CN" altLang="en-US" dirty="0" smtClean="0">
                  <a:latin typeface="微软雅黑" panose="020B0503020204020204" pitchFamily="34" charset="-122"/>
                  <a:ea typeface="微软雅黑" panose="020B0503020204020204" pitchFamily="34" charset="-122"/>
                </a:rPr>
                <a:t>个人</a:t>
              </a:r>
              <a:r>
                <a:rPr lang="en-US" altLang="zh-CN" dirty="0" smtClean="0">
                  <a:latin typeface="微软雅黑" panose="020B0503020204020204" pitchFamily="34" charset="-122"/>
                  <a:ea typeface="微软雅黑" panose="020B0503020204020204" pitchFamily="34" charset="-122"/>
                </a:rPr>
                <a:t>2023</a:t>
              </a:r>
              <a:r>
                <a:rPr lang="zh-CN" altLang="en-US" dirty="0" smtClean="0">
                  <a:latin typeface="微软雅黑" panose="020B0503020204020204" pitchFamily="34" charset="-122"/>
                  <a:ea typeface="微软雅黑" panose="020B0503020204020204" pitchFamily="34" charset="-122"/>
                </a:rPr>
                <a:t>年度</a:t>
              </a:r>
              <a:r>
                <a:rPr lang="zh-CN" altLang="en-US" dirty="0">
                  <a:latin typeface="微软雅黑" panose="020B0503020204020204" pitchFamily="34" charset="-122"/>
                  <a:ea typeface="微软雅黑" panose="020B0503020204020204" pitchFamily="34" charset="-122"/>
                </a:rPr>
                <a:t>每月应缴纳的基本养老</a:t>
              </a:r>
              <a:r>
                <a:rPr lang="zh-CN" altLang="en-US" dirty="0" smtClean="0">
                  <a:latin typeface="微软雅黑" panose="020B0503020204020204" pitchFamily="34" charset="-122"/>
                  <a:ea typeface="微软雅黑" panose="020B0503020204020204" pitchFamily="34" charset="-122"/>
                </a:rPr>
                <a:t>保险费</a:t>
              </a:r>
              <a:r>
                <a:rPr lang="en-US" altLang="zh-CN" dirty="0" smtClean="0">
                  <a:latin typeface="微软雅黑" panose="020B0503020204020204" pitchFamily="34" charset="-122"/>
                  <a:ea typeface="微软雅黑" panose="020B0503020204020204" pitchFamily="34" charset="-122"/>
                </a:rPr>
                <a:t>=4 500*8%=360</a:t>
              </a:r>
              <a:r>
                <a:rPr lang="zh-CN" altLang="en-US" dirty="0" smtClean="0">
                  <a:latin typeface="微软雅黑" panose="020B0503020204020204" pitchFamily="34" charset="-122"/>
                  <a:ea typeface="微软雅黑" panose="020B0503020204020204" pitchFamily="34" charset="-122"/>
                </a:rPr>
                <a:t>（元）。</a:t>
              </a:r>
              <a:endParaRPr lang="en-US" altLang="zh-CN" dirty="0" smtClean="0">
                <a:latin typeface="微软雅黑" panose="020B0503020204020204" pitchFamily="34" charset="-122"/>
                <a:ea typeface="微软雅黑" panose="020B0503020204020204" pitchFamily="34" charset="-122"/>
              </a:endParaRPr>
            </a:p>
            <a:p>
              <a:pPr>
                <a:lnSpc>
                  <a:spcPct val="150000"/>
                </a:lnSpc>
              </a:pPr>
              <a:r>
                <a:rPr lang="zh-CN" altLang="en-US" b="1" dirty="0">
                  <a:solidFill>
                    <a:srgbClr val="0070C0"/>
                  </a:solidFill>
                  <a:latin typeface="微软雅黑" panose="020B0503020204020204" pitchFamily="34" charset="-122"/>
                  <a:ea typeface="微软雅黑" panose="020B0503020204020204" pitchFamily="34" charset="-122"/>
                </a:rPr>
                <a:t>平均工资</a:t>
              </a:r>
              <a:r>
                <a:rPr lang="zh-CN" altLang="en-US" b="1" dirty="0" smtClean="0">
                  <a:solidFill>
                    <a:srgbClr val="0070C0"/>
                  </a:solidFill>
                  <a:latin typeface="微软雅黑" panose="020B0503020204020204" pitchFamily="34" charset="-122"/>
                  <a:ea typeface="微软雅黑" panose="020B0503020204020204" pitchFamily="34" charset="-122"/>
                </a:rPr>
                <a:t>为</a:t>
              </a:r>
              <a:r>
                <a:rPr lang="en-US" altLang="zh-CN" b="1" dirty="0" smtClean="0">
                  <a:solidFill>
                    <a:srgbClr val="0070C0"/>
                  </a:solidFill>
                  <a:latin typeface="微软雅黑" panose="020B0503020204020204" pitchFamily="34" charset="-122"/>
                  <a:ea typeface="微软雅黑" panose="020B0503020204020204" pitchFamily="34" charset="-122"/>
                </a:rPr>
                <a:t>2 000</a:t>
              </a:r>
              <a:r>
                <a:rPr lang="zh-CN" altLang="en-US" b="1" dirty="0" smtClean="0">
                  <a:solidFill>
                    <a:srgbClr val="0070C0"/>
                  </a:solidFill>
                  <a:latin typeface="微软雅黑" panose="020B0503020204020204" pitchFamily="34" charset="-122"/>
                  <a:ea typeface="微软雅黑" panose="020B0503020204020204" pitchFamily="34" charset="-122"/>
                </a:rPr>
                <a:t>元时</a:t>
              </a:r>
              <a:endParaRPr lang="en-US" altLang="zh-CN" b="1" dirty="0" smtClean="0">
                <a:solidFill>
                  <a:srgbClr val="0070C0"/>
                </a:solidFill>
                <a:latin typeface="微软雅黑" panose="020B0503020204020204" pitchFamily="34" charset="-122"/>
                <a:ea typeface="微软雅黑" panose="020B0503020204020204" pitchFamily="34" charset="-122"/>
              </a:endParaRPr>
            </a:p>
            <a:p>
              <a:pPr>
                <a:lnSpc>
                  <a:spcPct val="150000"/>
                </a:lnSpc>
              </a:pPr>
              <a:r>
                <a:rPr lang="zh-CN" altLang="en-US" dirty="0">
                  <a:latin typeface="微软雅黑" panose="020B0503020204020204" pitchFamily="34" charset="-122"/>
                  <a:ea typeface="微软雅黑" panose="020B0503020204020204" pitchFamily="34" charset="-122"/>
                </a:rPr>
                <a:t>小高个人</a:t>
              </a:r>
              <a:r>
                <a:rPr lang="en-US" altLang="zh-CN" dirty="0" smtClean="0">
                  <a:latin typeface="微软雅黑" panose="020B0503020204020204" pitchFamily="34" charset="-122"/>
                  <a:ea typeface="微软雅黑" panose="020B0503020204020204" pitchFamily="34" charset="-122"/>
                </a:rPr>
                <a:t>2023</a:t>
              </a:r>
              <a:r>
                <a:rPr lang="zh-CN" altLang="en-US" dirty="0" smtClean="0">
                  <a:latin typeface="微软雅黑" panose="020B0503020204020204" pitchFamily="34" charset="-122"/>
                  <a:ea typeface="微软雅黑" panose="020B0503020204020204" pitchFamily="34" charset="-122"/>
                </a:rPr>
                <a:t>年度</a:t>
              </a:r>
              <a:r>
                <a:rPr lang="zh-CN" altLang="en-US" dirty="0">
                  <a:latin typeface="微软雅黑" panose="020B0503020204020204" pitchFamily="34" charset="-122"/>
                  <a:ea typeface="微软雅黑" panose="020B0503020204020204" pitchFamily="34" charset="-122"/>
                </a:rPr>
                <a:t>每月应缴纳的基本养老保险费</a:t>
              </a:r>
              <a:r>
                <a:rPr lang="en-US" altLang="zh-CN" dirty="0" smtClean="0">
                  <a:latin typeface="微软雅黑" panose="020B0503020204020204" pitchFamily="34" charset="-122"/>
                  <a:ea typeface="微软雅黑" panose="020B0503020204020204" pitchFamily="34" charset="-122"/>
                </a:rPr>
                <a:t>=5 000*8%=400</a:t>
              </a:r>
              <a:r>
                <a:rPr lang="zh-CN" altLang="en-US" dirty="0" smtClean="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元）</a:t>
              </a:r>
              <a:r>
                <a:rPr lang="zh-CN" altLang="en-US" dirty="0" smtClean="0">
                  <a:latin typeface="微软雅黑" panose="020B0503020204020204" pitchFamily="34" charset="-122"/>
                  <a:ea typeface="微软雅黑" panose="020B0503020204020204" pitchFamily="34" charset="-122"/>
                </a:rPr>
                <a:t>。</a:t>
              </a:r>
              <a:endParaRPr lang="en-US" altLang="zh-CN" dirty="0">
                <a:latin typeface="微软雅黑" panose="020B0503020204020204" pitchFamily="34" charset="-122"/>
                <a:ea typeface="微软雅黑" panose="020B0503020204020204" pitchFamily="34" charset="-122"/>
              </a:endParaRPr>
            </a:p>
          </p:txBody>
        </p:sp>
      </p:grpSp>
      <p:sp>
        <p:nvSpPr>
          <p:cNvPr id="39" name="燕尾形 38"/>
          <p:cNvSpPr/>
          <p:nvPr>
            <p:custDataLst>
              <p:tags r:id="rId1"/>
            </p:custDataLst>
          </p:nvPr>
        </p:nvSpPr>
        <p:spPr>
          <a:xfrm>
            <a:off x="687440" y="1797759"/>
            <a:ext cx="368300" cy="368300"/>
          </a:xfrm>
          <a:prstGeom prst="chevron">
            <a:avLst/>
          </a:prstGeom>
          <a:solidFill>
            <a:srgbClr val="0F6FC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59" name="矩形 58"/>
          <p:cNvSpPr/>
          <p:nvPr/>
        </p:nvSpPr>
        <p:spPr>
          <a:xfrm>
            <a:off x="1181894" y="1755693"/>
            <a:ext cx="9275296" cy="1326517"/>
          </a:xfrm>
          <a:prstGeom prst="rect">
            <a:avLst/>
          </a:prstGeom>
        </p:spPr>
        <p:txBody>
          <a:bodyPr wrap="none">
            <a:spAutoFit/>
          </a:bodyPr>
          <a:lstStyle/>
          <a:p>
            <a:pPr>
              <a:lnSpc>
                <a:spcPct val="130000"/>
              </a:lnSpc>
              <a:spcAft>
                <a:spcPts val="600"/>
              </a:spcAft>
            </a:pPr>
            <a:r>
              <a:rPr lang="en-US" altLang="zh-CN" b="1" dirty="0" smtClean="0">
                <a:solidFill>
                  <a:srgbClr val="0070C0"/>
                </a:solidFill>
                <a:latin typeface="微软雅黑" panose="020B0503020204020204" pitchFamily="34" charset="-122"/>
                <a:ea typeface="微软雅黑" panose="020B0503020204020204" pitchFamily="34" charset="-122"/>
              </a:rPr>
              <a:t>【</a:t>
            </a:r>
            <a:r>
              <a:rPr lang="zh-CN" altLang="en-US" b="1" dirty="0" smtClean="0">
                <a:solidFill>
                  <a:srgbClr val="0070C0"/>
                </a:solidFill>
                <a:latin typeface="微软雅黑" panose="020B0503020204020204" pitchFamily="34" charset="-122"/>
                <a:ea typeface="微软雅黑" panose="020B0503020204020204" pitchFamily="34" charset="-122"/>
              </a:rPr>
              <a:t>例</a:t>
            </a:r>
            <a:r>
              <a:rPr lang="en-US" altLang="zh-CN" b="1" dirty="0" smtClean="0">
                <a:solidFill>
                  <a:srgbClr val="0070C0"/>
                </a:solidFill>
                <a:latin typeface="微软雅黑" panose="020B0503020204020204" pitchFamily="34" charset="-122"/>
                <a:ea typeface="微软雅黑" panose="020B0503020204020204" pitchFamily="34" charset="-122"/>
              </a:rPr>
              <a:t>1.</a:t>
            </a:r>
            <a:r>
              <a:rPr lang="zh-CN" altLang="en-US" b="1" dirty="0" smtClean="0">
                <a:solidFill>
                  <a:srgbClr val="0070C0"/>
                </a:solidFill>
                <a:latin typeface="微软雅黑" panose="020B0503020204020204" pitchFamily="34" charset="-122"/>
                <a:ea typeface="微软雅黑" panose="020B0503020204020204" pitchFamily="34" charset="-122"/>
              </a:rPr>
              <a:t>计算题</a:t>
            </a:r>
            <a:r>
              <a:rPr lang="en-US" altLang="zh-CN" b="1" dirty="0" smtClean="0">
                <a:solidFill>
                  <a:srgbClr val="0070C0"/>
                </a:solidFill>
                <a:latin typeface="微软雅黑" panose="020B0503020204020204" pitchFamily="34" charset="-122"/>
                <a:ea typeface="微软雅黑" panose="020B0503020204020204" pitchFamily="34" charset="-122"/>
              </a:rPr>
              <a:t>】</a:t>
            </a:r>
            <a:r>
              <a:rPr lang="zh-CN" altLang="en-US" b="1" dirty="0" smtClean="0">
                <a:solidFill>
                  <a:srgbClr val="0070C0"/>
                </a:solidFill>
                <a:latin typeface="微软雅黑" panose="020B0503020204020204" pitchFamily="34" charset="-122"/>
                <a:ea typeface="微软雅黑" panose="020B0503020204020204" pitchFamily="34" charset="-122"/>
              </a:rPr>
              <a:t>该企业职工小高</a:t>
            </a:r>
            <a:r>
              <a:rPr lang="en-US" altLang="zh-CN" b="1" dirty="0" smtClean="0">
                <a:solidFill>
                  <a:srgbClr val="0070C0"/>
                </a:solidFill>
                <a:latin typeface="微软雅黑" panose="020B0503020204020204" pitchFamily="34" charset="-122"/>
                <a:ea typeface="微软雅黑" panose="020B0503020204020204" pitchFamily="34" charset="-122"/>
              </a:rPr>
              <a:t>2022</a:t>
            </a:r>
            <a:r>
              <a:rPr lang="zh-CN" altLang="en-US" b="1" dirty="0" smtClean="0">
                <a:solidFill>
                  <a:srgbClr val="0070C0"/>
                </a:solidFill>
                <a:latin typeface="微软雅黑" panose="020B0503020204020204" pitchFamily="34" charset="-122"/>
                <a:ea typeface="微软雅黑" panose="020B0503020204020204" pitchFamily="34" charset="-122"/>
              </a:rPr>
              <a:t>年度从公司取得的总收入为</a:t>
            </a:r>
            <a:r>
              <a:rPr lang="en-US" altLang="zh-CN" b="1" dirty="0" smtClean="0">
                <a:solidFill>
                  <a:srgbClr val="0070C0"/>
                </a:solidFill>
                <a:latin typeface="微软雅黑" panose="020B0503020204020204" pitchFamily="34" charset="-122"/>
                <a:ea typeface="微软雅黑" panose="020B0503020204020204" pitchFamily="34" charset="-122"/>
              </a:rPr>
              <a:t>68 000</a:t>
            </a:r>
            <a:r>
              <a:rPr lang="zh-CN" altLang="en-US" b="1" dirty="0" smtClean="0">
                <a:solidFill>
                  <a:srgbClr val="0070C0"/>
                </a:solidFill>
                <a:latin typeface="微软雅黑" panose="020B0503020204020204" pitchFamily="34" charset="-122"/>
                <a:ea typeface="微软雅黑" panose="020B0503020204020204" pitchFamily="34" charset="-122"/>
              </a:rPr>
              <a:t>元，其中工资、</a:t>
            </a:r>
            <a:endParaRPr lang="en-US" altLang="zh-CN" b="1" dirty="0" smtClean="0">
              <a:solidFill>
                <a:srgbClr val="0070C0"/>
              </a:solidFill>
              <a:latin typeface="微软雅黑" panose="020B0503020204020204" pitchFamily="34" charset="-122"/>
              <a:ea typeface="微软雅黑" panose="020B0503020204020204" pitchFamily="34" charset="-122"/>
            </a:endParaRPr>
          </a:p>
          <a:p>
            <a:pPr>
              <a:lnSpc>
                <a:spcPct val="130000"/>
              </a:lnSpc>
              <a:spcAft>
                <a:spcPts val="600"/>
              </a:spcAft>
            </a:pPr>
            <a:r>
              <a:rPr lang="zh-CN" altLang="en-US" b="1" dirty="0" smtClean="0">
                <a:solidFill>
                  <a:srgbClr val="0070C0"/>
                </a:solidFill>
                <a:latin typeface="微软雅黑" panose="020B0503020204020204" pitchFamily="34" charset="-122"/>
                <a:ea typeface="微软雅黑" panose="020B0503020204020204" pitchFamily="34" charset="-122"/>
              </a:rPr>
              <a:t>奖金共计</a:t>
            </a:r>
            <a:r>
              <a:rPr lang="en-US" altLang="zh-CN" b="1" dirty="0" smtClean="0">
                <a:solidFill>
                  <a:srgbClr val="0070C0"/>
                </a:solidFill>
                <a:latin typeface="微软雅黑" panose="020B0503020204020204" pitchFamily="34" charset="-122"/>
                <a:ea typeface="微软雅黑" panose="020B0503020204020204" pitchFamily="34" charset="-122"/>
              </a:rPr>
              <a:t>60 000</a:t>
            </a:r>
            <a:r>
              <a:rPr lang="zh-CN" altLang="en-US" b="1" dirty="0" smtClean="0">
                <a:solidFill>
                  <a:srgbClr val="0070C0"/>
                </a:solidFill>
                <a:latin typeface="微软雅黑" panose="020B0503020204020204" pitchFamily="34" charset="-122"/>
                <a:ea typeface="微软雅黑" panose="020B0503020204020204" pitchFamily="34" charset="-122"/>
              </a:rPr>
              <a:t>元，甲公司支付给王某的福利费为</a:t>
            </a:r>
            <a:r>
              <a:rPr lang="en-US" altLang="zh-CN" b="1" dirty="0" smtClean="0">
                <a:solidFill>
                  <a:srgbClr val="0070C0"/>
                </a:solidFill>
                <a:latin typeface="微软雅黑" panose="020B0503020204020204" pitchFamily="34" charset="-122"/>
                <a:ea typeface="微软雅黑" panose="020B0503020204020204" pitchFamily="34" charset="-122"/>
              </a:rPr>
              <a:t>8 000</a:t>
            </a:r>
            <a:r>
              <a:rPr lang="zh-CN" altLang="en-US" b="1" dirty="0" smtClean="0">
                <a:solidFill>
                  <a:srgbClr val="0070C0"/>
                </a:solidFill>
                <a:latin typeface="微软雅黑" panose="020B0503020204020204" pitchFamily="34" charset="-122"/>
                <a:ea typeface="微软雅黑" panose="020B0503020204020204" pitchFamily="34" charset="-122"/>
              </a:rPr>
              <a:t>元。已知</a:t>
            </a:r>
            <a:r>
              <a:rPr lang="en-US" altLang="zh-CN" b="1" dirty="0" smtClean="0">
                <a:solidFill>
                  <a:srgbClr val="0070C0"/>
                </a:solidFill>
                <a:latin typeface="微软雅黑" panose="020B0503020204020204" pitchFamily="34" charset="-122"/>
                <a:ea typeface="微软雅黑" panose="020B0503020204020204" pitchFamily="34" charset="-122"/>
              </a:rPr>
              <a:t>2022</a:t>
            </a:r>
            <a:r>
              <a:rPr lang="zh-CN" altLang="en-US" b="1" dirty="0" smtClean="0">
                <a:solidFill>
                  <a:srgbClr val="0070C0"/>
                </a:solidFill>
                <a:latin typeface="微软雅黑" panose="020B0503020204020204" pitchFamily="34" charset="-122"/>
                <a:ea typeface="微软雅黑" panose="020B0503020204020204" pitchFamily="34" charset="-122"/>
              </a:rPr>
              <a:t>年度当地职工月</a:t>
            </a:r>
            <a:endParaRPr lang="en-US" altLang="zh-CN" b="1" dirty="0" smtClean="0">
              <a:solidFill>
                <a:srgbClr val="0070C0"/>
              </a:solidFill>
              <a:latin typeface="微软雅黑" panose="020B0503020204020204" pitchFamily="34" charset="-122"/>
              <a:ea typeface="微软雅黑" panose="020B0503020204020204" pitchFamily="34" charset="-122"/>
            </a:endParaRPr>
          </a:p>
          <a:p>
            <a:pPr>
              <a:lnSpc>
                <a:spcPct val="130000"/>
              </a:lnSpc>
              <a:spcAft>
                <a:spcPts val="600"/>
              </a:spcAft>
            </a:pPr>
            <a:r>
              <a:rPr lang="zh-CN" altLang="en-US" b="1" dirty="0" smtClean="0">
                <a:solidFill>
                  <a:srgbClr val="0070C0"/>
                </a:solidFill>
                <a:latin typeface="微软雅黑" panose="020B0503020204020204" pitchFamily="34" charset="-122"/>
                <a:ea typeface="微软雅黑" panose="020B0503020204020204" pitchFamily="34" charset="-122"/>
              </a:rPr>
              <a:t>平均工资为①</a:t>
            </a:r>
            <a:r>
              <a:rPr lang="en-US" altLang="zh-CN" b="1" dirty="0" smtClean="0">
                <a:solidFill>
                  <a:srgbClr val="0070C0"/>
                </a:solidFill>
                <a:latin typeface="微软雅黑" panose="020B0503020204020204" pitchFamily="34" charset="-122"/>
                <a:ea typeface="微软雅黑" panose="020B0503020204020204" pitchFamily="34" charset="-122"/>
              </a:rPr>
              <a:t>1 500</a:t>
            </a:r>
            <a:r>
              <a:rPr lang="zh-CN" altLang="en-US" b="1" dirty="0" smtClean="0">
                <a:solidFill>
                  <a:srgbClr val="0070C0"/>
                </a:solidFill>
                <a:latin typeface="微软雅黑" panose="020B0503020204020204" pitchFamily="34" charset="-122"/>
                <a:ea typeface="微软雅黑" panose="020B0503020204020204" pitchFamily="34" charset="-122"/>
              </a:rPr>
              <a:t>元。计算</a:t>
            </a:r>
            <a:r>
              <a:rPr lang="zh-CN" altLang="en-US" b="1" dirty="0">
                <a:solidFill>
                  <a:srgbClr val="0070C0"/>
                </a:solidFill>
                <a:latin typeface="微软雅黑" panose="020B0503020204020204" pitchFamily="34" charset="-122"/>
                <a:ea typeface="微软雅黑" panose="020B0503020204020204" pitchFamily="34" charset="-122"/>
              </a:rPr>
              <a:t>小高</a:t>
            </a:r>
            <a:r>
              <a:rPr lang="zh-CN" altLang="en-US" b="1" dirty="0" smtClean="0">
                <a:solidFill>
                  <a:srgbClr val="0070C0"/>
                </a:solidFill>
                <a:latin typeface="微软雅黑" panose="020B0503020204020204" pitchFamily="34" charset="-122"/>
                <a:ea typeface="微软雅黑" panose="020B0503020204020204" pitchFamily="34" charset="-122"/>
              </a:rPr>
              <a:t>个人</a:t>
            </a:r>
            <a:r>
              <a:rPr lang="en-US" altLang="zh-CN" b="1" dirty="0" smtClean="0">
                <a:solidFill>
                  <a:srgbClr val="0070C0"/>
                </a:solidFill>
                <a:latin typeface="微软雅黑" panose="020B0503020204020204" pitchFamily="34" charset="-122"/>
                <a:ea typeface="微软雅黑" panose="020B0503020204020204" pitchFamily="34" charset="-122"/>
              </a:rPr>
              <a:t>2023</a:t>
            </a:r>
            <a:r>
              <a:rPr lang="zh-CN" altLang="en-US" b="1" dirty="0" smtClean="0">
                <a:solidFill>
                  <a:srgbClr val="0070C0"/>
                </a:solidFill>
                <a:latin typeface="微软雅黑" panose="020B0503020204020204" pitchFamily="34" charset="-122"/>
                <a:ea typeface="微软雅黑" panose="020B0503020204020204" pitchFamily="34" charset="-122"/>
              </a:rPr>
              <a:t>年度每月应缴纳的基本养老保险费。</a:t>
            </a:r>
            <a:endParaRPr lang="zh-CN" altLang="en-US" b="1" dirty="0">
              <a:solidFill>
                <a:srgbClr val="0070C0"/>
              </a:solidFill>
              <a:latin typeface="微软雅黑" panose="020B0503020204020204" pitchFamily="34" charset="-122"/>
              <a:ea typeface="微软雅黑" panose="020B0503020204020204" pitchFamily="34" charset="-122"/>
            </a:endParaRPr>
          </a:p>
        </p:txBody>
      </p:sp>
      <p:grpSp>
        <p:nvGrpSpPr>
          <p:cNvPr id="60" name="组合 59"/>
          <p:cNvGrpSpPr/>
          <p:nvPr/>
        </p:nvGrpSpPr>
        <p:grpSpPr>
          <a:xfrm>
            <a:off x="570565" y="1086840"/>
            <a:ext cx="5121109" cy="428171"/>
            <a:chOff x="449263" y="1422400"/>
            <a:chExt cx="3042925" cy="428171"/>
          </a:xfrm>
        </p:grpSpPr>
        <p:sp>
          <p:nvSpPr>
            <p:cNvPr id="61" name="矩形 40"/>
            <p:cNvSpPr/>
            <p:nvPr/>
          </p:nvSpPr>
          <p:spPr>
            <a:xfrm>
              <a:off x="602184" y="1422400"/>
              <a:ext cx="2890004" cy="428171"/>
            </a:xfrm>
            <a:custGeom>
              <a:avLst/>
              <a:gdLst>
                <a:gd name="connsiteX0" fmla="*/ 0 w 3576638"/>
                <a:gd name="connsiteY0" fmla="*/ 0 h 428171"/>
                <a:gd name="connsiteX1" fmla="*/ 3576638 w 3576638"/>
                <a:gd name="connsiteY1" fmla="*/ 0 h 428171"/>
                <a:gd name="connsiteX2" fmla="*/ 3576638 w 3576638"/>
                <a:gd name="connsiteY2" fmla="*/ 428171 h 428171"/>
                <a:gd name="connsiteX3" fmla="*/ 0 w 3576638"/>
                <a:gd name="connsiteY3" fmla="*/ 428171 h 428171"/>
                <a:gd name="connsiteX4" fmla="*/ 0 w 3576638"/>
                <a:gd name="connsiteY4" fmla="*/ 0 h 428171"/>
                <a:gd name="connsiteX0-1" fmla="*/ 0 w 3576638"/>
                <a:gd name="connsiteY0-2" fmla="*/ 0 h 428171"/>
                <a:gd name="connsiteX1-3" fmla="*/ 3367088 w 3576638"/>
                <a:gd name="connsiteY1-4" fmla="*/ 6350 h 428171"/>
                <a:gd name="connsiteX2-5" fmla="*/ 3576638 w 3576638"/>
                <a:gd name="connsiteY2-6" fmla="*/ 428171 h 428171"/>
                <a:gd name="connsiteX3-7" fmla="*/ 0 w 3576638"/>
                <a:gd name="connsiteY3-8" fmla="*/ 428171 h 428171"/>
                <a:gd name="connsiteX4-9" fmla="*/ 0 w 3576638"/>
                <a:gd name="connsiteY4-10" fmla="*/ 0 h 42817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576638" h="428171">
                  <a:moveTo>
                    <a:pt x="0" y="0"/>
                  </a:moveTo>
                  <a:lnTo>
                    <a:pt x="3367088" y="6350"/>
                  </a:lnTo>
                  <a:lnTo>
                    <a:pt x="3576638" y="428171"/>
                  </a:lnTo>
                  <a:lnTo>
                    <a:pt x="0" y="428171"/>
                  </a:lnTo>
                  <a:lnTo>
                    <a:pt x="0" y="0"/>
                  </a:lnTo>
                  <a:close/>
                </a:path>
              </a:pathLst>
            </a:custGeom>
            <a:solidFill>
              <a:srgbClr val="0070C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62" name="矩形 40"/>
            <p:cNvSpPr/>
            <p:nvPr/>
          </p:nvSpPr>
          <p:spPr>
            <a:xfrm>
              <a:off x="449263" y="1422400"/>
              <a:ext cx="2948674" cy="428171"/>
            </a:xfrm>
            <a:custGeom>
              <a:avLst/>
              <a:gdLst>
                <a:gd name="connsiteX0" fmla="*/ 0 w 3576638"/>
                <a:gd name="connsiteY0" fmla="*/ 0 h 428171"/>
                <a:gd name="connsiteX1" fmla="*/ 3576638 w 3576638"/>
                <a:gd name="connsiteY1" fmla="*/ 0 h 428171"/>
                <a:gd name="connsiteX2" fmla="*/ 3576638 w 3576638"/>
                <a:gd name="connsiteY2" fmla="*/ 428171 h 428171"/>
                <a:gd name="connsiteX3" fmla="*/ 0 w 3576638"/>
                <a:gd name="connsiteY3" fmla="*/ 428171 h 428171"/>
                <a:gd name="connsiteX4" fmla="*/ 0 w 3576638"/>
                <a:gd name="connsiteY4" fmla="*/ 0 h 428171"/>
                <a:gd name="connsiteX0-1" fmla="*/ 0 w 3576638"/>
                <a:gd name="connsiteY0-2" fmla="*/ 0 h 428171"/>
                <a:gd name="connsiteX1-3" fmla="*/ 3367088 w 3576638"/>
                <a:gd name="connsiteY1-4" fmla="*/ 6350 h 428171"/>
                <a:gd name="connsiteX2-5" fmla="*/ 3576638 w 3576638"/>
                <a:gd name="connsiteY2-6" fmla="*/ 428171 h 428171"/>
                <a:gd name="connsiteX3-7" fmla="*/ 0 w 3576638"/>
                <a:gd name="connsiteY3-8" fmla="*/ 428171 h 428171"/>
                <a:gd name="connsiteX4-9" fmla="*/ 0 w 3576638"/>
                <a:gd name="connsiteY4-10" fmla="*/ 0 h 42817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576638" h="428171">
                  <a:moveTo>
                    <a:pt x="0" y="0"/>
                  </a:moveTo>
                  <a:lnTo>
                    <a:pt x="3367088" y="6350"/>
                  </a:lnTo>
                  <a:lnTo>
                    <a:pt x="3576638" y="428171"/>
                  </a:lnTo>
                  <a:lnTo>
                    <a:pt x="0" y="428171"/>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zh-CN" altLang="en-US" sz="2000" b="1" dirty="0" smtClean="0">
                  <a:solidFill>
                    <a:schemeClr val="bg1"/>
                  </a:solidFill>
                  <a:latin typeface="微软雅黑" panose="020B0503020204020204" pitchFamily="34" charset="-122"/>
                  <a:ea typeface="微软雅黑" panose="020B0503020204020204" pitchFamily="34" charset="-122"/>
                </a:rPr>
                <a:t>随堂练习</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sp>
        <p:nvSpPr>
          <p:cNvPr id="63" name="矩形 62"/>
          <p:cNvSpPr/>
          <p:nvPr/>
        </p:nvSpPr>
        <p:spPr>
          <a:xfrm>
            <a:off x="369309" y="182080"/>
            <a:ext cx="595035" cy="584775"/>
          </a:xfrm>
          <a:prstGeom prst="rect">
            <a:avLst/>
          </a:prstGeom>
        </p:spPr>
        <p:txBody>
          <a:bodyPr wrap="none">
            <a:spAutoFit/>
          </a:bodyPr>
          <a:lstStyle/>
          <a:p>
            <a:r>
              <a:rPr lang="zh-CN" altLang="en-US" sz="3200" dirty="0">
                <a:solidFill>
                  <a:schemeClr val="bg1"/>
                </a:solidFill>
                <a:latin typeface="汉仪菱心体简" panose="02010609000101010101" pitchFamily="2" charset="-122"/>
                <a:ea typeface="汉仪菱心体简" panose="02010609000101010101" pitchFamily="2" charset="-122"/>
              </a:rPr>
              <a:t>☞</a:t>
            </a:r>
          </a:p>
        </p:txBody>
      </p:sp>
      <p:sp>
        <p:nvSpPr>
          <p:cNvPr id="2" name="TextBox 1"/>
          <p:cNvSpPr txBox="1"/>
          <p:nvPr/>
        </p:nvSpPr>
        <p:spPr>
          <a:xfrm>
            <a:off x="2298181" y="3082210"/>
            <a:ext cx="1346479" cy="369332"/>
          </a:xfrm>
          <a:prstGeom prst="rect">
            <a:avLst/>
          </a:prstGeom>
          <a:noFill/>
        </p:spPr>
        <p:txBody>
          <a:bodyPr wrap="square" rtlCol="0">
            <a:spAutoFit/>
          </a:bodyPr>
          <a:lstStyle/>
          <a:p>
            <a:r>
              <a:rPr lang="zh-CN" altLang="en-US" b="1" dirty="0" smtClean="0">
                <a:solidFill>
                  <a:srgbClr val="0070C0"/>
                </a:solidFill>
                <a:latin typeface="微软雅黑" panose="020B0503020204020204" pitchFamily="34" charset="-122"/>
                <a:ea typeface="微软雅黑" panose="020B0503020204020204" pitchFamily="34" charset="-122"/>
              </a:rPr>
              <a:t>②</a:t>
            </a:r>
            <a:r>
              <a:rPr lang="en-US" altLang="zh-CN" b="1" dirty="0" smtClean="0">
                <a:solidFill>
                  <a:srgbClr val="0070C0"/>
                </a:solidFill>
                <a:latin typeface="微软雅黑" panose="020B0503020204020204" pitchFamily="34" charset="-122"/>
                <a:ea typeface="微软雅黑" panose="020B0503020204020204" pitchFamily="34" charset="-122"/>
              </a:rPr>
              <a:t>2 000</a:t>
            </a:r>
            <a:r>
              <a:rPr lang="zh-CN" altLang="en-US" b="1" dirty="0" smtClean="0">
                <a:solidFill>
                  <a:srgbClr val="0070C0"/>
                </a:solidFill>
                <a:latin typeface="微软雅黑" panose="020B0503020204020204" pitchFamily="34" charset="-122"/>
                <a:ea typeface="微软雅黑" panose="020B0503020204020204" pitchFamily="34" charset="-122"/>
              </a:rPr>
              <a:t>元</a:t>
            </a:r>
            <a:endParaRPr lang="zh-CN" altLang="en-US" b="1" dirty="0">
              <a:solidFill>
                <a:srgbClr val="0070C0"/>
              </a:solidFill>
              <a:latin typeface="微软雅黑" panose="020B0503020204020204" pitchFamily="34" charset="-122"/>
              <a:ea typeface="微软雅黑" panose="020B0503020204020204" pitchFamily="34" charset="-122"/>
            </a:endParaRPr>
          </a:p>
        </p:txBody>
      </p:sp>
      <p:sp>
        <p:nvSpPr>
          <p:cNvPr id="3" name="TextBox 2"/>
          <p:cNvSpPr txBox="1"/>
          <p:nvPr/>
        </p:nvSpPr>
        <p:spPr>
          <a:xfrm>
            <a:off x="4324551" y="3082210"/>
            <a:ext cx="6132639" cy="369332"/>
          </a:xfrm>
          <a:prstGeom prst="rect">
            <a:avLst/>
          </a:prstGeom>
          <a:noFill/>
        </p:spPr>
        <p:txBody>
          <a:bodyPr wrap="square" rtlCol="0">
            <a:spAutoFit/>
          </a:bodyPr>
          <a:lstStyle/>
          <a:p>
            <a:r>
              <a:rPr lang="zh-CN" altLang="en-US" b="1" dirty="0" smtClean="0">
                <a:latin typeface="黑体" pitchFamily="49" charset="-122"/>
                <a:ea typeface="黑体" pitchFamily="49" charset="-122"/>
              </a:rPr>
              <a:t>注：</a:t>
            </a:r>
            <a:r>
              <a:rPr lang="zh-CN" altLang="en-US" dirty="0" smtClean="0">
                <a:latin typeface="黑体" pitchFamily="49" charset="-122"/>
                <a:ea typeface="黑体" pitchFamily="49" charset="-122"/>
              </a:rPr>
              <a:t>月平均工资不包括单位</a:t>
            </a:r>
            <a:r>
              <a:rPr lang="zh-CN" altLang="en-US" dirty="0">
                <a:latin typeface="黑体" pitchFamily="49" charset="-122"/>
                <a:ea typeface="黑体" pitchFamily="49" charset="-122"/>
              </a:rPr>
              <a:t>支付给劳动者个人的职工</a:t>
            </a:r>
            <a:r>
              <a:rPr lang="zh-CN" altLang="en-US" dirty="0" smtClean="0">
                <a:latin typeface="黑体" pitchFamily="49" charset="-122"/>
                <a:ea typeface="黑体" pitchFamily="49" charset="-122"/>
              </a:rPr>
              <a:t>福利费</a:t>
            </a:r>
            <a:endParaRPr lang="zh-CN" altLang="en-US" dirty="0">
              <a:latin typeface="黑体" pitchFamily="49" charset="-122"/>
              <a:ea typeface="黑体" pitchFamily="49" charset="-122"/>
            </a:endParaRPr>
          </a:p>
        </p:txBody>
      </p:sp>
    </p:spTree>
    <p:extLst>
      <p:ext uri="{BB962C8B-B14F-4D97-AF65-F5344CB8AC3E}">
        <p14:creationId xmlns:p14="http://schemas.microsoft.com/office/powerpoint/2010/main" val="1877364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500"/>
                                        <p:tgtEl>
                                          <p:spTgt spid="60"/>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 calcmode="lin" valueType="num">
                                      <p:cBhvr additive="base">
                                        <p:cTn id="10" dur="500"/>
                                        <p:tgtEl>
                                          <p:spTgt spid="39"/>
                                        </p:tgtEl>
                                        <p:attrNameLst>
                                          <p:attrName>ppt_x</p:attrName>
                                        </p:attrNameLst>
                                      </p:cBhvr>
                                      <p:tavLst>
                                        <p:tav tm="0">
                                          <p:val>
                                            <p:strVal val="#ppt_x-#ppt_w*1.125000"/>
                                          </p:val>
                                        </p:tav>
                                        <p:tav tm="100000">
                                          <p:val>
                                            <p:strVal val="#ppt_x"/>
                                          </p:val>
                                        </p:tav>
                                      </p:tavLst>
                                    </p:anim>
                                    <p:animEffect transition="in" filter="wipe(right)">
                                      <p:cBhvr>
                                        <p:cTn id="11" dur="500"/>
                                        <p:tgtEl>
                                          <p:spTgt spid="39"/>
                                        </p:tgtEl>
                                      </p:cBhvr>
                                    </p:animEffect>
                                  </p:childTnLst>
                                </p:cTn>
                              </p:par>
                              <p:par>
                                <p:cTn id="12" presetID="12" presetClass="entr" presetSubtype="8" fill="hold" grpId="0" nodeType="withEffect">
                                  <p:stCondLst>
                                    <p:cond delay="0"/>
                                  </p:stCondLst>
                                  <p:childTnLst>
                                    <p:set>
                                      <p:cBhvr>
                                        <p:cTn id="13" dur="1" fill="hold">
                                          <p:stCondLst>
                                            <p:cond delay="0"/>
                                          </p:stCondLst>
                                        </p:cTn>
                                        <p:tgtEl>
                                          <p:spTgt spid="59"/>
                                        </p:tgtEl>
                                        <p:attrNameLst>
                                          <p:attrName>style.visibility</p:attrName>
                                        </p:attrNameLst>
                                      </p:cBhvr>
                                      <p:to>
                                        <p:strVal val="visible"/>
                                      </p:to>
                                    </p:set>
                                    <p:anim calcmode="lin" valueType="num">
                                      <p:cBhvr additive="base">
                                        <p:cTn id="14" dur="500"/>
                                        <p:tgtEl>
                                          <p:spTgt spid="59"/>
                                        </p:tgtEl>
                                        <p:attrNameLst>
                                          <p:attrName>ppt_x</p:attrName>
                                        </p:attrNameLst>
                                      </p:cBhvr>
                                      <p:tavLst>
                                        <p:tav tm="0">
                                          <p:val>
                                            <p:strVal val="#ppt_x-#ppt_w*1.125000"/>
                                          </p:val>
                                        </p:tav>
                                        <p:tav tm="100000">
                                          <p:val>
                                            <p:strVal val="#ppt_x"/>
                                          </p:val>
                                        </p:tav>
                                      </p:tavLst>
                                    </p:anim>
                                    <p:animEffect transition="in" filter="wipe(right)">
                                      <p:cBhvr>
                                        <p:cTn id="15" dur="500"/>
                                        <p:tgtEl>
                                          <p:spTgt spid="59"/>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p:tgtEl>
                                          <p:spTgt spid="2"/>
                                        </p:tgtEl>
                                        <p:attrNameLst>
                                          <p:attrName>ppt_y</p:attrName>
                                        </p:attrNameLst>
                                      </p:cBhvr>
                                      <p:tavLst>
                                        <p:tav tm="0">
                                          <p:val>
                                            <p:strVal val="#ppt_y+#ppt_h*1.125000"/>
                                          </p:val>
                                        </p:tav>
                                        <p:tav tm="100000">
                                          <p:val>
                                            <p:strVal val="#ppt_y"/>
                                          </p:val>
                                        </p:tav>
                                      </p:tavLst>
                                    </p:anim>
                                    <p:animEffect transition="in" filter="wipe(up)">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fade">
                                      <p:cBhvr>
                                        <p:cTn id="24" dur="500"/>
                                        <p:tgtEl>
                                          <p:spTgt spid="43"/>
                                        </p:tgtEl>
                                      </p:cBhvr>
                                    </p:animEffect>
                                    <p:anim calcmode="lin" valueType="num">
                                      <p:cBhvr>
                                        <p:cTn id="25" dur="500" fill="hold"/>
                                        <p:tgtEl>
                                          <p:spTgt spid="43"/>
                                        </p:tgtEl>
                                        <p:attrNameLst>
                                          <p:attrName>ppt_x</p:attrName>
                                        </p:attrNameLst>
                                      </p:cBhvr>
                                      <p:tavLst>
                                        <p:tav tm="0">
                                          <p:val>
                                            <p:strVal val="#ppt_x"/>
                                          </p:val>
                                        </p:tav>
                                        <p:tav tm="100000">
                                          <p:val>
                                            <p:strVal val="#ppt_x"/>
                                          </p:val>
                                        </p:tav>
                                      </p:tavLst>
                                    </p:anim>
                                    <p:anim calcmode="lin" valueType="num">
                                      <p:cBhvr>
                                        <p:cTn id="26"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59"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p:cNvSpPr/>
          <p:nvPr/>
        </p:nvSpPr>
        <p:spPr>
          <a:xfrm>
            <a:off x="1146267" y="305190"/>
            <a:ext cx="5416868" cy="461665"/>
          </a:xfrm>
          <a:prstGeom prst="rect">
            <a:avLst/>
          </a:prstGeom>
        </p:spPr>
        <p:txBody>
          <a:bodyPr wrap="none">
            <a:spAutoFit/>
          </a:bodyPr>
          <a:lstStyle/>
          <a:p>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rPr>
              <a:t>场景二：涉及养老保险职工薪酬的核算</a:t>
            </a:r>
          </a:p>
        </p:txBody>
      </p:sp>
      <p:grpSp>
        <p:nvGrpSpPr>
          <p:cNvPr id="26" name="组合 25"/>
          <p:cNvGrpSpPr/>
          <p:nvPr/>
        </p:nvGrpSpPr>
        <p:grpSpPr>
          <a:xfrm>
            <a:off x="666826" y="856187"/>
            <a:ext cx="10657666" cy="1040782"/>
            <a:chOff x="442913" y="2541589"/>
            <a:chExt cx="10277893" cy="1040782"/>
          </a:xfrm>
        </p:grpSpPr>
        <p:grpSp>
          <p:nvGrpSpPr>
            <p:cNvPr id="34" name="组合 33"/>
            <p:cNvGrpSpPr/>
            <p:nvPr/>
          </p:nvGrpSpPr>
          <p:grpSpPr>
            <a:xfrm>
              <a:off x="442913" y="2541589"/>
              <a:ext cx="974725" cy="1019175"/>
              <a:chOff x="2371725" y="2198689"/>
              <a:chExt cx="974725" cy="1019175"/>
            </a:xfrm>
          </p:grpSpPr>
          <p:sp>
            <p:nvSpPr>
              <p:cNvPr id="36" name="MH_Other_1"/>
              <p:cNvSpPr/>
              <p:nvPr>
                <p:custDataLst>
                  <p:tags r:id="rId11"/>
                </p:custDataLst>
              </p:nvPr>
            </p:nvSpPr>
            <p:spPr>
              <a:xfrm>
                <a:off x="2784475" y="2327275"/>
                <a:ext cx="357188" cy="355600"/>
              </a:xfrm>
              <a:prstGeom prst="diamond">
                <a:avLst/>
              </a:prstGeom>
              <a:solidFill>
                <a:schemeClr val="accent1">
                  <a:lumMod val="20000"/>
                  <a:lumOff val="80000"/>
                </a:schemeClr>
              </a:solidFill>
            </p:spPr>
            <p:txBody>
              <a:bodyPr anchor="ctr"/>
              <a:lstStyle/>
              <a:p>
                <a:pPr algn="just">
                  <a:lnSpc>
                    <a:spcPct val="130000"/>
                  </a:lnSpc>
                  <a:defRPr/>
                </a:pPr>
                <a:endParaRPr lang="zh-CN" altLang="en-US" dirty="0" err="1">
                  <a:solidFill>
                    <a:srgbClr val="FFFFFF"/>
                  </a:solidFill>
                </a:endParaRPr>
              </a:p>
            </p:txBody>
          </p:sp>
          <p:sp>
            <p:nvSpPr>
              <p:cNvPr id="37" name="MH_Other_2"/>
              <p:cNvSpPr/>
              <p:nvPr>
                <p:custDataLst>
                  <p:tags r:id="rId12"/>
                </p:custDataLst>
              </p:nvPr>
            </p:nvSpPr>
            <p:spPr>
              <a:xfrm>
                <a:off x="2784475" y="2732089"/>
                <a:ext cx="357188" cy="357187"/>
              </a:xfrm>
              <a:prstGeom prst="diamond">
                <a:avLst/>
              </a:prstGeom>
              <a:solidFill>
                <a:schemeClr val="accent1">
                  <a:lumMod val="20000"/>
                  <a:lumOff val="80000"/>
                </a:schemeClr>
              </a:solidFill>
            </p:spPr>
            <p:txBody>
              <a:bodyPr anchor="ctr"/>
              <a:lstStyle/>
              <a:p>
                <a:pPr algn="just">
                  <a:lnSpc>
                    <a:spcPct val="130000"/>
                  </a:lnSpc>
                  <a:defRPr/>
                </a:pPr>
                <a:endParaRPr lang="zh-CN" altLang="en-US" dirty="0" err="1">
                  <a:solidFill>
                    <a:srgbClr val="FFFFFF"/>
                  </a:solidFill>
                </a:endParaRPr>
              </a:p>
            </p:txBody>
          </p:sp>
          <p:sp>
            <p:nvSpPr>
              <p:cNvPr id="40" name="MH_Other_3"/>
              <p:cNvSpPr/>
              <p:nvPr>
                <p:custDataLst>
                  <p:tags r:id="rId13"/>
                </p:custDataLst>
              </p:nvPr>
            </p:nvSpPr>
            <p:spPr>
              <a:xfrm>
                <a:off x="2990850" y="2530475"/>
                <a:ext cx="355600" cy="355600"/>
              </a:xfrm>
              <a:prstGeom prst="diamond">
                <a:avLst/>
              </a:prstGeom>
              <a:solidFill>
                <a:srgbClr val="00B0F0"/>
              </a:solidFill>
            </p:spPr>
            <p:txBody>
              <a:bodyPr anchor="ctr"/>
              <a:lstStyle/>
              <a:p>
                <a:pPr algn="just">
                  <a:lnSpc>
                    <a:spcPct val="130000"/>
                  </a:lnSpc>
                  <a:defRPr/>
                </a:pPr>
                <a:endParaRPr lang="zh-CN" altLang="en-US" dirty="0" err="1">
                  <a:solidFill>
                    <a:srgbClr val="FFFFFF"/>
                  </a:solidFill>
                </a:endParaRPr>
              </a:p>
            </p:txBody>
          </p:sp>
          <p:sp>
            <p:nvSpPr>
              <p:cNvPr id="41" name="MH_Other_4"/>
              <p:cNvSpPr/>
              <p:nvPr>
                <p:custDataLst>
                  <p:tags r:id="rId14"/>
                </p:custDataLst>
              </p:nvPr>
            </p:nvSpPr>
            <p:spPr>
              <a:xfrm>
                <a:off x="2400300" y="2198689"/>
                <a:ext cx="534988" cy="1019175"/>
              </a:xfrm>
              <a:custGeom>
                <a:avLst/>
                <a:gdLst>
                  <a:gd name="connsiteX0" fmla="*/ 96494 w 1902905"/>
                  <a:gd name="connsiteY0" fmla="*/ 0 h 3612822"/>
                  <a:gd name="connsiteX1" fmla="*/ 1902905 w 1902905"/>
                  <a:gd name="connsiteY1" fmla="*/ 1806411 h 3612822"/>
                  <a:gd name="connsiteX2" fmla="*/ 96494 w 1902905"/>
                  <a:gd name="connsiteY2" fmla="*/ 3612822 h 3612822"/>
                  <a:gd name="connsiteX3" fmla="*/ 0 w 1902905"/>
                  <a:gd name="connsiteY3" fmla="*/ 3516328 h 3612822"/>
                  <a:gd name="connsiteX4" fmla="*/ 1709917 w 1902905"/>
                  <a:gd name="connsiteY4" fmla="*/ 1806411 h 3612822"/>
                  <a:gd name="connsiteX5" fmla="*/ 0 w 1902905"/>
                  <a:gd name="connsiteY5" fmla="*/ 96494 h 3612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2905" h="3612822">
                    <a:moveTo>
                      <a:pt x="96494" y="0"/>
                    </a:moveTo>
                    <a:lnTo>
                      <a:pt x="1902905" y="1806411"/>
                    </a:lnTo>
                    <a:lnTo>
                      <a:pt x="96494" y="3612822"/>
                    </a:lnTo>
                    <a:lnTo>
                      <a:pt x="0" y="3516328"/>
                    </a:lnTo>
                    <a:lnTo>
                      <a:pt x="1709917" y="1806411"/>
                    </a:lnTo>
                    <a:lnTo>
                      <a:pt x="0" y="96494"/>
                    </a:lnTo>
                    <a:close/>
                  </a:path>
                </a:pathLst>
              </a:custGeom>
              <a:solidFill>
                <a:schemeClr val="accent3">
                  <a:lumMod val="20000"/>
                  <a:lumOff val="80000"/>
                </a:schemeClr>
              </a:solidFill>
            </p:spPr>
            <p:txBody>
              <a:bodyPr anchor="ctr"/>
              <a:lstStyle/>
              <a:p>
                <a:pPr algn="just">
                  <a:lnSpc>
                    <a:spcPct val="130000"/>
                  </a:lnSpc>
                  <a:defRPr/>
                </a:pPr>
                <a:endParaRPr lang="zh-CN" altLang="en-US" dirty="0" err="1">
                  <a:solidFill>
                    <a:srgbClr val="FFFFFF"/>
                  </a:solidFill>
                </a:endParaRPr>
              </a:p>
            </p:txBody>
          </p:sp>
          <p:sp>
            <p:nvSpPr>
              <p:cNvPr id="42" name="MH_Other_5"/>
              <p:cNvSpPr/>
              <p:nvPr>
                <p:custDataLst>
                  <p:tags r:id="rId15"/>
                </p:custDataLst>
              </p:nvPr>
            </p:nvSpPr>
            <p:spPr bwMode="auto">
              <a:xfrm>
                <a:off x="2371725" y="2198689"/>
                <a:ext cx="509588" cy="1019175"/>
              </a:xfrm>
              <a:custGeom>
                <a:avLst/>
                <a:gdLst>
                  <a:gd name="T0" fmla="*/ 36 w 1806862"/>
                  <a:gd name="T1" fmla="*/ 0 h 3612822"/>
                  <a:gd name="T2" fmla="*/ 143580 w 1806862"/>
                  <a:gd name="T3" fmla="*/ 143580 h 3612822"/>
                  <a:gd name="T4" fmla="*/ 36 w 1806862"/>
                  <a:gd name="T5" fmla="*/ 287160 h 3612822"/>
                  <a:gd name="T6" fmla="*/ 0 w 1806862"/>
                  <a:gd name="T7" fmla="*/ 287124 h 3612822"/>
                  <a:gd name="T8" fmla="*/ 0 w 1806862"/>
                  <a:gd name="T9" fmla="*/ 36 h 3612822"/>
                  <a:gd name="T10" fmla="*/ 0 60000 65536"/>
                  <a:gd name="T11" fmla="*/ 0 60000 65536"/>
                  <a:gd name="T12" fmla="*/ 0 60000 65536"/>
                  <a:gd name="T13" fmla="*/ 0 60000 65536"/>
                  <a:gd name="T14" fmla="*/ 0 60000 65536"/>
                  <a:gd name="T15" fmla="*/ 0 w 1806862"/>
                  <a:gd name="T16" fmla="*/ 0 h 3612822"/>
                  <a:gd name="T17" fmla="*/ 1806862 w 1806862"/>
                  <a:gd name="T18" fmla="*/ 3612822 h 3612822"/>
                </a:gdLst>
                <a:ahLst/>
                <a:cxnLst>
                  <a:cxn ang="T10">
                    <a:pos x="T0" y="T1"/>
                  </a:cxn>
                  <a:cxn ang="T11">
                    <a:pos x="T2" y="T3"/>
                  </a:cxn>
                  <a:cxn ang="T12">
                    <a:pos x="T4" y="T5"/>
                  </a:cxn>
                  <a:cxn ang="T13">
                    <a:pos x="T6" y="T7"/>
                  </a:cxn>
                  <a:cxn ang="T14">
                    <a:pos x="T8" y="T9"/>
                  </a:cxn>
                </a:cxnLst>
                <a:rect l="T15" t="T16" r="T17" b="T18"/>
                <a:pathLst>
                  <a:path w="1806862" h="3612822">
                    <a:moveTo>
                      <a:pt x="451" y="0"/>
                    </a:moveTo>
                    <a:lnTo>
                      <a:pt x="1806862" y="1806411"/>
                    </a:lnTo>
                    <a:lnTo>
                      <a:pt x="451" y="3612822"/>
                    </a:lnTo>
                    <a:lnTo>
                      <a:pt x="0" y="3612371"/>
                    </a:lnTo>
                    <a:lnTo>
                      <a:pt x="0" y="451"/>
                    </a:lnTo>
                    <a:lnTo>
                      <a:pt x="451" y="0"/>
                    </a:lnTo>
                    <a:close/>
                  </a:path>
                </a:pathLst>
              </a:custGeom>
              <a:solidFill>
                <a:srgbClr val="00B0F0"/>
              </a:solidFill>
              <a:ln>
                <a:noFill/>
              </a:ln>
            </p:spPr>
            <p:txBody>
              <a:bodyPr lIns="0" tIns="0" rIns="14400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400" b="1" dirty="0" smtClean="0">
                    <a:solidFill>
                      <a:srgbClr val="FFFFFF"/>
                    </a:solidFill>
                  </a:rPr>
                  <a:t>1</a:t>
                </a:r>
                <a:endParaRPr lang="zh-CN" altLang="en-US" sz="2400" b="1" dirty="0">
                  <a:solidFill>
                    <a:srgbClr val="FFFFFF"/>
                  </a:solidFill>
                </a:endParaRPr>
              </a:p>
            </p:txBody>
          </p:sp>
        </p:grpSp>
        <p:sp>
          <p:nvSpPr>
            <p:cNvPr id="35" name="矩形 34"/>
            <p:cNvSpPr/>
            <p:nvPr/>
          </p:nvSpPr>
          <p:spPr>
            <a:xfrm>
              <a:off x="1623119" y="2804914"/>
              <a:ext cx="9097687" cy="777457"/>
            </a:xfrm>
            <a:prstGeom prst="rect">
              <a:avLst/>
            </a:prstGeom>
          </p:spPr>
          <p:txBody>
            <a:bodyPr wrap="square">
              <a:spAutoFit/>
            </a:bodyPr>
            <a:lstStyle/>
            <a:p>
              <a:pPr indent="457200">
                <a:lnSpc>
                  <a:spcPct val="130000"/>
                </a:lnSpc>
              </a:pPr>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rPr>
                <a:t>小高据理力争，为自己争取到了合法的社保权益，同时也履行了他作为公民缴纳社保的责任和义务。月末，到了核算工资薪金的时候，看到工资单，小高陷入了沉思</a:t>
              </a:r>
              <a:r>
                <a:rPr lang="en-US" altLang="zh-CN" dirty="0" smtClean="0">
                  <a:solidFill>
                    <a:schemeClr val="tx1">
                      <a:lumMod val="85000"/>
                      <a:lumOff val="15000"/>
                    </a:schemeClr>
                  </a:solidFill>
                  <a:latin typeface="微软雅黑" panose="020B0503020204020204" pitchFamily="34" charset="-122"/>
                  <a:ea typeface="微软雅黑" panose="020B0503020204020204" pitchFamily="34" charset="-122"/>
                </a:rPr>
                <a:t>……</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43" name="组合 42"/>
          <p:cNvGrpSpPr/>
          <p:nvPr/>
        </p:nvGrpSpPr>
        <p:grpSpPr>
          <a:xfrm>
            <a:off x="1251213" y="3402811"/>
            <a:ext cx="9946220" cy="2222898"/>
            <a:chOff x="6453711" y="2541589"/>
            <a:chExt cx="9946220" cy="2222898"/>
          </a:xfrm>
        </p:grpSpPr>
        <p:grpSp>
          <p:nvGrpSpPr>
            <p:cNvPr id="44" name="组合 43"/>
            <p:cNvGrpSpPr/>
            <p:nvPr/>
          </p:nvGrpSpPr>
          <p:grpSpPr>
            <a:xfrm>
              <a:off x="6453711" y="2541589"/>
              <a:ext cx="974725" cy="1019175"/>
              <a:chOff x="6324600" y="2198689"/>
              <a:chExt cx="974725" cy="1019175"/>
            </a:xfrm>
          </p:grpSpPr>
          <p:sp>
            <p:nvSpPr>
              <p:cNvPr id="46" name="MH_Other_11"/>
              <p:cNvSpPr/>
              <p:nvPr>
                <p:custDataLst>
                  <p:tags r:id="rId6"/>
                </p:custDataLst>
              </p:nvPr>
            </p:nvSpPr>
            <p:spPr>
              <a:xfrm>
                <a:off x="6737350" y="2327275"/>
                <a:ext cx="357188" cy="355600"/>
              </a:xfrm>
              <a:prstGeom prst="diamond">
                <a:avLst/>
              </a:prstGeom>
              <a:solidFill>
                <a:schemeClr val="accent2">
                  <a:lumMod val="20000"/>
                  <a:lumOff val="80000"/>
                </a:schemeClr>
              </a:solidFill>
            </p:spPr>
            <p:txBody>
              <a:bodyPr anchor="ctr"/>
              <a:lstStyle/>
              <a:p>
                <a:pPr algn="just">
                  <a:lnSpc>
                    <a:spcPct val="130000"/>
                  </a:lnSpc>
                  <a:defRPr/>
                </a:pPr>
                <a:endParaRPr lang="zh-CN" altLang="en-US" dirty="0" err="1">
                  <a:solidFill>
                    <a:srgbClr val="FFFFFF"/>
                  </a:solidFill>
                </a:endParaRPr>
              </a:p>
            </p:txBody>
          </p:sp>
          <p:sp>
            <p:nvSpPr>
              <p:cNvPr id="47" name="MH_Other_12"/>
              <p:cNvSpPr/>
              <p:nvPr>
                <p:custDataLst>
                  <p:tags r:id="rId7"/>
                </p:custDataLst>
              </p:nvPr>
            </p:nvSpPr>
            <p:spPr>
              <a:xfrm>
                <a:off x="6737350" y="2732089"/>
                <a:ext cx="357188" cy="357187"/>
              </a:xfrm>
              <a:prstGeom prst="diamond">
                <a:avLst/>
              </a:prstGeom>
              <a:solidFill>
                <a:schemeClr val="accent2">
                  <a:lumMod val="20000"/>
                  <a:lumOff val="80000"/>
                </a:schemeClr>
              </a:solidFill>
            </p:spPr>
            <p:txBody>
              <a:bodyPr anchor="ctr"/>
              <a:lstStyle/>
              <a:p>
                <a:pPr algn="just">
                  <a:lnSpc>
                    <a:spcPct val="130000"/>
                  </a:lnSpc>
                  <a:defRPr/>
                </a:pPr>
                <a:endParaRPr lang="zh-CN" altLang="en-US" dirty="0" err="1">
                  <a:solidFill>
                    <a:srgbClr val="FFFFFF"/>
                  </a:solidFill>
                </a:endParaRPr>
              </a:p>
            </p:txBody>
          </p:sp>
          <p:sp>
            <p:nvSpPr>
              <p:cNvPr id="48" name="MH_Other_13"/>
              <p:cNvSpPr/>
              <p:nvPr>
                <p:custDataLst>
                  <p:tags r:id="rId8"/>
                </p:custDataLst>
              </p:nvPr>
            </p:nvSpPr>
            <p:spPr>
              <a:xfrm>
                <a:off x="6943725" y="2530475"/>
                <a:ext cx="355600" cy="355600"/>
              </a:xfrm>
              <a:prstGeom prst="diamond">
                <a:avLst/>
              </a:prstGeom>
              <a:solidFill>
                <a:schemeClr val="accent2">
                  <a:lumMod val="60000"/>
                  <a:lumOff val="40000"/>
                </a:schemeClr>
              </a:solidFill>
            </p:spPr>
            <p:txBody>
              <a:bodyPr anchor="ctr"/>
              <a:lstStyle/>
              <a:p>
                <a:pPr algn="just">
                  <a:lnSpc>
                    <a:spcPct val="130000"/>
                  </a:lnSpc>
                  <a:defRPr/>
                </a:pPr>
                <a:endParaRPr lang="zh-CN" altLang="en-US" dirty="0" err="1">
                  <a:solidFill>
                    <a:srgbClr val="FFFFFF"/>
                  </a:solidFill>
                </a:endParaRPr>
              </a:p>
            </p:txBody>
          </p:sp>
          <p:sp>
            <p:nvSpPr>
              <p:cNvPr id="49" name="MH_Other_14"/>
              <p:cNvSpPr/>
              <p:nvPr>
                <p:custDataLst>
                  <p:tags r:id="rId9"/>
                </p:custDataLst>
              </p:nvPr>
            </p:nvSpPr>
            <p:spPr>
              <a:xfrm>
                <a:off x="6353175" y="2198689"/>
                <a:ext cx="534988" cy="1019175"/>
              </a:xfrm>
              <a:custGeom>
                <a:avLst/>
                <a:gdLst>
                  <a:gd name="connsiteX0" fmla="*/ 96494 w 1902905"/>
                  <a:gd name="connsiteY0" fmla="*/ 0 h 3612822"/>
                  <a:gd name="connsiteX1" fmla="*/ 1902905 w 1902905"/>
                  <a:gd name="connsiteY1" fmla="*/ 1806411 h 3612822"/>
                  <a:gd name="connsiteX2" fmla="*/ 96494 w 1902905"/>
                  <a:gd name="connsiteY2" fmla="*/ 3612822 h 3612822"/>
                  <a:gd name="connsiteX3" fmla="*/ 0 w 1902905"/>
                  <a:gd name="connsiteY3" fmla="*/ 3516328 h 3612822"/>
                  <a:gd name="connsiteX4" fmla="*/ 1709917 w 1902905"/>
                  <a:gd name="connsiteY4" fmla="*/ 1806411 h 3612822"/>
                  <a:gd name="connsiteX5" fmla="*/ 0 w 1902905"/>
                  <a:gd name="connsiteY5" fmla="*/ 96494 h 3612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2905" h="3612822">
                    <a:moveTo>
                      <a:pt x="96494" y="0"/>
                    </a:moveTo>
                    <a:lnTo>
                      <a:pt x="1902905" y="1806411"/>
                    </a:lnTo>
                    <a:lnTo>
                      <a:pt x="96494" y="3612822"/>
                    </a:lnTo>
                    <a:lnTo>
                      <a:pt x="0" y="3516328"/>
                    </a:lnTo>
                    <a:lnTo>
                      <a:pt x="1709917" y="1806411"/>
                    </a:lnTo>
                    <a:lnTo>
                      <a:pt x="0" y="96494"/>
                    </a:lnTo>
                    <a:close/>
                  </a:path>
                </a:pathLst>
              </a:custGeom>
              <a:solidFill>
                <a:schemeClr val="accent2">
                  <a:lumMod val="20000"/>
                  <a:lumOff val="80000"/>
                </a:schemeClr>
              </a:solidFill>
            </p:spPr>
            <p:txBody>
              <a:bodyPr anchor="ctr"/>
              <a:lstStyle/>
              <a:p>
                <a:pPr algn="just">
                  <a:lnSpc>
                    <a:spcPct val="130000"/>
                  </a:lnSpc>
                  <a:defRPr/>
                </a:pPr>
                <a:endParaRPr lang="zh-CN" altLang="en-US" dirty="0" err="1">
                  <a:solidFill>
                    <a:srgbClr val="FFFFFF"/>
                  </a:solidFill>
                </a:endParaRPr>
              </a:p>
            </p:txBody>
          </p:sp>
          <p:sp>
            <p:nvSpPr>
              <p:cNvPr id="50" name="MH_Other_15"/>
              <p:cNvSpPr/>
              <p:nvPr>
                <p:custDataLst>
                  <p:tags r:id="rId10"/>
                </p:custDataLst>
              </p:nvPr>
            </p:nvSpPr>
            <p:spPr bwMode="auto">
              <a:xfrm>
                <a:off x="6324600" y="2198689"/>
                <a:ext cx="509588" cy="1019175"/>
              </a:xfrm>
              <a:custGeom>
                <a:avLst/>
                <a:gdLst>
                  <a:gd name="T0" fmla="*/ 36 w 1806862"/>
                  <a:gd name="T1" fmla="*/ 0 h 3612822"/>
                  <a:gd name="T2" fmla="*/ 143580 w 1806862"/>
                  <a:gd name="T3" fmla="*/ 143580 h 3612822"/>
                  <a:gd name="T4" fmla="*/ 36 w 1806862"/>
                  <a:gd name="T5" fmla="*/ 287160 h 3612822"/>
                  <a:gd name="T6" fmla="*/ 0 w 1806862"/>
                  <a:gd name="T7" fmla="*/ 287124 h 3612822"/>
                  <a:gd name="T8" fmla="*/ 0 w 1806862"/>
                  <a:gd name="T9" fmla="*/ 36 h 3612822"/>
                  <a:gd name="T10" fmla="*/ 0 60000 65536"/>
                  <a:gd name="T11" fmla="*/ 0 60000 65536"/>
                  <a:gd name="T12" fmla="*/ 0 60000 65536"/>
                  <a:gd name="T13" fmla="*/ 0 60000 65536"/>
                  <a:gd name="T14" fmla="*/ 0 60000 65536"/>
                  <a:gd name="T15" fmla="*/ 0 w 1806862"/>
                  <a:gd name="T16" fmla="*/ 0 h 3612822"/>
                  <a:gd name="T17" fmla="*/ 1806862 w 1806862"/>
                  <a:gd name="T18" fmla="*/ 3612822 h 3612822"/>
                </a:gdLst>
                <a:ahLst/>
                <a:cxnLst>
                  <a:cxn ang="T10">
                    <a:pos x="T0" y="T1"/>
                  </a:cxn>
                  <a:cxn ang="T11">
                    <a:pos x="T2" y="T3"/>
                  </a:cxn>
                  <a:cxn ang="T12">
                    <a:pos x="T4" y="T5"/>
                  </a:cxn>
                  <a:cxn ang="T13">
                    <a:pos x="T6" y="T7"/>
                  </a:cxn>
                  <a:cxn ang="T14">
                    <a:pos x="T8" y="T9"/>
                  </a:cxn>
                </a:cxnLst>
                <a:rect l="T15" t="T16" r="T17" b="T18"/>
                <a:pathLst>
                  <a:path w="1806862" h="3612822">
                    <a:moveTo>
                      <a:pt x="451" y="0"/>
                    </a:moveTo>
                    <a:lnTo>
                      <a:pt x="1806862" y="1806411"/>
                    </a:lnTo>
                    <a:lnTo>
                      <a:pt x="451" y="3612822"/>
                    </a:lnTo>
                    <a:lnTo>
                      <a:pt x="0" y="3612371"/>
                    </a:lnTo>
                    <a:lnTo>
                      <a:pt x="0" y="451"/>
                    </a:lnTo>
                    <a:lnTo>
                      <a:pt x="451" y="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14400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400" b="1" dirty="0" smtClean="0">
                    <a:solidFill>
                      <a:srgbClr val="FFFFFF"/>
                    </a:solidFill>
                  </a:rPr>
                  <a:t>2</a:t>
                </a:r>
                <a:endParaRPr lang="zh-CN" altLang="en-US" sz="2400" b="1" dirty="0">
                  <a:solidFill>
                    <a:srgbClr val="FFFFFF"/>
                  </a:solidFill>
                </a:endParaRPr>
              </a:p>
            </p:txBody>
          </p:sp>
        </p:grpSp>
        <p:sp>
          <p:nvSpPr>
            <p:cNvPr id="45" name="矩形 44"/>
            <p:cNvSpPr/>
            <p:nvPr/>
          </p:nvSpPr>
          <p:spPr>
            <a:xfrm>
              <a:off x="7655090" y="2594662"/>
              <a:ext cx="8744841" cy="2169825"/>
            </a:xfrm>
            <a:prstGeom prst="rect">
              <a:avLst/>
            </a:prstGeom>
          </p:spPr>
          <p:txBody>
            <a:bodyPr wrap="square">
              <a:spAutoFit/>
            </a:bodyPr>
            <a:lstStyle/>
            <a:p>
              <a:pPr>
                <a:lnSpc>
                  <a:spcPct val="150000"/>
                </a:lnSpc>
              </a:pPr>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rPr>
                <a:t>思考过后，小高写下了这样的分录</a:t>
              </a:r>
              <a:r>
                <a:rPr lang="en-US" altLang="zh-CN" dirty="0" smtClean="0">
                  <a:solidFill>
                    <a:schemeClr val="tx1">
                      <a:lumMod val="85000"/>
                      <a:lumOff val="15000"/>
                    </a:schemeClr>
                  </a:solidFill>
                  <a:latin typeface="微软雅黑" panose="020B0503020204020204" pitchFamily="34" charset="-122"/>
                  <a:ea typeface="微软雅黑" panose="020B0503020204020204" pitchFamily="34" charset="-122"/>
                </a:rPr>
                <a:t>——</a:t>
              </a:r>
            </a:p>
            <a:p>
              <a:pPr>
                <a:lnSpc>
                  <a:spcPct val="150000"/>
                </a:lnSpc>
              </a:pPr>
              <a:r>
                <a:rPr lang="zh-CN" altLang="en-US" b="1" dirty="0" smtClean="0">
                  <a:solidFill>
                    <a:schemeClr val="tx1">
                      <a:lumMod val="85000"/>
                      <a:lumOff val="15000"/>
                    </a:schemeClr>
                  </a:solidFill>
                  <a:latin typeface="微软雅黑" panose="020B0503020204020204" pitchFamily="34" charset="-122"/>
                  <a:ea typeface="微软雅黑" panose="020B0503020204020204" pitchFamily="34" charset="-122"/>
                </a:rPr>
                <a:t>计提工资时：</a:t>
              </a:r>
              <a:endParaRPr lang="en-US" altLang="zh-CN" b="1" dirty="0" smtClean="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rPr>
                <a:t>借：财务费用</a:t>
              </a:r>
              <a:r>
                <a:rPr lang="en-US" altLang="zh-CN" dirty="0" smtClean="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rPr>
                <a:t>工资             </a:t>
              </a:r>
              <a:r>
                <a:rPr lang="en-US" altLang="zh-CN" dirty="0" smtClean="0">
                  <a:solidFill>
                    <a:schemeClr val="tx1">
                      <a:lumMod val="85000"/>
                      <a:lumOff val="15000"/>
                    </a:schemeClr>
                  </a:solidFill>
                  <a:latin typeface="微软雅黑" panose="020B0503020204020204" pitchFamily="34" charset="-122"/>
                  <a:ea typeface="微软雅黑" panose="020B0503020204020204" pitchFamily="34" charset="-122"/>
                </a:rPr>
                <a:t>5 000</a:t>
              </a:r>
            </a:p>
            <a:p>
              <a:pPr>
                <a:lnSpc>
                  <a:spcPct val="150000"/>
                </a:lnSpc>
              </a:pPr>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rPr>
                <a:t>    贷：应付职工薪酬</a:t>
              </a:r>
              <a:r>
                <a:rPr lang="en-US" altLang="zh-CN" dirty="0" smtClean="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rPr>
                <a:t>工资      </a:t>
              </a:r>
              <a:r>
                <a:rPr lang="en-US" altLang="zh-CN" dirty="0" smtClean="0">
                  <a:solidFill>
                    <a:schemeClr val="tx1">
                      <a:lumMod val="85000"/>
                      <a:lumOff val="15000"/>
                    </a:schemeClr>
                  </a:solidFill>
                  <a:latin typeface="微软雅黑" panose="020B0503020204020204" pitchFamily="34" charset="-122"/>
                  <a:ea typeface="微软雅黑" panose="020B0503020204020204" pitchFamily="34" charset="-122"/>
                </a:rPr>
                <a:t>5 000</a:t>
              </a:r>
            </a:p>
            <a:p>
              <a:pPr>
                <a:lnSpc>
                  <a:spcPct val="150000"/>
                </a:lnSpc>
              </a:pPr>
              <a:endParaRPr lang="en-US" altLang="zh-CN" dirty="0" smtClean="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51" name="组合 50"/>
          <p:cNvGrpSpPr/>
          <p:nvPr/>
        </p:nvGrpSpPr>
        <p:grpSpPr>
          <a:xfrm>
            <a:off x="2082906" y="5792636"/>
            <a:ext cx="9484212" cy="1017587"/>
            <a:chOff x="442913" y="4332289"/>
            <a:chExt cx="9484212" cy="1017587"/>
          </a:xfrm>
        </p:grpSpPr>
        <p:grpSp>
          <p:nvGrpSpPr>
            <p:cNvPr id="52" name="组合 51"/>
            <p:cNvGrpSpPr/>
            <p:nvPr/>
          </p:nvGrpSpPr>
          <p:grpSpPr>
            <a:xfrm>
              <a:off x="442913" y="4332289"/>
              <a:ext cx="974725" cy="1017587"/>
              <a:chOff x="2371725" y="4281489"/>
              <a:chExt cx="974725" cy="1017587"/>
            </a:xfrm>
          </p:grpSpPr>
          <p:sp>
            <p:nvSpPr>
              <p:cNvPr id="54" name="MH_Other_6"/>
              <p:cNvSpPr/>
              <p:nvPr>
                <p:custDataLst>
                  <p:tags r:id="rId1"/>
                </p:custDataLst>
              </p:nvPr>
            </p:nvSpPr>
            <p:spPr>
              <a:xfrm>
                <a:off x="2784475" y="4408488"/>
                <a:ext cx="357188" cy="355600"/>
              </a:xfrm>
              <a:prstGeom prst="diamond">
                <a:avLst/>
              </a:prstGeom>
              <a:solidFill>
                <a:schemeClr val="accent3">
                  <a:lumMod val="20000"/>
                  <a:lumOff val="80000"/>
                </a:schemeClr>
              </a:solidFill>
            </p:spPr>
            <p:txBody>
              <a:bodyPr anchor="ctr"/>
              <a:lstStyle/>
              <a:p>
                <a:pPr algn="just">
                  <a:lnSpc>
                    <a:spcPct val="130000"/>
                  </a:lnSpc>
                  <a:defRPr/>
                </a:pPr>
                <a:endParaRPr lang="zh-CN" altLang="en-US" dirty="0" err="1">
                  <a:solidFill>
                    <a:srgbClr val="FFFFFF"/>
                  </a:solidFill>
                </a:endParaRPr>
              </a:p>
            </p:txBody>
          </p:sp>
          <p:sp>
            <p:nvSpPr>
              <p:cNvPr id="55" name="MH_Other_7"/>
              <p:cNvSpPr/>
              <p:nvPr>
                <p:custDataLst>
                  <p:tags r:id="rId2"/>
                </p:custDataLst>
              </p:nvPr>
            </p:nvSpPr>
            <p:spPr>
              <a:xfrm>
                <a:off x="2784475" y="4814888"/>
                <a:ext cx="357188" cy="355600"/>
              </a:xfrm>
              <a:prstGeom prst="diamond">
                <a:avLst/>
              </a:prstGeom>
              <a:solidFill>
                <a:schemeClr val="accent3">
                  <a:lumMod val="20000"/>
                  <a:lumOff val="80000"/>
                </a:schemeClr>
              </a:solidFill>
            </p:spPr>
            <p:txBody>
              <a:bodyPr anchor="ctr"/>
              <a:lstStyle/>
              <a:p>
                <a:pPr algn="just">
                  <a:lnSpc>
                    <a:spcPct val="130000"/>
                  </a:lnSpc>
                  <a:defRPr/>
                </a:pPr>
                <a:endParaRPr lang="zh-CN" altLang="en-US" dirty="0" err="1">
                  <a:solidFill>
                    <a:srgbClr val="FFFFFF"/>
                  </a:solidFill>
                </a:endParaRPr>
              </a:p>
            </p:txBody>
          </p:sp>
          <p:sp>
            <p:nvSpPr>
              <p:cNvPr id="56" name="MH_Other_8"/>
              <p:cNvSpPr/>
              <p:nvPr>
                <p:custDataLst>
                  <p:tags r:id="rId3"/>
                </p:custDataLst>
              </p:nvPr>
            </p:nvSpPr>
            <p:spPr>
              <a:xfrm>
                <a:off x="2990850" y="4611688"/>
                <a:ext cx="355600" cy="355600"/>
              </a:xfrm>
              <a:prstGeom prst="diamond">
                <a:avLst/>
              </a:prstGeom>
              <a:solidFill>
                <a:schemeClr val="accent3">
                  <a:lumMod val="60000"/>
                  <a:lumOff val="40000"/>
                </a:schemeClr>
              </a:solidFill>
            </p:spPr>
            <p:txBody>
              <a:bodyPr anchor="ctr"/>
              <a:lstStyle/>
              <a:p>
                <a:pPr algn="just">
                  <a:lnSpc>
                    <a:spcPct val="130000"/>
                  </a:lnSpc>
                  <a:defRPr/>
                </a:pPr>
                <a:endParaRPr lang="zh-CN" altLang="en-US" dirty="0" err="1">
                  <a:solidFill>
                    <a:srgbClr val="FFFFFF"/>
                  </a:solidFill>
                </a:endParaRPr>
              </a:p>
            </p:txBody>
          </p:sp>
          <p:sp>
            <p:nvSpPr>
              <p:cNvPr id="57" name="MH_Other_9"/>
              <p:cNvSpPr/>
              <p:nvPr>
                <p:custDataLst>
                  <p:tags r:id="rId4"/>
                </p:custDataLst>
              </p:nvPr>
            </p:nvSpPr>
            <p:spPr>
              <a:xfrm>
                <a:off x="2400300" y="4281489"/>
                <a:ext cx="534988" cy="1017587"/>
              </a:xfrm>
              <a:custGeom>
                <a:avLst/>
                <a:gdLst>
                  <a:gd name="connsiteX0" fmla="*/ 96494 w 1902905"/>
                  <a:gd name="connsiteY0" fmla="*/ 0 h 3612822"/>
                  <a:gd name="connsiteX1" fmla="*/ 1902905 w 1902905"/>
                  <a:gd name="connsiteY1" fmla="*/ 1806411 h 3612822"/>
                  <a:gd name="connsiteX2" fmla="*/ 96494 w 1902905"/>
                  <a:gd name="connsiteY2" fmla="*/ 3612822 h 3612822"/>
                  <a:gd name="connsiteX3" fmla="*/ 0 w 1902905"/>
                  <a:gd name="connsiteY3" fmla="*/ 3516328 h 3612822"/>
                  <a:gd name="connsiteX4" fmla="*/ 1709917 w 1902905"/>
                  <a:gd name="connsiteY4" fmla="*/ 1806411 h 3612822"/>
                  <a:gd name="connsiteX5" fmla="*/ 0 w 1902905"/>
                  <a:gd name="connsiteY5" fmla="*/ 96494 h 3612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2905" h="3612822">
                    <a:moveTo>
                      <a:pt x="96494" y="0"/>
                    </a:moveTo>
                    <a:lnTo>
                      <a:pt x="1902905" y="1806411"/>
                    </a:lnTo>
                    <a:lnTo>
                      <a:pt x="96494" y="3612822"/>
                    </a:lnTo>
                    <a:lnTo>
                      <a:pt x="0" y="3516328"/>
                    </a:lnTo>
                    <a:lnTo>
                      <a:pt x="1709917" y="1806411"/>
                    </a:lnTo>
                    <a:lnTo>
                      <a:pt x="0" y="96494"/>
                    </a:lnTo>
                    <a:close/>
                  </a:path>
                </a:pathLst>
              </a:custGeom>
              <a:solidFill>
                <a:schemeClr val="accent3">
                  <a:lumMod val="20000"/>
                  <a:lumOff val="80000"/>
                </a:schemeClr>
              </a:solidFill>
            </p:spPr>
            <p:txBody>
              <a:bodyPr anchor="ctr"/>
              <a:lstStyle/>
              <a:p>
                <a:pPr algn="just">
                  <a:lnSpc>
                    <a:spcPct val="130000"/>
                  </a:lnSpc>
                  <a:defRPr/>
                </a:pPr>
                <a:endParaRPr lang="zh-CN" altLang="en-US" dirty="0" err="1">
                  <a:solidFill>
                    <a:srgbClr val="FFFFFF"/>
                  </a:solidFill>
                </a:endParaRPr>
              </a:p>
            </p:txBody>
          </p:sp>
          <p:sp>
            <p:nvSpPr>
              <p:cNvPr id="58" name="MH_Other_10"/>
              <p:cNvSpPr/>
              <p:nvPr>
                <p:custDataLst>
                  <p:tags r:id="rId5"/>
                </p:custDataLst>
              </p:nvPr>
            </p:nvSpPr>
            <p:spPr>
              <a:xfrm>
                <a:off x="2371725" y="4281489"/>
                <a:ext cx="509588" cy="1017587"/>
              </a:xfrm>
              <a:custGeom>
                <a:avLst/>
                <a:gdLst>
                  <a:gd name="connsiteX0" fmla="*/ 451 w 1806862"/>
                  <a:gd name="connsiteY0" fmla="*/ 0 h 3612822"/>
                  <a:gd name="connsiteX1" fmla="*/ 1806862 w 1806862"/>
                  <a:gd name="connsiteY1" fmla="*/ 1806411 h 3612822"/>
                  <a:gd name="connsiteX2" fmla="*/ 451 w 1806862"/>
                  <a:gd name="connsiteY2" fmla="*/ 3612822 h 3612822"/>
                  <a:gd name="connsiteX3" fmla="*/ 0 w 1806862"/>
                  <a:gd name="connsiteY3" fmla="*/ 3612371 h 3612822"/>
                  <a:gd name="connsiteX4" fmla="*/ 0 w 1806862"/>
                  <a:gd name="connsiteY4" fmla="*/ 451 h 3612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6862" h="3612822">
                    <a:moveTo>
                      <a:pt x="451" y="0"/>
                    </a:moveTo>
                    <a:lnTo>
                      <a:pt x="1806862" y="1806411"/>
                    </a:lnTo>
                    <a:lnTo>
                      <a:pt x="451" y="3612822"/>
                    </a:lnTo>
                    <a:lnTo>
                      <a:pt x="0" y="3612371"/>
                    </a:lnTo>
                    <a:lnTo>
                      <a:pt x="0" y="451"/>
                    </a:lnTo>
                    <a:close/>
                  </a:path>
                </a:pathLst>
              </a:custGeom>
              <a:solidFill>
                <a:schemeClr val="accent3"/>
              </a:solidFill>
            </p:spPr>
            <p:txBody>
              <a:bodyPr lIns="0" tIns="0" rIns="144000" bIns="0" anchor="ctr">
                <a:normAutofit/>
              </a:bodyPr>
              <a:lstStyle/>
              <a:p>
                <a:pPr algn="ctr">
                  <a:defRPr/>
                </a:pPr>
                <a:r>
                  <a:rPr lang="en-US" altLang="zh-CN" sz="2400" b="1" dirty="0" smtClean="0">
                    <a:solidFill>
                      <a:srgbClr val="FFFFFF"/>
                    </a:solidFill>
                  </a:rPr>
                  <a:t>3</a:t>
                </a:r>
                <a:endParaRPr lang="zh-CN" altLang="en-US" sz="2400" b="1" dirty="0" err="1">
                  <a:solidFill>
                    <a:srgbClr val="FFFFFF"/>
                  </a:solidFill>
                </a:endParaRPr>
              </a:p>
            </p:txBody>
          </p:sp>
        </p:grpSp>
        <p:sp>
          <p:nvSpPr>
            <p:cNvPr id="53" name="矩形 52"/>
            <p:cNvSpPr/>
            <p:nvPr/>
          </p:nvSpPr>
          <p:spPr>
            <a:xfrm>
              <a:off x="1667303" y="4614072"/>
              <a:ext cx="8259822" cy="417358"/>
            </a:xfrm>
            <a:prstGeom prst="rect">
              <a:avLst/>
            </a:prstGeom>
          </p:spPr>
          <p:txBody>
            <a:bodyPr wrap="square">
              <a:spAutoFit/>
            </a:bodyPr>
            <a:lstStyle/>
            <a:p>
              <a:pPr>
                <a:lnSpc>
                  <a:spcPct val="130000"/>
                </a:lnSpc>
              </a:pPr>
              <a:r>
                <a:rPr lang="zh-CN" altLang="en-US" b="1" dirty="0" smtClean="0">
                  <a:solidFill>
                    <a:schemeClr val="tx1">
                      <a:lumMod val="85000"/>
                      <a:lumOff val="15000"/>
                    </a:schemeClr>
                  </a:solidFill>
                  <a:latin typeface="微软雅黑" panose="020B0503020204020204" pitchFamily="34" charset="-122"/>
                  <a:ea typeface="微软雅黑" panose="020B0503020204020204" pitchFamily="34" charset="-122"/>
                </a:rPr>
                <a:t>请聪明的你帮小高看看他所做的分录有没有问题？能否帮他指出问题并改正？</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369309" y="105639"/>
            <a:ext cx="595035" cy="584775"/>
          </a:xfrm>
          <a:prstGeom prst="rect">
            <a:avLst/>
          </a:prstGeom>
        </p:spPr>
        <p:txBody>
          <a:bodyPr wrap="none">
            <a:spAutoFit/>
          </a:bodyPr>
          <a:lstStyle/>
          <a:p>
            <a:r>
              <a:rPr lang="zh-CN" altLang="en-US" sz="3200" dirty="0" smtClean="0">
                <a:solidFill>
                  <a:schemeClr val="bg1"/>
                </a:solidFill>
                <a:latin typeface="汉仪菱心体简" panose="02010609000101010101" pitchFamily="2" charset="-122"/>
                <a:ea typeface="汉仪菱心体简" panose="02010609000101010101" pitchFamily="2" charset="-122"/>
              </a:rPr>
              <a:t>三</a:t>
            </a:r>
            <a:endParaRPr lang="zh-CN" altLang="en-US" sz="3200" dirty="0">
              <a:solidFill>
                <a:schemeClr val="bg1"/>
              </a:solidFill>
              <a:latin typeface="汉仪菱心体简" panose="02010609000101010101" pitchFamily="2" charset="-122"/>
              <a:ea typeface="汉仪菱心体简" panose="02010609000101010101" pitchFamily="2" charset="-122"/>
            </a:endParaRPr>
          </a:p>
        </p:txBody>
      </p:sp>
      <p:sp>
        <p:nvSpPr>
          <p:cNvPr id="2" name="TextBox 1"/>
          <p:cNvSpPr txBox="1"/>
          <p:nvPr/>
        </p:nvSpPr>
        <p:spPr>
          <a:xfrm>
            <a:off x="469955" y="1930312"/>
            <a:ext cx="7799838" cy="369332"/>
          </a:xfrm>
          <a:prstGeom prst="rect">
            <a:avLst/>
          </a:prstGeom>
          <a:noFill/>
        </p:spPr>
        <p:txBody>
          <a:bodyPr wrap="square" rtlCol="0">
            <a:spAutoFit/>
          </a:bodyPr>
          <a:lstStyle/>
          <a:p>
            <a:r>
              <a:rPr lang="en-US" altLang="zh-CN" dirty="0" smtClean="0">
                <a:solidFill>
                  <a:srgbClr val="FF0000"/>
                </a:solidFill>
                <a:latin typeface="微软雅黑" pitchFamily="34" charset="-122"/>
                <a:ea typeface="微软雅黑" pitchFamily="34" charset="-122"/>
              </a:rPr>
              <a:t>*</a:t>
            </a:r>
            <a:r>
              <a:rPr lang="zh-CN" altLang="en-US" dirty="0" smtClean="0">
                <a:solidFill>
                  <a:srgbClr val="FF0000"/>
                </a:solidFill>
                <a:latin typeface="微软雅黑" pitchFamily="34" charset="-122"/>
                <a:ea typeface="微软雅黑" pitchFamily="34" charset="-122"/>
              </a:rPr>
              <a:t>其他社保费用暂不考虑，假设工资次月会通过公司银行存款（建行）支付</a:t>
            </a:r>
            <a:endParaRPr lang="zh-CN" altLang="en-US" dirty="0">
              <a:solidFill>
                <a:srgbClr val="FF0000"/>
              </a:solidFill>
              <a:latin typeface="微软雅黑" pitchFamily="34" charset="-122"/>
              <a:ea typeface="微软雅黑" pitchFamily="34" charset="-122"/>
            </a:endParaRPr>
          </a:p>
        </p:txBody>
      </p:sp>
      <p:graphicFrame>
        <p:nvGraphicFramePr>
          <p:cNvPr id="3" name="表格 2"/>
          <p:cNvGraphicFramePr>
            <a:graphicFrameLocks noGrp="1"/>
          </p:cNvGraphicFramePr>
          <p:nvPr>
            <p:extLst>
              <p:ext uri="{D42A27DB-BD31-4B8C-83A1-F6EECF244321}">
                <p14:modId xmlns:p14="http://schemas.microsoft.com/office/powerpoint/2010/main" val="2580024314"/>
              </p:ext>
            </p:extLst>
          </p:nvPr>
        </p:nvGraphicFramePr>
        <p:xfrm>
          <a:off x="524808" y="2451084"/>
          <a:ext cx="11442779" cy="741680"/>
        </p:xfrm>
        <a:graphic>
          <a:graphicData uri="http://schemas.openxmlformats.org/drawingml/2006/table">
            <a:tbl>
              <a:tblPr firstRow="1" bandRow="1">
                <a:tableStyleId>{5C22544A-7EE6-4342-B048-85BDC9FD1C3A}</a:tableStyleId>
              </a:tblPr>
              <a:tblGrid>
                <a:gridCol w="890669"/>
                <a:gridCol w="1155560"/>
                <a:gridCol w="1647930"/>
                <a:gridCol w="1366575"/>
                <a:gridCol w="1607737"/>
                <a:gridCol w="1346479"/>
                <a:gridCol w="1247337"/>
                <a:gridCol w="2180492"/>
              </a:tblGrid>
              <a:tr h="370840">
                <a:tc>
                  <a:txBody>
                    <a:bodyPr/>
                    <a:lstStyle/>
                    <a:p>
                      <a:pPr algn="ctr"/>
                      <a:r>
                        <a:rPr lang="zh-CN" altLang="en-US" dirty="0" smtClean="0">
                          <a:solidFill>
                            <a:schemeClr val="tx1"/>
                          </a:solidFill>
                          <a:latin typeface="微软雅黑" pitchFamily="34" charset="-122"/>
                          <a:ea typeface="微软雅黑" pitchFamily="34" charset="-122"/>
                        </a:rPr>
                        <a:t>部门</a:t>
                      </a:r>
                      <a:endParaRPr lang="zh-CN" altLang="en-US" dirty="0">
                        <a:solidFill>
                          <a:schemeClr val="tx1"/>
                        </a:solidFill>
                        <a:latin typeface="微软雅黑" pitchFamily="34" charset="-122"/>
                        <a:ea typeface="微软雅黑" pitchFamily="34" charset="-122"/>
                      </a:endParaRPr>
                    </a:p>
                  </a:txBody>
                  <a:tcPr anchor="ctr"/>
                </a:tc>
                <a:tc>
                  <a:txBody>
                    <a:bodyPr/>
                    <a:lstStyle/>
                    <a:p>
                      <a:pPr algn="ctr"/>
                      <a:r>
                        <a:rPr lang="zh-CN" altLang="en-US" dirty="0" smtClean="0">
                          <a:solidFill>
                            <a:schemeClr val="tx1"/>
                          </a:solidFill>
                          <a:latin typeface="微软雅黑" pitchFamily="34" charset="-122"/>
                          <a:ea typeface="微软雅黑" pitchFamily="34" charset="-122"/>
                        </a:rPr>
                        <a:t>应付工资</a:t>
                      </a:r>
                      <a:endParaRPr lang="zh-CN" altLang="en-US" dirty="0">
                        <a:solidFill>
                          <a:schemeClr val="tx1"/>
                        </a:solidFill>
                        <a:latin typeface="微软雅黑" pitchFamily="34" charset="-122"/>
                        <a:ea typeface="微软雅黑" pitchFamily="34" charset="-122"/>
                      </a:endParaRPr>
                    </a:p>
                  </a:txBody>
                  <a:tcPr anchor="ctr"/>
                </a:tc>
                <a:tc>
                  <a:txBody>
                    <a:bodyPr/>
                    <a:lstStyle/>
                    <a:p>
                      <a:pPr algn="ctr"/>
                      <a:r>
                        <a:rPr lang="zh-CN" altLang="en-US" dirty="0" smtClean="0">
                          <a:solidFill>
                            <a:schemeClr val="tx1"/>
                          </a:solidFill>
                          <a:latin typeface="微软雅黑" pitchFamily="34" charset="-122"/>
                          <a:ea typeface="微软雅黑" pitchFamily="34" charset="-122"/>
                        </a:rPr>
                        <a:t>个人养老保险</a:t>
                      </a:r>
                      <a:endParaRPr lang="zh-CN" altLang="en-US" dirty="0">
                        <a:solidFill>
                          <a:schemeClr val="tx1"/>
                        </a:solidFill>
                        <a:latin typeface="微软雅黑" pitchFamily="34" charset="-122"/>
                        <a:ea typeface="微软雅黑" pitchFamily="34" charset="-122"/>
                      </a:endParaRPr>
                    </a:p>
                  </a:txBody>
                  <a:tcPr anchor="ctr"/>
                </a:tc>
                <a:tc>
                  <a:txBody>
                    <a:bodyPr/>
                    <a:lstStyle/>
                    <a:p>
                      <a:pPr algn="ctr"/>
                      <a:r>
                        <a:rPr lang="zh-CN" altLang="en-US" dirty="0" smtClean="0">
                          <a:solidFill>
                            <a:schemeClr val="tx1"/>
                          </a:solidFill>
                          <a:latin typeface="微软雅黑" pitchFamily="34" charset="-122"/>
                          <a:ea typeface="微软雅黑" pitchFamily="34" charset="-122"/>
                        </a:rPr>
                        <a:t>个人公积金</a:t>
                      </a:r>
                      <a:endParaRPr lang="zh-CN" altLang="en-US" dirty="0">
                        <a:solidFill>
                          <a:schemeClr val="tx1"/>
                        </a:solidFill>
                        <a:latin typeface="微软雅黑" pitchFamily="34" charset="-122"/>
                        <a:ea typeface="微软雅黑" pitchFamily="34" charset="-122"/>
                      </a:endParaRPr>
                    </a:p>
                  </a:txBody>
                  <a:tcPr anchor="ctr"/>
                </a:tc>
                <a:tc>
                  <a:txBody>
                    <a:bodyPr/>
                    <a:lstStyle/>
                    <a:p>
                      <a:pPr algn="ctr"/>
                      <a:r>
                        <a:rPr lang="zh-CN" altLang="en-US" dirty="0" smtClean="0">
                          <a:solidFill>
                            <a:schemeClr val="tx1"/>
                          </a:solidFill>
                          <a:latin typeface="微软雅黑" pitchFamily="34" charset="-122"/>
                          <a:ea typeface="微软雅黑" pitchFamily="34" charset="-122"/>
                        </a:rPr>
                        <a:t>专项附加扣除</a:t>
                      </a:r>
                      <a:endParaRPr lang="zh-CN" altLang="en-US" dirty="0">
                        <a:solidFill>
                          <a:schemeClr val="tx1"/>
                        </a:solidFill>
                        <a:latin typeface="微软雅黑" pitchFamily="34" charset="-122"/>
                        <a:ea typeface="微软雅黑" pitchFamily="34" charset="-122"/>
                      </a:endParaRPr>
                    </a:p>
                  </a:txBody>
                  <a:tcPr anchor="ctr"/>
                </a:tc>
                <a:tc>
                  <a:txBody>
                    <a:bodyPr/>
                    <a:lstStyle/>
                    <a:p>
                      <a:pPr algn="ctr"/>
                      <a:r>
                        <a:rPr lang="zh-CN" altLang="en-US" dirty="0" smtClean="0">
                          <a:solidFill>
                            <a:schemeClr val="tx1"/>
                          </a:solidFill>
                          <a:latin typeface="微软雅黑" pitchFamily="34" charset="-122"/>
                          <a:ea typeface="微软雅黑" pitchFamily="34" charset="-122"/>
                        </a:rPr>
                        <a:t>个人所得税</a:t>
                      </a:r>
                      <a:endParaRPr lang="zh-CN" altLang="en-US" dirty="0">
                        <a:solidFill>
                          <a:schemeClr val="tx1"/>
                        </a:solidFill>
                        <a:latin typeface="微软雅黑" pitchFamily="34" charset="-122"/>
                        <a:ea typeface="微软雅黑" pitchFamily="34" charset="-122"/>
                      </a:endParaRPr>
                    </a:p>
                  </a:txBody>
                  <a:tcPr anchor="ctr"/>
                </a:tc>
                <a:tc>
                  <a:txBody>
                    <a:bodyPr/>
                    <a:lstStyle/>
                    <a:p>
                      <a:pPr algn="ctr"/>
                      <a:r>
                        <a:rPr lang="zh-CN" altLang="en-US" dirty="0" smtClean="0">
                          <a:solidFill>
                            <a:schemeClr val="tx1"/>
                          </a:solidFill>
                          <a:latin typeface="微软雅黑" pitchFamily="34" charset="-122"/>
                          <a:ea typeface="微软雅黑" pitchFamily="34" charset="-122"/>
                        </a:rPr>
                        <a:t>实发工资</a:t>
                      </a:r>
                      <a:endParaRPr lang="zh-CN" altLang="en-US" dirty="0">
                        <a:solidFill>
                          <a:schemeClr val="tx1"/>
                        </a:solidFill>
                        <a:latin typeface="微软雅黑" pitchFamily="34" charset="-122"/>
                        <a:ea typeface="微软雅黑" pitchFamily="34" charset="-122"/>
                      </a:endParaRPr>
                    </a:p>
                  </a:txBody>
                  <a:tcPr anchor="ctr"/>
                </a:tc>
                <a:tc>
                  <a:txBody>
                    <a:bodyPr/>
                    <a:lstStyle/>
                    <a:p>
                      <a:pPr algn="ctr"/>
                      <a:r>
                        <a:rPr lang="zh-CN" altLang="en-US" dirty="0" smtClean="0">
                          <a:solidFill>
                            <a:schemeClr val="tx1"/>
                          </a:solidFill>
                          <a:latin typeface="微软雅黑" pitchFamily="34" charset="-122"/>
                          <a:ea typeface="微软雅黑" pitchFamily="34" charset="-122"/>
                        </a:rPr>
                        <a:t>单位缴纳养老保险</a:t>
                      </a:r>
                      <a:endParaRPr lang="zh-CN" altLang="en-US" dirty="0">
                        <a:solidFill>
                          <a:schemeClr val="tx1"/>
                        </a:solidFill>
                        <a:latin typeface="微软雅黑" pitchFamily="34" charset="-122"/>
                        <a:ea typeface="微软雅黑" pitchFamily="34" charset="-122"/>
                      </a:endParaRPr>
                    </a:p>
                  </a:txBody>
                  <a:tcPr anchor="ctr"/>
                </a:tc>
              </a:tr>
              <a:tr h="370840">
                <a:tc>
                  <a:txBody>
                    <a:bodyPr/>
                    <a:lstStyle/>
                    <a:p>
                      <a:pPr algn="ctr"/>
                      <a:r>
                        <a:rPr lang="zh-CN" altLang="en-US" dirty="0" smtClean="0">
                          <a:solidFill>
                            <a:schemeClr val="tx1"/>
                          </a:solidFill>
                          <a:latin typeface="微软雅黑" pitchFamily="34" charset="-122"/>
                          <a:ea typeface="微软雅黑" pitchFamily="34" charset="-122"/>
                        </a:rPr>
                        <a:t>财务部</a:t>
                      </a:r>
                      <a:endParaRPr lang="zh-CN" altLang="en-US" dirty="0">
                        <a:solidFill>
                          <a:schemeClr val="tx1"/>
                        </a:solidFill>
                        <a:latin typeface="微软雅黑" pitchFamily="34" charset="-122"/>
                        <a:ea typeface="微软雅黑" pitchFamily="34" charset="-122"/>
                      </a:endParaRPr>
                    </a:p>
                  </a:txBody>
                  <a:tcPr anchor="ctr"/>
                </a:tc>
                <a:tc>
                  <a:txBody>
                    <a:bodyPr/>
                    <a:lstStyle/>
                    <a:p>
                      <a:pPr algn="ctr"/>
                      <a:r>
                        <a:rPr lang="en-US" altLang="zh-CN" dirty="0" smtClean="0">
                          <a:solidFill>
                            <a:schemeClr val="tx1"/>
                          </a:solidFill>
                          <a:latin typeface="微软雅黑" pitchFamily="34" charset="-122"/>
                          <a:ea typeface="微软雅黑" pitchFamily="34" charset="-122"/>
                        </a:rPr>
                        <a:t>5</a:t>
                      </a:r>
                      <a:r>
                        <a:rPr lang="en-US" altLang="zh-CN" baseline="0" dirty="0" smtClean="0">
                          <a:solidFill>
                            <a:schemeClr val="tx1"/>
                          </a:solidFill>
                          <a:latin typeface="微软雅黑" pitchFamily="34" charset="-122"/>
                          <a:ea typeface="微软雅黑" pitchFamily="34" charset="-122"/>
                        </a:rPr>
                        <a:t> 000</a:t>
                      </a:r>
                      <a:endParaRPr lang="zh-CN" altLang="en-US" dirty="0">
                        <a:solidFill>
                          <a:schemeClr val="tx1"/>
                        </a:solidFill>
                        <a:latin typeface="微软雅黑" pitchFamily="34" charset="-122"/>
                        <a:ea typeface="微软雅黑" pitchFamily="34" charset="-122"/>
                      </a:endParaRPr>
                    </a:p>
                  </a:txBody>
                  <a:tcPr anchor="ctr"/>
                </a:tc>
                <a:tc>
                  <a:txBody>
                    <a:bodyPr/>
                    <a:lstStyle/>
                    <a:p>
                      <a:pPr algn="ctr"/>
                      <a:r>
                        <a:rPr lang="en-US" altLang="zh-CN" dirty="0" smtClean="0">
                          <a:solidFill>
                            <a:schemeClr val="tx1"/>
                          </a:solidFill>
                          <a:latin typeface="微软雅黑" pitchFamily="34" charset="-122"/>
                          <a:ea typeface="微软雅黑" pitchFamily="34" charset="-122"/>
                        </a:rPr>
                        <a:t>400</a:t>
                      </a:r>
                      <a:endParaRPr lang="zh-CN" altLang="en-US" dirty="0">
                        <a:solidFill>
                          <a:schemeClr val="tx1"/>
                        </a:solidFill>
                        <a:latin typeface="微软雅黑" pitchFamily="34" charset="-122"/>
                        <a:ea typeface="微软雅黑" pitchFamily="34" charset="-122"/>
                      </a:endParaRPr>
                    </a:p>
                  </a:txBody>
                  <a:tcPr anchor="ctr"/>
                </a:tc>
                <a:tc>
                  <a:txBody>
                    <a:bodyPr/>
                    <a:lstStyle/>
                    <a:p>
                      <a:pPr algn="ctr"/>
                      <a:r>
                        <a:rPr lang="en-US" altLang="zh-CN" dirty="0" smtClean="0">
                          <a:solidFill>
                            <a:schemeClr val="tx1"/>
                          </a:solidFill>
                          <a:latin typeface="微软雅黑" pitchFamily="34" charset="-122"/>
                          <a:ea typeface="微软雅黑" pitchFamily="34" charset="-122"/>
                        </a:rPr>
                        <a:t>350</a:t>
                      </a:r>
                      <a:endParaRPr lang="zh-CN" altLang="en-US" dirty="0">
                        <a:solidFill>
                          <a:schemeClr val="tx1"/>
                        </a:solidFill>
                        <a:latin typeface="微软雅黑" pitchFamily="34" charset="-122"/>
                        <a:ea typeface="微软雅黑" pitchFamily="34" charset="-122"/>
                      </a:endParaRPr>
                    </a:p>
                  </a:txBody>
                  <a:tcPr anchor="ctr"/>
                </a:tc>
                <a:tc>
                  <a:txBody>
                    <a:bodyPr/>
                    <a:lstStyle/>
                    <a:p>
                      <a:pPr algn="ctr"/>
                      <a:r>
                        <a:rPr lang="en-US" altLang="zh-CN" dirty="0" smtClean="0">
                          <a:solidFill>
                            <a:schemeClr val="tx1"/>
                          </a:solidFill>
                          <a:latin typeface="微软雅黑" pitchFamily="34" charset="-122"/>
                          <a:ea typeface="微软雅黑" pitchFamily="34" charset="-122"/>
                        </a:rPr>
                        <a:t>0</a:t>
                      </a:r>
                      <a:endParaRPr lang="zh-CN" altLang="en-US" dirty="0">
                        <a:solidFill>
                          <a:schemeClr val="tx1"/>
                        </a:solidFill>
                        <a:latin typeface="微软雅黑" pitchFamily="34" charset="-122"/>
                        <a:ea typeface="微软雅黑" pitchFamily="34" charset="-122"/>
                      </a:endParaRPr>
                    </a:p>
                  </a:txBody>
                  <a:tcPr anchor="ctr"/>
                </a:tc>
                <a:tc>
                  <a:txBody>
                    <a:bodyPr/>
                    <a:lstStyle/>
                    <a:p>
                      <a:pPr algn="ctr"/>
                      <a:r>
                        <a:rPr lang="en-US" altLang="zh-CN" dirty="0" smtClean="0">
                          <a:solidFill>
                            <a:schemeClr val="tx1"/>
                          </a:solidFill>
                          <a:latin typeface="微软雅黑" pitchFamily="34" charset="-122"/>
                          <a:ea typeface="微软雅黑" pitchFamily="34" charset="-122"/>
                        </a:rPr>
                        <a:t>0</a:t>
                      </a:r>
                      <a:endParaRPr lang="zh-CN" altLang="en-US" dirty="0">
                        <a:solidFill>
                          <a:schemeClr val="tx1"/>
                        </a:solidFill>
                        <a:latin typeface="微软雅黑" pitchFamily="34" charset="-122"/>
                        <a:ea typeface="微软雅黑" pitchFamily="34" charset="-122"/>
                      </a:endParaRPr>
                    </a:p>
                  </a:txBody>
                  <a:tcPr anchor="ctr"/>
                </a:tc>
                <a:tc>
                  <a:txBody>
                    <a:bodyPr/>
                    <a:lstStyle/>
                    <a:p>
                      <a:pPr algn="ctr"/>
                      <a:r>
                        <a:rPr lang="en-US" altLang="zh-CN" dirty="0" smtClean="0">
                          <a:solidFill>
                            <a:schemeClr val="tx1"/>
                          </a:solidFill>
                          <a:latin typeface="微软雅黑" pitchFamily="34" charset="-122"/>
                          <a:ea typeface="微软雅黑" pitchFamily="34" charset="-122"/>
                        </a:rPr>
                        <a:t>4 250</a:t>
                      </a:r>
                      <a:endParaRPr lang="zh-CN" altLang="en-US" dirty="0">
                        <a:solidFill>
                          <a:schemeClr val="tx1"/>
                        </a:solidFill>
                        <a:latin typeface="微软雅黑" pitchFamily="34" charset="-122"/>
                        <a:ea typeface="微软雅黑" pitchFamily="34" charset="-122"/>
                      </a:endParaRPr>
                    </a:p>
                  </a:txBody>
                  <a:tcPr anchor="ctr"/>
                </a:tc>
                <a:tc>
                  <a:txBody>
                    <a:bodyPr/>
                    <a:lstStyle/>
                    <a:p>
                      <a:pPr algn="ctr"/>
                      <a:r>
                        <a:rPr lang="en-US" altLang="zh-CN" dirty="0" smtClean="0">
                          <a:solidFill>
                            <a:schemeClr val="tx1"/>
                          </a:solidFill>
                          <a:latin typeface="微软雅黑" pitchFamily="34" charset="-122"/>
                          <a:ea typeface="微软雅黑" pitchFamily="34" charset="-122"/>
                        </a:rPr>
                        <a:t>800</a:t>
                      </a:r>
                      <a:endParaRPr lang="zh-CN" altLang="en-US" dirty="0">
                        <a:solidFill>
                          <a:schemeClr val="tx1"/>
                        </a:solidFill>
                        <a:latin typeface="微软雅黑" pitchFamily="34" charset="-122"/>
                        <a:ea typeface="微软雅黑" pitchFamily="34" charset="-122"/>
                      </a:endParaRPr>
                    </a:p>
                  </a:txBody>
                  <a:tcPr anchor="ctr"/>
                </a:tc>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anim calcmode="lin" valueType="num">
                                      <p:cBhvr>
                                        <p:cTn id="8" dur="500" fill="hold"/>
                                        <p:tgtEl>
                                          <p:spTgt spid="26"/>
                                        </p:tgtEl>
                                        <p:attrNameLst>
                                          <p:attrName>ppt_x</p:attrName>
                                        </p:attrNameLst>
                                      </p:cBhvr>
                                      <p:tavLst>
                                        <p:tav tm="0">
                                          <p:val>
                                            <p:strVal val="#ppt_x"/>
                                          </p:val>
                                        </p:tav>
                                        <p:tav tm="100000">
                                          <p:val>
                                            <p:strVal val="#ppt_x"/>
                                          </p:val>
                                        </p:tav>
                                      </p:tavLst>
                                    </p:anim>
                                    <p:anim calcmode="lin" valueType="num">
                                      <p:cBhvr>
                                        <p:cTn id="9" dur="5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500"/>
                                        <p:tgtEl>
                                          <p:spTgt spid="43"/>
                                        </p:tgtEl>
                                      </p:cBhvr>
                                    </p:animEffect>
                                    <p:anim calcmode="lin" valueType="num">
                                      <p:cBhvr>
                                        <p:cTn id="15" dur="500" fill="hold"/>
                                        <p:tgtEl>
                                          <p:spTgt spid="43"/>
                                        </p:tgtEl>
                                        <p:attrNameLst>
                                          <p:attrName>ppt_x</p:attrName>
                                        </p:attrNameLst>
                                      </p:cBhvr>
                                      <p:tavLst>
                                        <p:tav tm="0">
                                          <p:val>
                                            <p:strVal val="#ppt_x"/>
                                          </p:val>
                                        </p:tav>
                                        <p:tav tm="100000">
                                          <p:val>
                                            <p:strVal val="#ppt_x"/>
                                          </p:val>
                                        </p:tav>
                                      </p:tavLst>
                                    </p:anim>
                                    <p:anim calcmode="lin" valueType="num">
                                      <p:cBhvr>
                                        <p:cTn id="16" dur="500" fill="hold"/>
                                        <p:tgtEl>
                                          <p:spTgt spid="43"/>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fade">
                                      <p:cBhvr>
                                        <p:cTn id="19" dur="500"/>
                                        <p:tgtEl>
                                          <p:spTgt spid="51"/>
                                        </p:tgtEl>
                                      </p:cBhvr>
                                    </p:animEffect>
                                    <p:anim calcmode="lin" valueType="num">
                                      <p:cBhvr>
                                        <p:cTn id="20" dur="500" fill="hold"/>
                                        <p:tgtEl>
                                          <p:spTgt spid="51"/>
                                        </p:tgtEl>
                                        <p:attrNameLst>
                                          <p:attrName>ppt_x</p:attrName>
                                        </p:attrNameLst>
                                      </p:cBhvr>
                                      <p:tavLst>
                                        <p:tav tm="0">
                                          <p:val>
                                            <p:strVal val="#ppt_x"/>
                                          </p:val>
                                        </p:tav>
                                        <p:tav tm="100000">
                                          <p:val>
                                            <p:strVal val="#ppt_x"/>
                                          </p:val>
                                        </p:tav>
                                      </p:tavLst>
                                    </p:anim>
                                    <p:anim calcmode="lin" valueType="num">
                                      <p:cBhvr>
                                        <p:cTn id="21"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p:cNvSpPr/>
          <p:nvPr/>
        </p:nvSpPr>
        <p:spPr>
          <a:xfrm>
            <a:off x="1146267" y="305190"/>
            <a:ext cx="5416868" cy="461665"/>
          </a:xfrm>
          <a:prstGeom prst="rect">
            <a:avLst/>
          </a:prstGeom>
        </p:spPr>
        <p:txBody>
          <a:bodyPr wrap="none">
            <a:spAutoFit/>
          </a:bodyPr>
          <a:lstStyle/>
          <a:p>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rPr>
              <a:t>场景二：涉及养老保险职工薪酬的核算</a:t>
            </a:r>
          </a:p>
        </p:txBody>
      </p:sp>
      <p:sp>
        <p:nvSpPr>
          <p:cNvPr id="32" name="矩形 31"/>
          <p:cNvSpPr/>
          <p:nvPr/>
        </p:nvSpPr>
        <p:spPr>
          <a:xfrm>
            <a:off x="369309" y="105639"/>
            <a:ext cx="595035" cy="584775"/>
          </a:xfrm>
          <a:prstGeom prst="rect">
            <a:avLst/>
          </a:prstGeom>
        </p:spPr>
        <p:txBody>
          <a:bodyPr wrap="none">
            <a:spAutoFit/>
          </a:bodyPr>
          <a:lstStyle/>
          <a:p>
            <a:r>
              <a:rPr lang="zh-CN" altLang="en-US" sz="3200" dirty="0" smtClean="0">
                <a:solidFill>
                  <a:schemeClr val="bg1"/>
                </a:solidFill>
                <a:latin typeface="汉仪菱心体简" panose="02010609000101010101" pitchFamily="2" charset="-122"/>
                <a:ea typeface="汉仪菱心体简" panose="02010609000101010101" pitchFamily="2" charset="-122"/>
              </a:rPr>
              <a:t>三</a:t>
            </a:r>
            <a:endParaRPr lang="zh-CN" altLang="en-US" sz="3200" dirty="0">
              <a:solidFill>
                <a:schemeClr val="bg1"/>
              </a:solidFill>
              <a:latin typeface="汉仪菱心体简" panose="02010609000101010101" pitchFamily="2" charset="-122"/>
              <a:ea typeface="汉仪菱心体简" panose="02010609000101010101" pitchFamily="2" charset="-122"/>
            </a:endParaRPr>
          </a:p>
        </p:txBody>
      </p:sp>
      <p:grpSp>
        <p:nvGrpSpPr>
          <p:cNvPr id="31" name="组合 30"/>
          <p:cNvGrpSpPr/>
          <p:nvPr/>
        </p:nvGrpSpPr>
        <p:grpSpPr>
          <a:xfrm>
            <a:off x="1608879" y="2182958"/>
            <a:ext cx="9091246" cy="3886246"/>
            <a:chOff x="1854200" y="3429000"/>
            <a:chExt cx="7575352" cy="2919413"/>
          </a:xfrm>
        </p:grpSpPr>
        <p:sp>
          <p:nvSpPr>
            <p:cNvPr id="33" name="AutoShape 4"/>
            <p:cNvSpPr>
              <a:spLocks noChangeArrowheads="1"/>
            </p:cNvSpPr>
            <p:nvPr/>
          </p:nvSpPr>
          <p:spPr bwMode="auto">
            <a:xfrm>
              <a:off x="1961952" y="3530600"/>
              <a:ext cx="7467600" cy="2817813"/>
            </a:xfrm>
            <a:prstGeom prst="roundRect">
              <a:avLst>
                <a:gd name="adj" fmla="val 16667"/>
              </a:avLst>
            </a:prstGeom>
            <a:solidFill>
              <a:srgbClr val="0070C0"/>
            </a:solidFill>
            <a:ln w="9525">
              <a:solidFill>
                <a:srgbClr val="0070C0"/>
              </a:solidFill>
              <a:round/>
            </a:ln>
          </p:spPr>
          <p:txBody>
            <a:bodyPr wrap="none" anchor="ctr"/>
            <a:lstStyle>
              <a:lvl1pPr>
                <a:defRPr sz="2400">
                  <a:solidFill>
                    <a:srgbClr val="0000FF"/>
                  </a:solidFill>
                  <a:latin typeface="Times New Roman" panose="02020603050405020304" pitchFamily="18" charset="0"/>
                  <a:ea typeface="宋体" panose="02010600030101010101" pitchFamily="2" charset="-122"/>
                </a:defRPr>
              </a:lvl1pPr>
              <a:lvl2pPr>
                <a:defRPr sz="2400">
                  <a:solidFill>
                    <a:srgbClr val="0000FF"/>
                  </a:solidFill>
                  <a:latin typeface="Times New Roman" panose="02020603050405020304" pitchFamily="18" charset="0"/>
                  <a:ea typeface="宋体" panose="02010600030101010101" pitchFamily="2" charset="-122"/>
                </a:defRPr>
              </a:lvl2pPr>
              <a:lvl3pPr>
                <a:defRPr sz="2400">
                  <a:solidFill>
                    <a:srgbClr val="0000FF"/>
                  </a:solidFill>
                  <a:latin typeface="Times New Roman" panose="02020603050405020304" pitchFamily="18" charset="0"/>
                  <a:ea typeface="宋体" panose="02010600030101010101" pitchFamily="2" charset="-122"/>
                </a:defRPr>
              </a:lvl3pPr>
              <a:lvl4pPr>
                <a:defRPr sz="2400">
                  <a:solidFill>
                    <a:srgbClr val="0000FF"/>
                  </a:solidFill>
                  <a:latin typeface="Times New Roman" panose="02020603050405020304" pitchFamily="18" charset="0"/>
                  <a:ea typeface="宋体" panose="02010600030101010101" pitchFamily="2" charset="-122"/>
                </a:defRPr>
              </a:lvl4pPr>
              <a:lvl5pPr>
                <a:defRPr sz="2400">
                  <a:solidFill>
                    <a:srgbClr val="0000FF"/>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rgbClr val="0000FF"/>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rgbClr val="0000FF"/>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rgbClr val="0000FF"/>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rgbClr val="0000FF"/>
                  </a:solidFill>
                  <a:latin typeface="Times New Roman" panose="02020603050405020304" pitchFamily="18" charset="0"/>
                  <a:ea typeface="宋体" panose="02010600030101010101" pitchFamily="2" charset="-122"/>
                </a:defRPr>
              </a:lvl9pPr>
            </a:lstStyle>
            <a:p>
              <a:pPr>
                <a:lnSpc>
                  <a:spcPct val="130000"/>
                </a:lnSpc>
              </a:pPr>
              <a:endPar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9" name="AutoShape 4"/>
            <p:cNvSpPr>
              <a:spLocks noChangeArrowheads="1"/>
            </p:cNvSpPr>
            <p:nvPr/>
          </p:nvSpPr>
          <p:spPr bwMode="auto">
            <a:xfrm>
              <a:off x="1854200" y="3429000"/>
              <a:ext cx="7467600" cy="2817813"/>
            </a:xfrm>
            <a:prstGeom prst="roundRect">
              <a:avLst>
                <a:gd name="adj" fmla="val 16667"/>
              </a:avLst>
            </a:prstGeom>
            <a:solidFill>
              <a:schemeClr val="bg1"/>
            </a:solidFill>
            <a:ln w="9525">
              <a:solidFill>
                <a:srgbClr val="0070C0"/>
              </a:solidFill>
              <a:round/>
            </a:ln>
          </p:spPr>
          <p:txBody>
            <a:bodyPr wrap="none" anchor="ctr"/>
            <a:lstStyle>
              <a:lvl1pPr>
                <a:defRPr sz="2400">
                  <a:solidFill>
                    <a:srgbClr val="0000FF"/>
                  </a:solidFill>
                  <a:latin typeface="Times New Roman" panose="02020603050405020304" pitchFamily="18" charset="0"/>
                  <a:ea typeface="宋体" panose="02010600030101010101" pitchFamily="2" charset="-122"/>
                </a:defRPr>
              </a:lvl1pPr>
              <a:lvl2pPr>
                <a:defRPr sz="2400">
                  <a:solidFill>
                    <a:srgbClr val="0000FF"/>
                  </a:solidFill>
                  <a:latin typeface="Times New Roman" panose="02020603050405020304" pitchFamily="18" charset="0"/>
                  <a:ea typeface="宋体" panose="02010600030101010101" pitchFamily="2" charset="-122"/>
                </a:defRPr>
              </a:lvl2pPr>
              <a:lvl3pPr>
                <a:defRPr sz="2400">
                  <a:solidFill>
                    <a:srgbClr val="0000FF"/>
                  </a:solidFill>
                  <a:latin typeface="Times New Roman" panose="02020603050405020304" pitchFamily="18" charset="0"/>
                  <a:ea typeface="宋体" panose="02010600030101010101" pitchFamily="2" charset="-122"/>
                </a:defRPr>
              </a:lvl3pPr>
              <a:lvl4pPr>
                <a:defRPr sz="2400">
                  <a:solidFill>
                    <a:srgbClr val="0000FF"/>
                  </a:solidFill>
                  <a:latin typeface="Times New Roman" panose="02020603050405020304" pitchFamily="18" charset="0"/>
                  <a:ea typeface="宋体" panose="02010600030101010101" pitchFamily="2" charset="-122"/>
                </a:defRPr>
              </a:lvl4pPr>
              <a:lvl5pPr>
                <a:defRPr sz="2400">
                  <a:solidFill>
                    <a:srgbClr val="0000FF"/>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rgbClr val="0000FF"/>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rgbClr val="0000FF"/>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rgbClr val="0000FF"/>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rgbClr val="0000FF"/>
                  </a:solidFill>
                  <a:latin typeface="Times New Roman" panose="02020603050405020304" pitchFamily="18" charset="0"/>
                  <a:ea typeface="宋体" panose="02010600030101010101" pitchFamily="2" charset="-122"/>
                </a:defRPr>
              </a:lvl9pPr>
            </a:lstStyle>
            <a:p>
              <a:pPr>
                <a:lnSpc>
                  <a:spcPct val="130000"/>
                </a:lnSpc>
              </a:pPr>
              <a:endPar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59" name="矩形 58"/>
          <p:cNvSpPr/>
          <p:nvPr/>
        </p:nvSpPr>
        <p:spPr>
          <a:xfrm>
            <a:off x="2014649" y="2307393"/>
            <a:ext cx="8216623" cy="458908"/>
          </a:xfrm>
          <a:prstGeom prst="rect">
            <a:avLst/>
          </a:prstGeom>
        </p:spPr>
        <p:txBody>
          <a:bodyPr wrap="square">
            <a:spAutoFit/>
          </a:bodyPr>
          <a:lstStyle/>
          <a:p>
            <a:pPr>
              <a:lnSpc>
                <a:spcPct val="150000"/>
              </a:lnSpc>
            </a:pPr>
            <a:r>
              <a:rPr lang="zh-CN" altLang="en-US" b="1" dirty="0" smtClean="0">
                <a:solidFill>
                  <a:srgbClr val="0062AC"/>
                </a:solidFill>
                <a:latin typeface="微软雅黑" panose="020B0503020204020204" pitchFamily="34" charset="-122"/>
                <a:ea typeface="微软雅黑" panose="020B0503020204020204" pitchFamily="34" charset="-122"/>
              </a:rPr>
              <a:t>应根据员工所属部门计入相关科目</a:t>
            </a:r>
            <a:endParaRPr lang="en-US" altLang="zh-CN" b="1" dirty="0" smtClean="0">
              <a:solidFill>
                <a:srgbClr val="0062AC"/>
              </a:solidFill>
              <a:latin typeface="微软雅黑" panose="020B0503020204020204" pitchFamily="34" charset="-122"/>
              <a:ea typeface="微软雅黑" panose="020B0503020204020204" pitchFamily="34" charset="-122"/>
            </a:endParaRPr>
          </a:p>
        </p:txBody>
      </p:sp>
      <p:grpSp>
        <p:nvGrpSpPr>
          <p:cNvPr id="60" name="组合 59"/>
          <p:cNvGrpSpPr/>
          <p:nvPr/>
        </p:nvGrpSpPr>
        <p:grpSpPr>
          <a:xfrm>
            <a:off x="1981533" y="2977317"/>
            <a:ext cx="8233180" cy="1355390"/>
            <a:chOff x="1959544" y="3258159"/>
            <a:chExt cx="8233180" cy="1355390"/>
          </a:xfrm>
        </p:grpSpPr>
        <p:sp>
          <p:nvSpPr>
            <p:cNvPr id="61" name="矩形 60"/>
            <p:cNvSpPr/>
            <p:nvPr/>
          </p:nvSpPr>
          <p:spPr>
            <a:xfrm>
              <a:off x="1959544" y="4154641"/>
              <a:ext cx="7850379" cy="458908"/>
            </a:xfrm>
            <a:prstGeom prst="rect">
              <a:avLst/>
            </a:prstGeom>
          </p:spPr>
          <p:txBody>
            <a:bodyPr wrap="square">
              <a:spAutoFit/>
            </a:bodyPr>
            <a:lstStyle/>
            <a:p>
              <a:pPr>
                <a:lnSpc>
                  <a:spcPct val="150000"/>
                </a:lnSpc>
              </a:pPr>
              <a:endParaRPr lang="zh-CN" altLang="en-US" dirty="0">
                <a:latin typeface="微软雅黑" panose="020B0503020204020204" pitchFamily="34" charset="-122"/>
                <a:ea typeface="微软雅黑" panose="020B0503020204020204" pitchFamily="34" charset="-122"/>
              </a:endParaRPr>
            </a:p>
          </p:txBody>
        </p:sp>
        <p:sp>
          <p:nvSpPr>
            <p:cNvPr id="62" name="矩形 61"/>
            <p:cNvSpPr/>
            <p:nvPr/>
          </p:nvSpPr>
          <p:spPr>
            <a:xfrm>
              <a:off x="1976101" y="3258159"/>
              <a:ext cx="8216623" cy="458908"/>
            </a:xfrm>
            <a:prstGeom prst="rect">
              <a:avLst/>
            </a:prstGeom>
          </p:spPr>
          <p:txBody>
            <a:bodyPr wrap="square">
              <a:spAutoFit/>
            </a:bodyPr>
            <a:lstStyle/>
            <a:p>
              <a:pPr>
                <a:lnSpc>
                  <a:spcPct val="150000"/>
                </a:lnSpc>
              </a:pPr>
              <a:r>
                <a:rPr lang="zh-CN" altLang="en-US" b="1" dirty="0">
                  <a:solidFill>
                    <a:srgbClr val="0062AC"/>
                  </a:solidFill>
                  <a:latin typeface="微软雅黑" panose="020B0503020204020204" pitchFamily="34" charset="-122"/>
                  <a:ea typeface="微软雅黑" panose="020B0503020204020204" pitchFamily="34" charset="-122"/>
                </a:rPr>
                <a:t>思考</a:t>
              </a:r>
              <a:r>
                <a:rPr lang="zh-CN" altLang="en-US" dirty="0" smtClean="0">
                  <a:solidFill>
                    <a:srgbClr val="0062AC"/>
                  </a:solidFill>
                  <a:latin typeface="微软雅黑" panose="020B0503020204020204" pitchFamily="34" charset="-122"/>
                  <a:ea typeface="微软雅黑" panose="020B0503020204020204" pitchFamily="34" charset="-122"/>
                </a:rPr>
                <a:t>：财务费用一般用于记录什么？</a:t>
              </a:r>
              <a:endParaRPr lang="en-US" altLang="zh-CN" dirty="0" smtClean="0">
                <a:solidFill>
                  <a:srgbClr val="0062AC"/>
                </a:solidFill>
                <a:latin typeface="微软雅黑" panose="020B0503020204020204" pitchFamily="34" charset="-122"/>
                <a:ea typeface="微软雅黑" panose="020B0503020204020204" pitchFamily="34" charset="-122"/>
              </a:endParaRPr>
            </a:p>
          </p:txBody>
        </p:sp>
      </p:grpSp>
      <p:sp>
        <p:nvSpPr>
          <p:cNvPr id="63" name="文本框 7"/>
          <p:cNvSpPr txBox="1">
            <a:spLocks noChangeArrowheads="1"/>
          </p:cNvSpPr>
          <p:nvPr>
            <p:custDataLst>
              <p:tags r:id="rId1"/>
            </p:custDataLst>
          </p:nvPr>
        </p:nvSpPr>
        <p:spPr bwMode="auto">
          <a:xfrm>
            <a:off x="969330" y="1339117"/>
            <a:ext cx="769937"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400" b="1" dirty="0" smtClean="0">
                <a:solidFill>
                  <a:srgbClr val="0F6FC6"/>
                </a:solidFill>
                <a:latin typeface="微软雅黑" panose="020B0503020204020204" pitchFamily="34" charset="-122"/>
                <a:ea typeface="微软雅黑" panose="020B0503020204020204" pitchFamily="34" charset="-122"/>
              </a:rPr>
              <a:t>01</a:t>
            </a:r>
            <a:endParaRPr lang="zh-CN" altLang="en-US" sz="2400" b="1" dirty="0">
              <a:solidFill>
                <a:srgbClr val="0F6FC6"/>
              </a:solidFill>
              <a:latin typeface="微软雅黑" panose="020B0503020204020204" pitchFamily="34" charset="-122"/>
              <a:ea typeface="微软雅黑" panose="020B0503020204020204" pitchFamily="34" charset="-122"/>
            </a:endParaRPr>
          </a:p>
        </p:txBody>
      </p:sp>
      <p:sp>
        <p:nvSpPr>
          <p:cNvPr id="64" name="燕尾形 63"/>
          <p:cNvSpPr/>
          <p:nvPr>
            <p:custDataLst>
              <p:tags r:id="rId2"/>
            </p:custDataLst>
          </p:nvPr>
        </p:nvSpPr>
        <p:spPr>
          <a:xfrm>
            <a:off x="709429" y="1516917"/>
            <a:ext cx="368300" cy="368300"/>
          </a:xfrm>
          <a:prstGeom prst="chevron">
            <a:avLst/>
          </a:prstGeom>
          <a:solidFill>
            <a:srgbClr val="0F6FC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65" name="矩形 64"/>
          <p:cNvSpPr/>
          <p:nvPr/>
        </p:nvSpPr>
        <p:spPr>
          <a:xfrm>
            <a:off x="1630868" y="1449684"/>
            <a:ext cx="3185487" cy="452432"/>
          </a:xfrm>
          <a:prstGeom prst="rect">
            <a:avLst/>
          </a:prstGeom>
        </p:spPr>
        <p:txBody>
          <a:bodyPr wrap="none">
            <a:spAutoFit/>
          </a:bodyPr>
          <a:lstStyle/>
          <a:p>
            <a:pPr>
              <a:lnSpc>
                <a:spcPct val="130000"/>
              </a:lnSpc>
              <a:spcAft>
                <a:spcPts val="600"/>
              </a:spcAft>
            </a:pPr>
            <a:r>
              <a:rPr lang="zh-CN" altLang="en-US" b="1" dirty="0" smtClean="0">
                <a:solidFill>
                  <a:srgbClr val="0070C0"/>
                </a:solidFill>
                <a:latin typeface="微软雅黑" panose="020B0503020204020204" pitchFamily="34" charset="-122"/>
                <a:ea typeface="微软雅黑" panose="020B0503020204020204" pitchFamily="34" charset="-122"/>
              </a:rPr>
              <a:t>计提财务人员工资时科目错误</a:t>
            </a:r>
            <a:endParaRPr lang="en-US" altLang="zh-CN" b="1" dirty="0">
              <a:solidFill>
                <a:srgbClr val="0070C0"/>
              </a:solidFill>
              <a:latin typeface="微软雅黑" panose="020B0503020204020204" pitchFamily="34" charset="-122"/>
              <a:ea typeface="微软雅黑" panose="020B0503020204020204" pitchFamily="34" charset="-122"/>
            </a:endParaRPr>
          </a:p>
        </p:txBody>
      </p:sp>
      <p:sp>
        <p:nvSpPr>
          <p:cNvPr id="6" name="矩形 5"/>
          <p:cNvSpPr/>
          <p:nvPr/>
        </p:nvSpPr>
        <p:spPr>
          <a:xfrm>
            <a:off x="1998090" y="3558526"/>
            <a:ext cx="8183508" cy="874407"/>
          </a:xfrm>
          <a:prstGeom prst="rect">
            <a:avLst/>
          </a:prstGeom>
        </p:spPr>
        <p:txBody>
          <a:bodyPr wrap="square">
            <a:spAutoFit/>
          </a:bodyPr>
          <a:lstStyle/>
          <a:p>
            <a:pPr indent="457200">
              <a:lnSpc>
                <a:spcPct val="150000"/>
              </a:lnSpc>
            </a:pPr>
            <a:r>
              <a:rPr lang="zh-CN" altLang="en-US" dirty="0">
                <a:latin typeface="微软雅黑" pitchFamily="34" charset="-122"/>
                <a:ea typeface="微软雅黑" pitchFamily="34" charset="-122"/>
              </a:rPr>
              <a:t>财务部门人员的工资是属于企业管理者为了组织和管理企业生产经营活动而发生的必要费用，因此应当计入管理费用</a:t>
            </a:r>
            <a:r>
              <a:rPr lang="zh-CN" altLang="en-US" dirty="0" smtClean="0">
                <a:latin typeface="微软雅黑" pitchFamily="34" charset="-122"/>
                <a:ea typeface="微软雅黑" pitchFamily="34" charset="-122"/>
              </a:rPr>
              <a:t>。</a:t>
            </a:r>
            <a:endParaRPr lang="zh-CN" altLang="en-US" dirty="0">
              <a:latin typeface="微软雅黑" pitchFamily="34" charset="-122"/>
              <a:ea typeface="微软雅黑" pitchFamily="34" charset="-122"/>
            </a:endParaRPr>
          </a:p>
        </p:txBody>
      </p:sp>
      <p:sp>
        <p:nvSpPr>
          <p:cNvPr id="2" name="矩形 1"/>
          <p:cNvSpPr/>
          <p:nvPr/>
        </p:nvSpPr>
        <p:spPr>
          <a:xfrm>
            <a:off x="3515135" y="4586593"/>
            <a:ext cx="6096000" cy="1338828"/>
          </a:xfrm>
          <a:prstGeom prst="rect">
            <a:avLst/>
          </a:prstGeom>
        </p:spPr>
        <p:txBody>
          <a:bodyPr>
            <a:spAutoFit/>
          </a:bodyPr>
          <a:lstStyle/>
          <a:p>
            <a:pPr>
              <a:lnSpc>
                <a:spcPct val="150000"/>
              </a:lnSpc>
            </a:pP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计提工资时：</a:t>
            </a:r>
            <a:endParaRPr lang="en-US" altLang="zh-CN" b="1"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借</a:t>
            </a:r>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rPr>
              <a:t>：管理费用</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工资             </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5 000</a:t>
            </a:r>
          </a:p>
          <a:p>
            <a:pPr>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    贷：应付职工薪酬</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工资      </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5 000</a:t>
            </a:r>
          </a:p>
        </p:txBody>
      </p:sp>
    </p:spTree>
    <p:extLst>
      <p:ext uri="{BB962C8B-B14F-4D97-AF65-F5344CB8AC3E}">
        <p14:creationId xmlns:p14="http://schemas.microsoft.com/office/powerpoint/2010/main" val="1084581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500"/>
                                        <p:tgtEl>
                                          <p:spTgt spid="64"/>
                                        </p:tgtEl>
                                        <p:attrNameLst>
                                          <p:attrName>ppt_x</p:attrName>
                                        </p:attrNameLst>
                                      </p:cBhvr>
                                      <p:tavLst>
                                        <p:tav tm="0">
                                          <p:val>
                                            <p:strVal val="#ppt_x-#ppt_w*1.125000"/>
                                          </p:val>
                                        </p:tav>
                                        <p:tav tm="100000">
                                          <p:val>
                                            <p:strVal val="#ppt_x"/>
                                          </p:val>
                                        </p:tav>
                                      </p:tavLst>
                                    </p:anim>
                                    <p:animEffect transition="in" filter="wipe(right)">
                                      <p:cBhvr>
                                        <p:cTn id="8" dur="500"/>
                                        <p:tgtEl>
                                          <p:spTgt spid="64"/>
                                        </p:tgtEl>
                                      </p:cBhvr>
                                    </p:animEffect>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63"/>
                                        </p:tgtEl>
                                        <p:attrNameLst>
                                          <p:attrName>style.visibility</p:attrName>
                                        </p:attrNameLst>
                                      </p:cBhvr>
                                      <p:to>
                                        <p:strVal val="visible"/>
                                      </p:to>
                                    </p:set>
                                    <p:anim calcmode="lin" valueType="num">
                                      <p:cBhvr additive="base">
                                        <p:cTn id="12" dur="500"/>
                                        <p:tgtEl>
                                          <p:spTgt spid="63"/>
                                        </p:tgtEl>
                                        <p:attrNameLst>
                                          <p:attrName>ppt_x</p:attrName>
                                        </p:attrNameLst>
                                      </p:cBhvr>
                                      <p:tavLst>
                                        <p:tav tm="0">
                                          <p:val>
                                            <p:strVal val="#ppt_x-#ppt_w*1.125000"/>
                                          </p:val>
                                        </p:tav>
                                        <p:tav tm="100000">
                                          <p:val>
                                            <p:strVal val="#ppt_x"/>
                                          </p:val>
                                        </p:tav>
                                      </p:tavLst>
                                    </p:anim>
                                    <p:animEffect transition="in" filter="wipe(right)">
                                      <p:cBhvr>
                                        <p:cTn id="13" dur="500"/>
                                        <p:tgtEl>
                                          <p:spTgt spid="63"/>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additive="base">
                                        <p:cTn id="16" dur="500"/>
                                        <p:tgtEl>
                                          <p:spTgt spid="65"/>
                                        </p:tgtEl>
                                        <p:attrNameLst>
                                          <p:attrName>ppt_x</p:attrName>
                                        </p:attrNameLst>
                                      </p:cBhvr>
                                      <p:tavLst>
                                        <p:tav tm="0">
                                          <p:val>
                                            <p:strVal val="#ppt_x-#ppt_w*1.125000"/>
                                          </p:val>
                                        </p:tav>
                                        <p:tav tm="100000">
                                          <p:val>
                                            <p:strVal val="#ppt_x"/>
                                          </p:val>
                                        </p:tav>
                                      </p:tavLst>
                                    </p:anim>
                                    <p:animEffect transition="in" filter="wipe(right)">
                                      <p:cBhvr>
                                        <p:cTn id="17" dur="500"/>
                                        <p:tgtEl>
                                          <p:spTgt spid="65"/>
                                        </p:tgtEl>
                                      </p:cBhvr>
                                    </p:animEffect>
                                  </p:childTnLst>
                                </p:cTn>
                              </p:par>
                            </p:childTnLst>
                          </p:cTn>
                        </p:par>
                        <p:par>
                          <p:cTn id="18" fill="hold">
                            <p:stCondLst>
                              <p:cond delay="1000"/>
                            </p:stCondLst>
                            <p:childTnLst>
                              <p:par>
                                <p:cTn id="19" presetID="16" presetClass="entr" presetSubtype="37"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barn(outVertical)">
                                      <p:cBhvr>
                                        <p:cTn id="21" dur="500"/>
                                        <p:tgtEl>
                                          <p:spTgt spid="31"/>
                                        </p:tgtEl>
                                      </p:cBhvr>
                                    </p:animEffect>
                                  </p:childTnLst>
                                </p:cTn>
                              </p:par>
                            </p:childTnLst>
                          </p:cTn>
                        </p:par>
                        <p:par>
                          <p:cTn id="22" fill="hold">
                            <p:stCondLst>
                              <p:cond delay="1500"/>
                            </p:stCondLst>
                            <p:childTnLst>
                              <p:par>
                                <p:cTn id="23" presetID="47" presetClass="entr" presetSubtype="0" fill="hold" grpId="0" nodeType="after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500"/>
                                        <p:tgtEl>
                                          <p:spTgt spid="59"/>
                                        </p:tgtEl>
                                      </p:cBhvr>
                                    </p:animEffect>
                                    <p:anim calcmode="lin" valueType="num">
                                      <p:cBhvr>
                                        <p:cTn id="26" dur="500" fill="hold"/>
                                        <p:tgtEl>
                                          <p:spTgt spid="59"/>
                                        </p:tgtEl>
                                        <p:attrNameLst>
                                          <p:attrName>ppt_x</p:attrName>
                                        </p:attrNameLst>
                                      </p:cBhvr>
                                      <p:tavLst>
                                        <p:tav tm="0">
                                          <p:val>
                                            <p:strVal val="#ppt_x"/>
                                          </p:val>
                                        </p:tav>
                                        <p:tav tm="100000">
                                          <p:val>
                                            <p:strVal val="#ppt_x"/>
                                          </p:val>
                                        </p:tav>
                                      </p:tavLst>
                                    </p:anim>
                                    <p:anim calcmode="lin" valueType="num">
                                      <p:cBhvr>
                                        <p:cTn id="27" dur="5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500"/>
                                        <p:tgtEl>
                                          <p:spTgt spid="60"/>
                                        </p:tgtEl>
                                      </p:cBhvr>
                                    </p:animEffect>
                                    <p:anim calcmode="lin" valueType="num">
                                      <p:cBhvr>
                                        <p:cTn id="31" dur="500" fill="hold"/>
                                        <p:tgtEl>
                                          <p:spTgt spid="60"/>
                                        </p:tgtEl>
                                        <p:attrNameLst>
                                          <p:attrName>ppt_x</p:attrName>
                                        </p:attrNameLst>
                                      </p:cBhvr>
                                      <p:tavLst>
                                        <p:tav tm="0">
                                          <p:val>
                                            <p:strVal val="#ppt_x"/>
                                          </p:val>
                                        </p:tav>
                                        <p:tav tm="100000">
                                          <p:val>
                                            <p:strVal val="#ppt_x"/>
                                          </p:val>
                                        </p:tav>
                                      </p:tavLst>
                                    </p:anim>
                                    <p:anim calcmode="lin" valueType="num">
                                      <p:cBhvr>
                                        <p:cTn id="32" dur="5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down)">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3" grpId="0"/>
      <p:bldP spid="64" grpId="0" animBg="1"/>
      <p:bldP spid="65" grpId="0"/>
      <p:bldP spid="6"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p:cNvSpPr/>
          <p:nvPr/>
        </p:nvSpPr>
        <p:spPr>
          <a:xfrm>
            <a:off x="1146267" y="305190"/>
            <a:ext cx="5416868" cy="461665"/>
          </a:xfrm>
          <a:prstGeom prst="rect">
            <a:avLst/>
          </a:prstGeom>
        </p:spPr>
        <p:txBody>
          <a:bodyPr wrap="none">
            <a:spAutoFit/>
          </a:bodyPr>
          <a:lstStyle/>
          <a:p>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rPr>
              <a:t>场景二：涉及养老保险职工薪酬的核算</a:t>
            </a:r>
          </a:p>
        </p:txBody>
      </p:sp>
      <p:grpSp>
        <p:nvGrpSpPr>
          <p:cNvPr id="26" name="组合 25"/>
          <p:cNvGrpSpPr/>
          <p:nvPr/>
        </p:nvGrpSpPr>
        <p:grpSpPr>
          <a:xfrm>
            <a:off x="666826" y="856187"/>
            <a:ext cx="10657666" cy="1040782"/>
            <a:chOff x="442913" y="2541589"/>
            <a:chExt cx="10277893" cy="1040782"/>
          </a:xfrm>
        </p:grpSpPr>
        <p:grpSp>
          <p:nvGrpSpPr>
            <p:cNvPr id="34" name="组合 33"/>
            <p:cNvGrpSpPr/>
            <p:nvPr/>
          </p:nvGrpSpPr>
          <p:grpSpPr>
            <a:xfrm>
              <a:off x="442913" y="2541589"/>
              <a:ext cx="974725" cy="1019175"/>
              <a:chOff x="2371725" y="2198689"/>
              <a:chExt cx="974725" cy="1019175"/>
            </a:xfrm>
          </p:grpSpPr>
          <p:sp>
            <p:nvSpPr>
              <p:cNvPr id="36" name="MH_Other_1"/>
              <p:cNvSpPr/>
              <p:nvPr>
                <p:custDataLst>
                  <p:tags r:id="rId11"/>
                </p:custDataLst>
              </p:nvPr>
            </p:nvSpPr>
            <p:spPr>
              <a:xfrm>
                <a:off x="2784475" y="2327275"/>
                <a:ext cx="357188" cy="355600"/>
              </a:xfrm>
              <a:prstGeom prst="diamond">
                <a:avLst/>
              </a:prstGeom>
              <a:solidFill>
                <a:schemeClr val="accent1">
                  <a:lumMod val="20000"/>
                  <a:lumOff val="80000"/>
                </a:schemeClr>
              </a:solidFill>
            </p:spPr>
            <p:txBody>
              <a:bodyPr anchor="ctr"/>
              <a:lstStyle/>
              <a:p>
                <a:pPr algn="just">
                  <a:lnSpc>
                    <a:spcPct val="130000"/>
                  </a:lnSpc>
                  <a:defRPr/>
                </a:pPr>
                <a:endParaRPr lang="zh-CN" altLang="en-US" dirty="0" err="1">
                  <a:solidFill>
                    <a:srgbClr val="FFFFFF"/>
                  </a:solidFill>
                </a:endParaRPr>
              </a:p>
            </p:txBody>
          </p:sp>
          <p:sp>
            <p:nvSpPr>
              <p:cNvPr id="37" name="MH_Other_2"/>
              <p:cNvSpPr/>
              <p:nvPr>
                <p:custDataLst>
                  <p:tags r:id="rId12"/>
                </p:custDataLst>
              </p:nvPr>
            </p:nvSpPr>
            <p:spPr>
              <a:xfrm>
                <a:off x="2784475" y="2732089"/>
                <a:ext cx="357188" cy="357187"/>
              </a:xfrm>
              <a:prstGeom prst="diamond">
                <a:avLst/>
              </a:prstGeom>
              <a:solidFill>
                <a:schemeClr val="accent1">
                  <a:lumMod val="20000"/>
                  <a:lumOff val="80000"/>
                </a:schemeClr>
              </a:solidFill>
            </p:spPr>
            <p:txBody>
              <a:bodyPr anchor="ctr"/>
              <a:lstStyle/>
              <a:p>
                <a:pPr algn="just">
                  <a:lnSpc>
                    <a:spcPct val="130000"/>
                  </a:lnSpc>
                  <a:defRPr/>
                </a:pPr>
                <a:endParaRPr lang="zh-CN" altLang="en-US" dirty="0" err="1">
                  <a:solidFill>
                    <a:srgbClr val="FFFFFF"/>
                  </a:solidFill>
                </a:endParaRPr>
              </a:p>
            </p:txBody>
          </p:sp>
          <p:sp>
            <p:nvSpPr>
              <p:cNvPr id="40" name="MH_Other_3"/>
              <p:cNvSpPr/>
              <p:nvPr>
                <p:custDataLst>
                  <p:tags r:id="rId13"/>
                </p:custDataLst>
              </p:nvPr>
            </p:nvSpPr>
            <p:spPr>
              <a:xfrm>
                <a:off x="2990850" y="2530475"/>
                <a:ext cx="355600" cy="355600"/>
              </a:xfrm>
              <a:prstGeom prst="diamond">
                <a:avLst/>
              </a:prstGeom>
              <a:solidFill>
                <a:srgbClr val="00B0F0"/>
              </a:solidFill>
            </p:spPr>
            <p:txBody>
              <a:bodyPr anchor="ctr"/>
              <a:lstStyle/>
              <a:p>
                <a:pPr algn="just">
                  <a:lnSpc>
                    <a:spcPct val="130000"/>
                  </a:lnSpc>
                  <a:defRPr/>
                </a:pPr>
                <a:endParaRPr lang="zh-CN" altLang="en-US" dirty="0" err="1">
                  <a:solidFill>
                    <a:srgbClr val="FFFFFF"/>
                  </a:solidFill>
                </a:endParaRPr>
              </a:p>
            </p:txBody>
          </p:sp>
          <p:sp>
            <p:nvSpPr>
              <p:cNvPr id="41" name="MH_Other_4"/>
              <p:cNvSpPr/>
              <p:nvPr>
                <p:custDataLst>
                  <p:tags r:id="rId14"/>
                </p:custDataLst>
              </p:nvPr>
            </p:nvSpPr>
            <p:spPr>
              <a:xfrm>
                <a:off x="2400300" y="2198689"/>
                <a:ext cx="534988" cy="1019175"/>
              </a:xfrm>
              <a:custGeom>
                <a:avLst/>
                <a:gdLst>
                  <a:gd name="connsiteX0" fmla="*/ 96494 w 1902905"/>
                  <a:gd name="connsiteY0" fmla="*/ 0 h 3612822"/>
                  <a:gd name="connsiteX1" fmla="*/ 1902905 w 1902905"/>
                  <a:gd name="connsiteY1" fmla="*/ 1806411 h 3612822"/>
                  <a:gd name="connsiteX2" fmla="*/ 96494 w 1902905"/>
                  <a:gd name="connsiteY2" fmla="*/ 3612822 h 3612822"/>
                  <a:gd name="connsiteX3" fmla="*/ 0 w 1902905"/>
                  <a:gd name="connsiteY3" fmla="*/ 3516328 h 3612822"/>
                  <a:gd name="connsiteX4" fmla="*/ 1709917 w 1902905"/>
                  <a:gd name="connsiteY4" fmla="*/ 1806411 h 3612822"/>
                  <a:gd name="connsiteX5" fmla="*/ 0 w 1902905"/>
                  <a:gd name="connsiteY5" fmla="*/ 96494 h 3612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2905" h="3612822">
                    <a:moveTo>
                      <a:pt x="96494" y="0"/>
                    </a:moveTo>
                    <a:lnTo>
                      <a:pt x="1902905" y="1806411"/>
                    </a:lnTo>
                    <a:lnTo>
                      <a:pt x="96494" y="3612822"/>
                    </a:lnTo>
                    <a:lnTo>
                      <a:pt x="0" y="3516328"/>
                    </a:lnTo>
                    <a:lnTo>
                      <a:pt x="1709917" y="1806411"/>
                    </a:lnTo>
                    <a:lnTo>
                      <a:pt x="0" y="96494"/>
                    </a:lnTo>
                    <a:close/>
                  </a:path>
                </a:pathLst>
              </a:custGeom>
              <a:solidFill>
                <a:schemeClr val="accent3">
                  <a:lumMod val="20000"/>
                  <a:lumOff val="80000"/>
                </a:schemeClr>
              </a:solidFill>
            </p:spPr>
            <p:txBody>
              <a:bodyPr anchor="ctr"/>
              <a:lstStyle/>
              <a:p>
                <a:pPr algn="just">
                  <a:lnSpc>
                    <a:spcPct val="130000"/>
                  </a:lnSpc>
                  <a:defRPr/>
                </a:pPr>
                <a:endParaRPr lang="zh-CN" altLang="en-US" dirty="0" err="1">
                  <a:solidFill>
                    <a:srgbClr val="FFFFFF"/>
                  </a:solidFill>
                </a:endParaRPr>
              </a:p>
            </p:txBody>
          </p:sp>
          <p:sp>
            <p:nvSpPr>
              <p:cNvPr id="42" name="MH_Other_5"/>
              <p:cNvSpPr/>
              <p:nvPr>
                <p:custDataLst>
                  <p:tags r:id="rId15"/>
                </p:custDataLst>
              </p:nvPr>
            </p:nvSpPr>
            <p:spPr bwMode="auto">
              <a:xfrm>
                <a:off x="2371725" y="2198689"/>
                <a:ext cx="509588" cy="1019175"/>
              </a:xfrm>
              <a:custGeom>
                <a:avLst/>
                <a:gdLst>
                  <a:gd name="T0" fmla="*/ 36 w 1806862"/>
                  <a:gd name="T1" fmla="*/ 0 h 3612822"/>
                  <a:gd name="T2" fmla="*/ 143580 w 1806862"/>
                  <a:gd name="T3" fmla="*/ 143580 h 3612822"/>
                  <a:gd name="T4" fmla="*/ 36 w 1806862"/>
                  <a:gd name="T5" fmla="*/ 287160 h 3612822"/>
                  <a:gd name="T6" fmla="*/ 0 w 1806862"/>
                  <a:gd name="T7" fmla="*/ 287124 h 3612822"/>
                  <a:gd name="T8" fmla="*/ 0 w 1806862"/>
                  <a:gd name="T9" fmla="*/ 36 h 3612822"/>
                  <a:gd name="T10" fmla="*/ 0 60000 65536"/>
                  <a:gd name="T11" fmla="*/ 0 60000 65536"/>
                  <a:gd name="T12" fmla="*/ 0 60000 65536"/>
                  <a:gd name="T13" fmla="*/ 0 60000 65536"/>
                  <a:gd name="T14" fmla="*/ 0 60000 65536"/>
                  <a:gd name="T15" fmla="*/ 0 w 1806862"/>
                  <a:gd name="T16" fmla="*/ 0 h 3612822"/>
                  <a:gd name="T17" fmla="*/ 1806862 w 1806862"/>
                  <a:gd name="T18" fmla="*/ 3612822 h 3612822"/>
                </a:gdLst>
                <a:ahLst/>
                <a:cxnLst>
                  <a:cxn ang="T10">
                    <a:pos x="T0" y="T1"/>
                  </a:cxn>
                  <a:cxn ang="T11">
                    <a:pos x="T2" y="T3"/>
                  </a:cxn>
                  <a:cxn ang="T12">
                    <a:pos x="T4" y="T5"/>
                  </a:cxn>
                  <a:cxn ang="T13">
                    <a:pos x="T6" y="T7"/>
                  </a:cxn>
                  <a:cxn ang="T14">
                    <a:pos x="T8" y="T9"/>
                  </a:cxn>
                </a:cxnLst>
                <a:rect l="T15" t="T16" r="T17" b="T18"/>
                <a:pathLst>
                  <a:path w="1806862" h="3612822">
                    <a:moveTo>
                      <a:pt x="451" y="0"/>
                    </a:moveTo>
                    <a:lnTo>
                      <a:pt x="1806862" y="1806411"/>
                    </a:lnTo>
                    <a:lnTo>
                      <a:pt x="451" y="3612822"/>
                    </a:lnTo>
                    <a:lnTo>
                      <a:pt x="0" y="3612371"/>
                    </a:lnTo>
                    <a:lnTo>
                      <a:pt x="0" y="451"/>
                    </a:lnTo>
                    <a:lnTo>
                      <a:pt x="451" y="0"/>
                    </a:lnTo>
                    <a:close/>
                  </a:path>
                </a:pathLst>
              </a:custGeom>
              <a:solidFill>
                <a:srgbClr val="00B0F0"/>
              </a:solidFill>
              <a:ln>
                <a:noFill/>
              </a:ln>
            </p:spPr>
            <p:txBody>
              <a:bodyPr lIns="0" tIns="0" rIns="14400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400" b="1" dirty="0" smtClean="0">
                    <a:solidFill>
                      <a:srgbClr val="FFFFFF"/>
                    </a:solidFill>
                  </a:rPr>
                  <a:t>1</a:t>
                </a:r>
                <a:endParaRPr lang="zh-CN" altLang="en-US" sz="2400" b="1" dirty="0">
                  <a:solidFill>
                    <a:srgbClr val="FFFFFF"/>
                  </a:solidFill>
                </a:endParaRPr>
              </a:p>
            </p:txBody>
          </p:sp>
        </p:grpSp>
        <p:sp>
          <p:nvSpPr>
            <p:cNvPr id="35" name="矩形 34"/>
            <p:cNvSpPr/>
            <p:nvPr/>
          </p:nvSpPr>
          <p:spPr>
            <a:xfrm>
              <a:off x="1623119" y="2804914"/>
              <a:ext cx="9097687" cy="777457"/>
            </a:xfrm>
            <a:prstGeom prst="rect">
              <a:avLst/>
            </a:prstGeom>
          </p:spPr>
          <p:txBody>
            <a:bodyPr wrap="square">
              <a:spAutoFit/>
            </a:bodyPr>
            <a:lstStyle/>
            <a:p>
              <a:pPr indent="457200">
                <a:lnSpc>
                  <a:spcPct val="130000"/>
                </a:lnSpc>
              </a:pPr>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rPr>
                <a:t>小高据理力争，为自己争取到了合法的社保权益，同时也履行了他作为公民缴纳社保的责任和义务。月末，到了核算工资薪金的时候，看到工资单，小高陷入了沉思</a:t>
              </a:r>
              <a:r>
                <a:rPr lang="en-US" altLang="zh-CN" dirty="0" smtClean="0">
                  <a:solidFill>
                    <a:schemeClr val="tx1">
                      <a:lumMod val="85000"/>
                      <a:lumOff val="15000"/>
                    </a:schemeClr>
                  </a:solidFill>
                  <a:latin typeface="微软雅黑" panose="020B0503020204020204" pitchFamily="34" charset="-122"/>
                  <a:ea typeface="微软雅黑" panose="020B0503020204020204" pitchFamily="34" charset="-122"/>
                </a:rPr>
                <a:t>……</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43" name="组合 42"/>
          <p:cNvGrpSpPr/>
          <p:nvPr/>
        </p:nvGrpSpPr>
        <p:grpSpPr>
          <a:xfrm>
            <a:off x="1251213" y="3402811"/>
            <a:ext cx="9946220" cy="2222898"/>
            <a:chOff x="6453711" y="2541589"/>
            <a:chExt cx="9946220" cy="2222898"/>
          </a:xfrm>
        </p:grpSpPr>
        <p:grpSp>
          <p:nvGrpSpPr>
            <p:cNvPr id="44" name="组合 43"/>
            <p:cNvGrpSpPr/>
            <p:nvPr/>
          </p:nvGrpSpPr>
          <p:grpSpPr>
            <a:xfrm>
              <a:off x="6453711" y="2541589"/>
              <a:ext cx="974725" cy="1019175"/>
              <a:chOff x="6324600" y="2198689"/>
              <a:chExt cx="974725" cy="1019175"/>
            </a:xfrm>
          </p:grpSpPr>
          <p:sp>
            <p:nvSpPr>
              <p:cNvPr id="46" name="MH_Other_11"/>
              <p:cNvSpPr/>
              <p:nvPr>
                <p:custDataLst>
                  <p:tags r:id="rId6"/>
                </p:custDataLst>
              </p:nvPr>
            </p:nvSpPr>
            <p:spPr>
              <a:xfrm>
                <a:off x="6737350" y="2327275"/>
                <a:ext cx="357188" cy="355600"/>
              </a:xfrm>
              <a:prstGeom prst="diamond">
                <a:avLst/>
              </a:prstGeom>
              <a:solidFill>
                <a:schemeClr val="accent2">
                  <a:lumMod val="20000"/>
                  <a:lumOff val="80000"/>
                </a:schemeClr>
              </a:solidFill>
            </p:spPr>
            <p:txBody>
              <a:bodyPr anchor="ctr"/>
              <a:lstStyle/>
              <a:p>
                <a:pPr algn="just">
                  <a:lnSpc>
                    <a:spcPct val="130000"/>
                  </a:lnSpc>
                  <a:defRPr/>
                </a:pPr>
                <a:endParaRPr lang="zh-CN" altLang="en-US" dirty="0" err="1">
                  <a:solidFill>
                    <a:srgbClr val="FFFFFF"/>
                  </a:solidFill>
                </a:endParaRPr>
              </a:p>
            </p:txBody>
          </p:sp>
          <p:sp>
            <p:nvSpPr>
              <p:cNvPr id="47" name="MH_Other_12"/>
              <p:cNvSpPr/>
              <p:nvPr>
                <p:custDataLst>
                  <p:tags r:id="rId7"/>
                </p:custDataLst>
              </p:nvPr>
            </p:nvSpPr>
            <p:spPr>
              <a:xfrm>
                <a:off x="6737350" y="2732089"/>
                <a:ext cx="357188" cy="357187"/>
              </a:xfrm>
              <a:prstGeom prst="diamond">
                <a:avLst/>
              </a:prstGeom>
              <a:solidFill>
                <a:schemeClr val="accent2">
                  <a:lumMod val="20000"/>
                  <a:lumOff val="80000"/>
                </a:schemeClr>
              </a:solidFill>
            </p:spPr>
            <p:txBody>
              <a:bodyPr anchor="ctr"/>
              <a:lstStyle/>
              <a:p>
                <a:pPr algn="just">
                  <a:lnSpc>
                    <a:spcPct val="130000"/>
                  </a:lnSpc>
                  <a:defRPr/>
                </a:pPr>
                <a:endParaRPr lang="zh-CN" altLang="en-US" dirty="0" err="1">
                  <a:solidFill>
                    <a:srgbClr val="FFFFFF"/>
                  </a:solidFill>
                </a:endParaRPr>
              </a:p>
            </p:txBody>
          </p:sp>
          <p:sp>
            <p:nvSpPr>
              <p:cNvPr id="48" name="MH_Other_13"/>
              <p:cNvSpPr/>
              <p:nvPr>
                <p:custDataLst>
                  <p:tags r:id="rId8"/>
                </p:custDataLst>
              </p:nvPr>
            </p:nvSpPr>
            <p:spPr>
              <a:xfrm>
                <a:off x="6943725" y="2530475"/>
                <a:ext cx="355600" cy="355600"/>
              </a:xfrm>
              <a:prstGeom prst="diamond">
                <a:avLst/>
              </a:prstGeom>
              <a:solidFill>
                <a:schemeClr val="accent2">
                  <a:lumMod val="60000"/>
                  <a:lumOff val="40000"/>
                </a:schemeClr>
              </a:solidFill>
            </p:spPr>
            <p:txBody>
              <a:bodyPr anchor="ctr"/>
              <a:lstStyle/>
              <a:p>
                <a:pPr algn="just">
                  <a:lnSpc>
                    <a:spcPct val="130000"/>
                  </a:lnSpc>
                  <a:defRPr/>
                </a:pPr>
                <a:endParaRPr lang="zh-CN" altLang="en-US" dirty="0" err="1">
                  <a:solidFill>
                    <a:srgbClr val="FFFFFF"/>
                  </a:solidFill>
                </a:endParaRPr>
              </a:p>
            </p:txBody>
          </p:sp>
          <p:sp>
            <p:nvSpPr>
              <p:cNvPr id="49" name="MH_Other_14"/>
              <p:cNvSpPr/>
              <p:nvPr>
                <p:custDataLst>
                  <p:tags r:id="rId9"/>
                </p:custDataLst>
              </p:nvPr>
            </p:nvSpPr>
            <p:spPr>
              <a:xfrm>
                <a:off x="6353175" y="2198689"/>
                <a:ext cx="534988" cy="1019175"/>
              </a:xfrm>
              <a:custGeom>
                <a:avLst/>
                <a:gdLst>
                  <a:gd name="connsiteX0" fmla="*/ 96494 w 1902905"/>
                  <a:gd name="connsiteY0" fmla="*/ 0 h 3612822"/>
                  <a:gd name="connsiteX1" fmla="*/ 1902905 w 1902905"/>
                  <a:gd name="connsiteY1" fmla="*/ 1806411 h 3612822"/>
                  <a:gd name="connsiteX2" fmla="*/ 96494 w 1902905"/>
                  <a:gd name="connsiteY2" fmla="*/ 3612822 h 3612822"/>
                  <a:gd name="connsiteX3" fmla="*/ 0 w 1902905"/>
                  <a:gd name="connsiteY3" fmla="*/ 3516328 h 3612822"/>
                  <a:gd name="connsiteX4" fmla="*/ 1709917 w 1902905"/>
                  <a:gd name="connsiteY4" fmla="*/ 1806411 h 3612822"/>
                  <a:gd name="connsiteX5" fmla="*/ 0 w 1902905"/>
                  <a:gd name="connsiteY5" fmla="*/ 96494 h 3612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2905" h="3612822">
                    <a:moveTo>
                      <a:pt x="96494" y="0"/>
                    </a:moveTo>
                    <a:lnTo>
                      <a:pt x="1902905" y="1806411"/>
                    </a:lnTo>
                    <a:lnTo>
                      <a:pt x="96494" y="3612822"/>
                    </a:lnTo>
                    <a:lnTo>
                      <a:pt x="0" y="3516328"/>
                    </a:lnTo>
                    <a:lnTo>
                      <a:pt x="1709917" y="1806411"/>
                    </a:lnTo>
                    <a:lnTo>
                      <a:pt x="0" y="96494"/>
                    </a:lnTo>
                    <a:close/>
                  </a:path>
                </a:pathLst>
              </a:custGeom>
              <a:solidFill>
                <a:schemeClr val="accent2">
                  <a:lumMod val="20000"/>
                  <a:lumOff val="80000"/>
                </a:schemeClr>
              </a:solidFill>
            </p:spPr>
            <p:txBody>
              <a:bodyPr anchor="ctr"/>
              <a:lstStyle/>
              <a:p>
                <a:pPr algn="just">
                  <a:lnSpc>
                    <a:spcPct val="130000"/>
                  </a:lnSpc>
                  <a:defRPr/>
                </a:pPr>
                <a:endParaRPr lang="zh-CN" altLang="en-US" dirty="0" err="1">
                  <a:solidFill>
                    <a:srgbClr val="FFFFFF"/>
                  </a:solidFill>
                </a:endParaRPr>
              </a:p>
            </p:txBody>
          </p:sp>
          <p:sp>
            <p:nvSpPr>
              <p:cNvPr id="50" name="MH_Other_15"/>
              <p:cNvSpPr/>
              <p:nvPr>
                <p:custDataLst>
                  <p:tags r:id="rId10"/>
                </p:custDataLst>
              </p:nvPr>
            </p:nvSpPr>
            <p:spPr bwMode="auto">
              <a:xfrm>
                <a:off x="6324600" y="2198689"/>
                <a:ext cx="509588" cy="1019175"/>
              </a:xfrm>
              <a:custGeom>
                <a:avLst/>
                <a:gdLst>
                  <a:gd name="T0" fmla="*/ 36 w 1806862"/>
                  <a:gd name="T1" fmla="*/ 0 h 3612822"/>
                  <a:gd name="T2" fmla="*/ 143580 w 1806862"/>
                  <a:gd name="T3" fmla="*/ 143580 h 3612822"/>
                  <a:gd name="T4" fmla="*/ 36 w 1806862"/>
                  <a:gd name="T5" fmla="*/ 287160 h 3612822"/>
                  <a:gd name="T6" fmla="*/ 0 w 1806862"/>
                  <a:gd name="T7" fmla="*/ 287124 h 3612822"/>
                  <a:gd name="T8" fmla="*/ 0 w 1806862"/>
                  <a:gd name="T9" fmla="*/ 36 h 3612822"/>
                  <a:gd name="T10" fmla="*/ 0 60000 65536"/>
                  <a:gd name="T11" fmla="*/ 0 60000 65536"/>
                  <a:gd name="T12" fmla="*/ 0 60000 65536"/>
                  <a:gd name="T13" fmla="*/ 0 60000 65536"/>
                  <a:gd name="T14" fmla="*/ 0 60000 65536"/>
                  <a:gd name="T15" fmla="*/ 0 w 1806862"/>
                  <a:gd name="T16" fmla="*/ 0 h 3612822"/>
                  <a:gd name="T17" fmla="*/ 1806862 w 1806862"/>
                  <a:gd name="T18" fmla="*/ 3612822 h 3612822"/>
                </a:gdLst>
                <a:ahLst/>
                <a:cxnLst>
                  <a:cxn ang="T10">
                    <a:pos x="T0" y="T1"/>
                  </a:cxn>
                  <a:cxn ang="T11">
                    <a:pos x="T2" y="T3"/>
                  </a:cxn>
                  <a:cxn ang="T12">
                    <a:pos x="T4" y="T5"/>
                  </a:cxn>
                  <a:cxn ang="T13">
                    <a:pos x="T6" y="T7"/>
                  </a:cxn>
                  <a:cxn ang="T14">
                    <a:pos x="T8" y="T9"/>
                  </a:cxn>
                </a:cxnLst>
                <a:rect l="T15" t="T16" r="T17" b="T18"/>
                <a:pathLst>
                  <a:path w="1806862" h="3612822">
                    <a:moveTo>
                      <a:pt x="451" y="0"/>
                    </a:moveTo>
                    <a:lnTo>
                      <a:pt x="1806862" y="1806411"/>
                    </a:lnTo>
                    <a:lnTo>
                      <a:pt x="451" y="3612822"/>
                    </a:lnTo>
                    <a:lnTo>
                      <a:pt x="0" y="3612371"/>
                    </a:lnTo>
                    <a:lnTo>
                      <a:pt x="0" y="451"/>
                    </a:lnTo>
                    <a:lnTo>
                      <a:pt x="451" y="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14400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400" b="1" dirty="0" smtClean="0">
                    <a:solidFill>
                      <a:srgbClr val="FFFFFF"/>
                    </a:solidFill>
                  </a:rPr>
                  <a:t>2</a:t>
                </a:r>
                <a:endParaRPr lang="zh-CN" altLang="en-US" sz="2400" b="1" dirty="0">
                  <a:solidFill>
                    <a:srgbClr val="FFFFFF"/>
                  </a:solidFill>
                </a:endParaRPr>
              </a:p>
            </p:txBody>
          </p:sp>
        </p:grpSp>
        <p:sp>
          <p:nvSpPr>
            <p:cNvPr id="45" name="矩形 44"/>
            <p:cNvSpPr/>
            <p:nvPr/>
          </p:nvSpPr>
          <p:spPr>
            <a:xfrm>
              <a:off x="7655090" y="2594662"/>
              <a:ext cx="8744841" cy="2169825"/>
            </a:xfrm>
            <a:prstGeom prst="rect">
              <a:avLst/>
            </a:prstGeom>
          </p:spPr>
          <p:txBody>
            <a:bodyPr wrap="square">
              <a:spAutoFit/>
            </a:bodyPr>
            <a:lstStyle/>
            <a:p>
              <a:pPr>
                <a:lnSpc>
                  <a:spcPct val="150000"/>
                </a:lnSpc>
              </a:pPr>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rPr>
                <a:t>思考过后，小高写下了这样的分录</a:t>
              </a:r>
              <a:r>
                <a:rPr lang="en-US" altLang="zh-CN" dirty="0" smtClean="0">
                  <a:solidFill>
                    <a:schemeClr val="tx1">
                      <a:lumMod val="85000"/>
                      <a:lumOff val="15000"/>
                    </a:schemeClr>
                  </a:solidFill>
                  <a:latin typeface="微软雅黑" panose="020B0503020204020204" pitchFamily="34" charset="-122"/>
                  <a:ea typeface="微软雅黑" panose="020B0503020204020204" pitchFamily="34" charset="-122"/>
                </a:rPr>
                <a:t>——</a:t>
              </a:r>
            </a:p>
            <a:p>
              <a:pPr>
                <a:lnSpc>
                  <a:spcPct val="150000"/>
                </a:lnSpc>
              </a:pPr>
              <a:r>
                <a:rPr lang="zh-CN" altLang="en-US" b="1" dirty="0" smtClean="0">
                  <a:solidFill>
                    <a:schemeClr val="tx1">
                      <a:lumMod val="85000"/>
                      <a:lumOff val="15000"/>
                    </a:schemeClr>
                  </a:solidFill>
                  <a:latin typeface="微软雅黑" panose="020B0503020204020204" pitchFamily="34" charset="-122"/>
                  <a:ea typeface="微软雅黑" panose="020B0503020204020204" pitchFamily="34" charset="-122"/>
                </a:rPr>
                <a:t>计提工资时：</a:t>
              </a:r>
              <a:endParaRPr lang="en-US" altLang="zh-CN" b="1" dirty="0" smtClean="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rPr>
                <a:t>借</a:t>
              </a:r>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管理</a:t>
              </a:r>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rPr>
                <a:t>费用</a:t>
              </a:r>
              <a:r>
                <a:rPr lang="en-US" altLang="zh-CN" dirty="0" smtClean="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rPr>
                <a:t>工资             </a:t>
              </a:r>
              <a:r>
                <a:rPr lang="en-US" altLang="zh-CN" dirty="0" smtClean="0">
                  <a:solidFill>
                    <a:schemeClr val="tx1">
                      <a:lumMod val="85000"/>
                      <a:lumOff val="15000"/>
                    </a:schemeClr>
                  </a:solidFill>
                  <a:latin typeface="微软雅黑" panose="020B0503020204020204" pitchFamily="34" charset="-122"/>
                  <a:ea typeface="微软雅黑" panose="020B0503020204020204" pitchFamily="34" charset="-122"/>
                </a:rPr>
                <a:t>5 000</a:t>
              </a:r>
            </a:p>
            <a:p>
              <a:pPr>
                <a:lnSpc>
                  <a:spcPct val="150000"/>
                </a:lnSpc>
              </a:pPr>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rPr>
                <a:t>    贷：应付职工薪酬</a:t>
              </a:r>
              <a:r>
                <a:rPr lang="en-US" altLang="zh-CN" dirty="0" smtClean="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rPr>
                <a:t>工资      </a:t>
              </a:r>
              <a:r>
                <a:rPr lang="en-US" altLang="zh-CN" dirty="0" smtClean="0">
                  <a:solidFill>
                    <a:schemeClr val="tx1">
                      <a:lumMod val="85000"/>
                      <a:lumOff val="15000"/>
                    </a:schemeClr>
                  </a:solidFill>
                  <a:latin typeface="微软雅黑" panose="020B0503020204020204" pitchFamily="34" charset="-122"/>
                  <a:ea typeface="微软雅黑" panose="020B0503020204020204" pitchFamily="34" charset="-122"/>
                </a:rPr>
                <a:t>5 000</a:t>
              </a:r>
            </a:p>
            <a:p>
              <a:pPr>
                <a:lnSpc>
                  <a:spcPct val="150000"/>
                </a:lnSpc>
              </a:pPr>
              <a:endParaRPr lang="en-US" altLang="zh-CN" dirty="0" smtClean="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51" name="组合 50"/>
          <p:cNvGrpSpPr/>
          <p:nvPr/>
        </p:nvGrpSpPr>
        <p:grpSpPr>
          <a:xfrm>
            <a:off x="2082906" y="5792636"/>
            <a:ext cx="9484212" cy="1017587"/>
            <a:chOff x="442913" y="4332289"/>
            <a:chExt cx="9484212" cy="1017587"/>
          </a:xfrm>
        </p:grpSpPr>
        <p:grpSp>
          <p:nvGrpSpPr>
            <p:cNvPr id="52" name="组合 51"/>
            <p:cNvGrpSpPr/>
            <p:nvPr/>
          </p:nvGrpSpPr>
          <p:grpSpPr>
            <a:xfrm>
              <a:off x="442913" y="4332289"/>
              <a:ext cx="974725" cy="1017587"/>
              <a:chOff x="2371725" y="4281489"/>
              <a:chExt cx="974725" cy="1017587"/>
            </a:xfrm>
          </p:grpSpPr>
          <p:sp>
            <p:nvSpPr>
              <p:cNvPr id="54" name="MH_Other_6"/>
              <p:cNvSpPr/>
              <p:nvPr>
                <p:custDataLst>
                  <p:tags r:id="rId1"/>
                </p:custDataLst>
              </p:nvPr>
            </p:nvSpPr>
            <p:spPr>
              <a:xfrm>
                <a:off x="2784475" y="4408488"/>
                <a:ext cx="357188" cy="355600"/>
              </a:xfrm>
              <a:prstGeom prst="diamond">
                <a:avLst/>
              </a:prstGeom>
              <a:solidFill>
                <a:schemeClr val="accent3">
                  <a:lumMod val="20000"/>
                  <a:lumOff val="80000"/>
                </a:schemeClr>
              </a:solidFill>
            </p:spPr>
            <p:txBody>
              <a:bodyPr anchor="ctr"/>
              <a:lstStyle/>
              <a:p>
                <a:pPr algn="just">
                  <a:lnSpc>
                    <a:spcPct val="130000"/>
                  </a:lnSpc>
                  <a:defRPr/>
                </a:pPr>
                <a:endParaRPr lang="zh-CN" altLang="en-US" dirty="0" err="1">
                  <a:solidFill>
                    <a:srgbClr val="FFFFFF"/>
                  </a:solidFill>
                </a:endParaRPr>
              </a:p>
            </p:txBody>
          </p:sp>
          <p:sp>
            <p:nvSpPr>
              <p:cNvPr id="55" name="MH_Other_7"/>
              <p:cNvSpPr/>
              <p:nvPr>
                <p:custDataLst>
                  <p:tags r:id="rId2"/>
                </p:custDataLst>
              </p:nvPr>
            </p:nvSpPr>
            <p:spPr>
              <a:xfrm>
                <a:off x="2784475" y="4814888"/>
                <a:ext cx="357188" cy="355600"/>
              </a:xfrm>
              <a:prstGeom prst="diamond">
                <a:avLst/>
              </a:prstGeom>
              <a:solidFill>
                <a:schemeClr val="accent3">
                  <a:lumMod val="20000"/>
                  <a:lumOff val="80000"/>
                </a:schemeClr>
              </a:solidFill>
            </p:spPr>
            <p:txBody>
              <a:bodyPr anchor="ctr"/>
              <a:lstStyle/>
              <a:p>
                <a:pPr algn="just">
                  <a:lnSpc>
                    <a:spcPct val="130000"/>
                  </a:lnSpc>
                  <a:defRPr/>
                </a:pPr>
                <a:endParaRPr lang="zh-CN" altLang="en-US" dirty="0" err="1">
                  <a:solidFill>
                    <a:srgbClr val="FFFFFF"/>
                  </a:solidFill>
                </a:endParaRPr>
              </a:p>
            </p:txBody>
          </p:sp>
          <p:sp>
            <p:nvSpPr>
              <p:cNvPr id="56" name="MH_Other_8"/>
              <p:cNvSpPr/>
              <p:nvPr>
                <p:custDataLst>
                  <p:tags r:id="rId3"/>
                </p:custDataLst>
              </p:nvPr>
            </p:nvSpPr>
            <p:spPr>
              <a:xfrm>
                <a:off x="2990850" y="4611688"/>
                <a:ext cx="355600" cy="355600"/>
              </a:xfrm>
              <a:prstGeom prst="diamond">
                <a:avLst/>
              </a:prstGeom>
              <a:solidFill>
                <a:schemeClr val="accent3">
                  <a:lumMod val="60000"/>
                  <a:lumOff val="40000"/>
                </a:schemeClr>
              </a:solidFill>
            </p:spPr>
            <p:txBody>
              <a:bodyPr anchor="ctr"/>
              <a:lstStyle/>
              <a:p>
                <a:pPr algn="just">
                  <a:lnSpc>
                    <a:spcPct val="130000"/>
                  </a:lnSpc>
                  <a:defRPr/>
                </a:pPr>
                <a:endParaRPr lang="zh-CN" altLang="en-US" dirty="0" err="1">
                  <a:solidFill>
                    <a:srgbClr val="FFFFFF"/>
                  </a:solidFill>
                </a:endParaRPr>
              </a:p>
            </p:txBody>
          </p:sp>
          <p:sp>
            <p:nvSpPr>
              <p:cNvPr id="57" name="MH_Other_9"/>
              <p:cNvSpPr/>
              <p:nvPr>
                <p:custDataLst>
                  <p:tags r:id="rId4"/>
                </p:custDataLst>
              </p:nvPr>
            </p:nvSpPr>
            <p:spPr>
              <a:xfrm>
                <a:off x="2400300" y="4281489"/>
                <a:ext cx="534988" cy="1017587"/>
              </a:xfrm>
              <a:custGeom>
                <a:avLst/>
                <a:gdLst>
                  <a:gd name="connsiteX0" fmla="*/ 96494 w 1902905"/>
                  <a:gd name="connsiteY0" fmla="*/ 0 h 3612822"/>
                  <a:gd name="connsiteX1" fmla="*/ 1902905 w 1902905"/>
                  <a:gd name="connsiteY1" fmla="*/ 1806411 h 3612822"/>
                  <a:gd name="connsiteX2" fmla="*/ 96494 w 1902905"/>
                  <a:gd name="connsiteY2" fmla="*/ 3612822 h 3612822"/>
                  <a:gd name="connsiteX3" fmla="*/ 0 w 1902905"/>
                  <a:gd name="connsiteY3" fmla="*/ 3516328 h 3612822"/>
                  <a:gd name="connsiteX4" fmla="*/ 1709917 w 1902905"/>
                  <a:gd name="connsiteY4" fmla="*/ 1806411 h 3612822"/>
                  <a:gd name="connsiteX5" fmla="*/ 0 w 1902905"/>
                  <a:gd name="connsiteY5" fmla="*/ 96494 h 3612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2905" h="3612822">
                    <a:moveTo>
                      <a:pt x="96494" y="0"/>
                    </a:moveTo>
                    <a:lnTo>
                      <a:pt x="1902905" y="1806411"/>
                    </a:lnTo>
                    <a:lnTo>
                      <a:pt x="96494" y="3612822"/>
                    </a:lnTo>
                    <a:lnTo>
                      <a:pt x="0" y="3516328"/>
                    </a:lnTo>
                    <a:lnTo>
                      <a:pt x="1709917" y="1806411"/>
                    </a:lnTo>
                    <a:lnTo>
                      <a:pt x="0" y="96494"/>
                    </a:lnTo>
                    <a:close/>
                  </a:path>
                </a:pathLst>
              </a:custGeom>
              <a:solidFill>
                <a:schemeClr val="accent3">
                  <a:lumMod val="20000"/>
                  <a:lumOff val="80000"/>
                </a:schemeClr>
              </a:solidFill>
            </p:spPr>
            <p:txBody>
              <a:bodyPr anchor="ctr"/>
              <a:lstStyle/>
              <a:p>
                <a:pPr algn="just">
                  <a:lnSpc>
                    <a:spcPct val="130000"/>
                  </a:lnSpc>
                  <a:defRPr/>
                </a:pPr>
                <a:endParaRPr lang="zh-CN" altLang="en-US" dirty="0" err="1">
                  <a:solidFill>
                    <a:srgbClr val="FFFFFF"/>
                  </a:solidFill>
                </a:endParaRPr>
              </a:p>
            </p:txBody>
          </p:sp>
          <p:sp>
            <p:nvSpPr>
              <p:cNvPr id="58" name="MH_Other_10"/>
              <p:cNvSpPr/>
              <p:nvPr>
                <p:custDataLst>
                  <p:tags r:id="rId5"/>
                </p:custDataLst>
              </p:nvPr>
            </p:nvSpPr>
            <p:spPr>
              <a:xfrm>
                <a:off x="2371725" y="4281489"/>
                <a:ext cx="509588" cy="1017587"/>
              </a:xfrm>
              <a:custGeom>
                <a:avLst/>
                <a:gdLst>
                  <a:gd name="connsiteX0" fmla="*/ 451 w 1806862"/>
                  <a:gd name="connsiteY0" fmla="*/ 0 h 3612822"/>
                  <a:gd name="connsiteX1" fmla="*/ 1806862 w 1806862"/>
                  <a:gd name="connsiteY1" fmla="*/ 1806411 h 3612822"/>
                  <a:gd name="connsiteX2" fmla="*/ 451 w 1806862"/>
                  <a:gd name="connsiteY2" fmla="*/ 3612822 h 3612822"/>
                  <a:gd name="connsiteX3" fmla="*/ 0 w 1806862"/>
                  <a:gd name="connsiteY3" fmla="*/ 3612371 h 3612822"/>
                  <a:gd name="connsiteX4" fmla="*/ 0 w 1806862"/>
                  <a:gd name="connsiteY4" fmla="*/ 451 h 3612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6862" h="3612822">
                    <a:moveTo>
                      <a:pt x="451" y="0"/>
                    </a:moveTo>
                    <a:lnTo>
                      <a:pt x="1806862" y="1806411"/>
                    </a:lnTo>
                    <a:lnTo>
                      <a:pt x="451" y="3612822"/>
                    </a:lnTo>
                    <a:lnTo>
                      <a:pt x="0" y="3612371"/>
                    </a:lnTo>
                    <a:lnTo>
                      <a:pt x="0" y="451"/>
                    </a:lnTo>
                    <a:close/>
                  </a:path>
                </a:pathLst>
              </a:custGeom>
              <a:solidFill>
                <a:schemeClr val="accent3"/>
              </a:solidFill>
            </p:spPr>
            <p:txBody>
              <a:bodyPr lIns="0" tIns="0" rIns="144000" bIns="0" anchor="ctr">
                <a:normAutofit/>
              </a:bodyPr>
              <a:lstStyle/>
              <a:p>
                <a:pPr algn="ctr">
                  <a:defRPr/>
                </a:pPr>
                <a:r>
                  <a:rPr lang="en-US" altLang="zh-CN" sz="2400" b="1" dirty="0" smtClean="0">
                    <a:solidFill>
                      <a:srgbClr val="FFFFFF"/>
                    </a:solidFill>
                  </a:rPr>
                  <a:t>3</a:t>
                </a:r>
                <a:endParaRPr lang="zh-CN" altLang="en-US" sz="2400" b="1" dirty="0" err="1">
                  <a:solidFill>
                    <a:srgbClr val="FFFFFF"/>
                  </a:solidFill>
                </a:endParaRPr>
              </a:p>
            </p:txBody>
          </p:sp>
        </p:grpSp>
        <p:sp>
          <p:nvSpPr>
            <p:cNvPr id="53" name="矩形 52"/>
            <p:cNvSpPr/>
            <p:nvPr/>
          </p:nvSpPr>
          <p:spPr>
            <a:xfrm>
              <a:off x="1667303" y="4614072"/>
              <a:ext cx="8259822" cy="417358"/>
            </a:xfrm>
            <a:prstGeom prst="rect">
              <a:avLst/>
            </a:prstGeom>
          </p:spPr>
          <p:txBody>
            <a:bodyPr wrap="square">
              <a:spAutoFit/>
            </a:bodyPr>
            <a:lstStyle/>
            <a:p>
              <a:pPr>
                <a:lnSpc>
                  <a:spcPct val="130000"/>
                </a:lnSpc>
              </a:pPr>
              <a:r>
                <a:rPr lang="zh-CN" altLang="en-US" b="1" dirty="0" smtClean="0">
                  <a:solidFill>
                    <a:schemeClr val="tx1">
                      <a:lumMod val="85000"/>
                      <a:lumOff val="15000"/>
                    </a:schemeClr>
                  </a:solidFill>
                  <a:latin typeface="微软雅黑" panose="020B0503020204020204" pitchFamily="34" charset="-122"/>
                  <a:ea typeface="微软雅黑" panose="020B0503020204020204" pitchFamily="34" charset="-122"/>
                </a:rPr>
                <a:t>请聪明的你帮小高看看他所做的分录有没有问题？能否帮他指出问题并改正？</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369309" y="105639"/>
            <a:ext cx="595035" cy="584775"/>
          </a:xfrm>
          <a:prstGeom prst="rect">
            <a:avLst/>
          </a:prstGeom>
        </p:spPr>
        <p:txBody>
          <a:bodyPr wrap="none">
            <a:spAutoFit/>
          </a:bodyPr>
          <a:lstStyle/>
          <a:p>
            <a:r>
              <a:rPr lang="zh-CN" altLang="en-US" sz="3200" dirty="0" smtClean="0">
                <a:solidFill>
                  <a:schemeClr val="bg1"/>
                </a:solidFill>
                <a:latin typeface="汉仪菱心体简" panose="02010609000101010101" pitchFamily="2" charset="-122"/>
                <a:ea typeface="汉仪菱心体简" panose="02010609000101010101" pitchFamily="2" charset="-122"/>
              </a:rPr>
              <a:t>三</a:t>
            </a:r>
            <a:endParaRPr lang="zh-CN" altLang="en-US" sz="3200" dirty="0">
              <a:solidFill>
                <a:schemeClr val="bg1"/>
              </a:solidFill>
              <a:latin typeface="汉仪菱心体简" panose="02010609000101010101" pitchFamily="2" charset="-122"/>
              <a:ea typeface="汉仪菱心体简" panose="02010609000101010101" pitchFamily="2" charset="-122"/>
            </a:endParaRPr>
          </a:p>
        </p:txBody>
      </p:sp>
      <p:sp>
        <p:nvSpPr>
          <p:cNvPr id="2" name="TextBox 1"/>
          <p:cNvSpPr txBox="1"/>
          <p:nvPr/>
        </p:nvSpPr>
        <p:spPr>
          <a:xfrm>
            <a:off x="469955" y="1930312"/>
            <a:ext cx="7799838" cy="369332"/>
          </a:xfrm>
          <a:prstGeom prst="rect">
            <a:avLst/>
          </a:prstGeom>
          <a:noFill/>
        </p:spPr>
        <p:txBody>
          <a:bodyPr wrap="square" rtlCol="0">
            <a:spAutoFit/>
          </a:bodyPr>
          <a:lstStyle/>
          <a:p>
            <a:r>
              <a:rPr lang="en-US" altLang="zh-CN" dirty="0" smtClean="0">
                <a:solidFill>
                  <a:srgbClr val="FF0000"/>
                </a:solidFill>
                <a:latin typeface="微软雅黑" pitchFamily="34" charset="-122"/>
                <a:ea typeface="微软雅黑" pitchFamily="34" charset="-122"/>
              </a:rPr>
              <a:t>*</a:t>
            </a:r>
            <a:r>
              <a:rPr lang="zh-CN" altLang="en-US" dirty="0" smtClean="0">
                <a:solidFill>
                  <a:srgbClr val="FF0000"/>
                </a:solidFill>
                <a:latin typeface="微软雅黑" pitchFamily="34" charset="-122"/>
                <a:ea typeface="微软雅黑" pitchFamily="34" charset="-122"/>
              </a:rPr>
              <a:t>其他社保费用暂不考虑，假设工资次月会通过公司银行存款（建行）支付</a:t>
            </a:r>
            <a:endParaRPr lang="zh-CN" altLang="en-US" dirty="0">
              <a:solidFill>
                <a:srgbClr val="FF0000"/>
              </a:solidFill>
              <a:latin typeface="微软雅黑" pitchFamily="34" charset="-122"/>
              <a:ea typeface="微软雅黑" pitchFamily="34" charset="-122"/>
            </a:endParaRPr>
          </a:p>
        </p:txBody>
      </p:sp>
      <p:graphicFrame>
        <p:nvGraphicFramePr>
          <p:cNvPr id="3" name="表格 2"/>
          <p:cNvGraphicFramePr>
            <a:graphicFrameLocks noGrp="1"/>
          </p:cNvGraphicFramePr>
          <p:nvPr>
            <p:extLst>
              <p:ext uri="{D42A27DB-BD31-4B8C-83A1-F6EECF244321}">
                <p14:modId xmlns:p14="http://schemas.microsoft.com/office/powerpoint/2010/main" val="1453760864"/>
              </p:ext>
            </p:extLst>
          </p:nvPr>
        </p:nvGraphicFramePr>
        <p:xfrm>
          <a:off x="524808" y="2451084"/>
          <a:ext cx="11442779" cy="741680"/>
        </p:xfrm>
        <a:graphic>
          <a:graphicData uri="http://schemas.openxmlformats.org/drawingml/2006/table">
            <a:tbl>
              <a:tblPr firstRow="1" bandRow="1">
                <a:tableStyleId>{5C22544A-7EE6-4342-B048-85BDC9FD1C3A}</a:tableStyleId>
              </a:tblPr>
              <a:tblGrid>
                <a:gridCol w="890669"/>
                <a:gridCol w="1155560"/>
                <a:gridCol w="1647930"/>
                <a:gridCol w="1366575"/>
                <a:gridCol w="1607737"/>
                <a:gridCol w="1346479"/>
                <a:gridCol w="1247337"/>
                <a:gridCol w="2180492"/>
              </a:tblGrid>
              <a:tr h="370840">
                <a:tc>
                  <a:txBody>
                    <a:bodyPr/>
                    <a:lstStyle/>
                    <a:p>
                      <a:pPr algn="ctr"/>
                      <a:r>
                        <a:rPr lang="zh-CN" altLang="en-US" dirty="0" smtClean="0">
                          <a:solidFill>
                            <a:schemeClr val="tx1"/>
                          </a:solidFill>
                          <a:latin typeface="微软雅黑" pitchFamily="34" charset="-122"/>
                          <a:ea typeface="微软雅黑" pitchFamily="34" charset="-122"/>
                        </a:rPr>
                        <a:t>部门</a:t>
                      </a:r>
                      <a:endParaRPr lang="zh-CN" altLang="en-US" dirty="0">
                        <a:solidFill>
                          <a:schemeClr val="tx1"/>
                        </a:solidFill>
                        <a:latin typeface="微软雅黑" pitchFamily="34" charset="-122"/>
                        <a:ea typeface="微软雅黑" pitchFamily="34" charset="-122"/>
                      </a:endParaRPr>
                    </a:p>
                  </a:txBody>
                  <a:tcPr anchor="ctr"/>
                </a:tc>
                <a:tc>
                  <a:txBody>
                    <a:bodyPr/>
                    <a:lstStyle/>
                    <a:p>
                      <a:pPr algn="ctr"/>
                      <a:r>
                        <a:rPr lang="zh-CN" altLang="en-US" dirty="0" smtClean="0">
                          <a:solidFill>
                            <a:schemeClr val="tx1"/>
                          </a:solidFill>
                          <a:latin typeface="微软雅黑" pitchFamily="34" charset="-122"/>
                          <a:ea typeface="微软雅黑" pitchFamily="34" charset="-122"/>
                        </a:rPr>
                        <a:t>应付工资</a:t>
                      </a:r>
                      <a:endParaRPr lang="zh-CN" altLang="en-US" dirty="0">
                        <a:solidFill>
                          <a:schemeClr val="tx1"/>
                        </a:solidFill>
                        <a:latin typeface="微软雅黑" pitchFamily="34" charset="-122"/>
                        <a:ea typeface="微软雅黑" pitchFamily="34" charset="-122"/>
                      </a:endParaRPr>
                    </a:p>
                  </a:txBody>
                  <a:tcPr anchor="ctr"/>
                </a:tc>
                <a:tc>
                  <a:txBody>
                    <a:bodyPr/>
                    <a:lstStyle/>
                    <a:p>
                      <a:pPr algn="ctr"/>
                      <a:r>
                        <a:rPr lang="zh-CN" altLang="en-US" dirty="0" smtClean="0">
                          <a:solidFill>
                            <a:schemeClr val="tx1"/>
                          </a:solidFill>
                          <a:latin typeface="微软雅黑" pitchFamily="34" charset="-122"/>
                          <a:ea typeface="微软雅黑" pitchFamily="34" charset="-122"/>
                        </a:rPr>
                        <a:t>个人养老保险</a:t>
                      </a:r>
                      <a:endParaRPr lang="zh-CN" altLang="en-US" dirty="0">
                        <a:solidFill>
                          <a:schemeClr val="tx1"/>
                        </a:solidFill>
                        <a:latin typeface="微软雅黑" pitchFamily="34" charset="-122"/>
                        <a:ea typeface="微软雅黑" pitchFamily="34" charset="-122"/>
                      </a:endParaRPr>
                    </a:p>
                  </a:txBody>
                  <a:tcPr anchor="ctr"/>
                </a:tc>
                <a:tc>
                  <a:txBody>
                    <a:bodyPr/>
                    <a:lstStyle/>
                    <a:p>
                      <a:pPr algn="ctr"/>
                      <a:r>
                        <a:rPr lang="zh-CN" altLang="en-US" dirty="0" smtClean="0">
                          <a:solidFill>
                            <a:schemeClr val="tx1"/>
                          </a:solidFill>
                          <a:latin typeface="微软雅黑" pitchFamily="34" charset="-122"/>
                          <a:ea typeface="微软雅黑" pitchFamily="34" charset="-122"/>
                        </a:rPr>
                        <a:t>个人公积金</a:t>
                      </a:r>
                      <a:endParaRPr lang="zh-CN" altLang="en-US" dirty="0">
                        <a:solidFill>
                          <a:schemeClr val="tx1"/>
                        </a:solidFill>
                        <a:latin typeface="微软雅黑" pitchFamily="34" charset="-122"/>
                        <a:ea typeface="微软雅黑" pitchFamily="34" charset="-122"/>
                      </a:endParaRPr>
                    </a:p>
                  </a:txBody>
                  <a:tcPr anchor="ctr"/>
                </a:tc>
                <a:tc>
                  <a:txBody>
                    <a:bodyPr/>
                    <a:lstStyle/>
                    <a:p>
                      <a:pPr algn="ctr"/>
                      <a:r>
                        <a:rPr lang="zh-CN" altLang="en-US" dirty="0" smtClean="0">
                          <a:solidFill>
                            <a:schemeClr val="tx1"/>
                          </a:solidFill>
                          <a:latin typeface="微软雅黑" pitchFamily="34" charset="-122"/>
                          <a:ea typeface="微软雅黑" pitchFamily="34" charset="-122"/>
                        </a:rPr>
                        <a:t>专项附加扣除</a:t>
                      </a:r>
                      <a:endParaRPr lang="zh-CN" altLang="en-US" dirty="0">
                        <a:solidFill>
                          <a:schemeClr val="tx1"/>
                        </a:solidFill>
                        <a:latin typeface="微软雅黑" pitchFamily="34" charset="-122"/>
                        <a:ea typeface="微软雅黑" pitchFamily="34" charset="-122"/>
                      </a:endParaRPr>
                    </a:p>
                  </a:txBody>
                  <a:tcPr anchor="ctr"/>
                </a:tc>
                <a:tc>
                  <a:txBody>
                    <a:bodyPr/>
                    <a:lstStyle/>
                    <a:p>
                      <a:pPr algn="ctr"/>
                      <a:r>
                        <a:rPr lang="zh-CN" altLang="en-US" dirty="0" smtClean="0">
                          <a:solidFill>
                            <a:schemeClr val="tx1"/>
                          </a:solidFill>
                          <a:latin typeface="微软雅黑" pitchFamily="34" charset="-122"/>
                          <a:ea typeface="微软雅黑" pitchFamily="34" charset="-122"/>
                        </a:rPr>
                        <a:t>个人所得税</a:t>
                      </a:r>
                      <a:endParaRPr lang="zh-CN" altLang="en-US" dirty="0">
                        <a:solidFill>
                          <a:schemeClr val="tx1"/>
                        </a:solidFill>
                        <a:latin typeface="微软雅黑" pitchFamily="34" charset="-122"/>
                        <a:ea typeface="微软雅黑" pitchFamily="34" charset="-122"/>
                      </a:endParaRPr>
                    </a:p>
                  </a:txBody>
                  <a:tcPr anchor="ctr"/>
                </a:tc>
                <a:tc>
                  <a:txBody>
                    <a:bodyPr/>
                    <a:lstStyle/>
                    <a:p>
                      <a:pPr algn="ctr"/>
                      <a:r>
                        <a:rPr lang="zh-CN" altLang="en-US" dirty="0" smtClean="0">
                          <a:solidFill>
                            <a:schemeClr val="tx1"/>
                          </a:solidFill>
                          <a:latin typeface="微软雅黑" pitchFamily="34" charset="-122"/>
                          <a:ea typeface="微软雅黑" pitchFamily="34" charset="-122"/>
                        </a:rPr>
                        <a:t>实发工资</a:t>
                      </a:r>
                      <a:endParaRPr lang="zh-CN" altLang="en-US" dirty="0">
                        <a:solidFill>
                          <a:schemeClr val="tx1"/>
                        </a:solidFill>
                        <a:latin typeface="微软雅黑" pitchFamily="34" charset="-122"/>
                        <a:ea typeface="微软雅黑" pitchFamily="34" charset="-122"/>
                      </a:endParaRPr>
                    </a:p>
                  </a:txBody>
                  <a:tcPr anchor="ctr"/>
                </a:tc>
                <a:tc>
                  <a:txBody>
                    <a:bodyPr/>
                    <a:lstStyle/>
                    <a:p>
                      <a:pPr algn="ctr"/>
                      <a:r>
                        <a:rPr lang="zh-CN" altLang="en-US" dirty="0" smtClean="0">
                          <a:solidFill>
                            <a:schemeClr val="tx1"/>
                          </a:solidFill>
                          <a:latin typeface="微软雅黑" pitchFamily="34" charset="-122"/>
                          <a:ea typeface="微软雅黑" pitchFamily="34" charset="-122"/>
                        </a:rPr>
                        <a:t>单位缴纳养老保险</a:t>
                      </a:r>
                      <a:endParaRPr lang="zh-CN" altLang="en-US" dirty="0">
                        <a:solidFill>
                          <a:schemeClr val="tx1"/>
                        </a:solidFill>
                        <a:latin typeface="微软雅黑" pitchFamily="34" charset="-122"/>
                        <a:ea typeface="微软雅黑" pitchFamily="34" charset="-122"/>
                      </a:endParaRPr>
                    </a:p>
                  </a:txBody>
                  <a:tcPr anchor="ctr"/>
                </a:tc>
              </a:tr>
              <a:tr h="370840">
                <a:tc>
                  <a:txBody>
                    <a:bodyPr/>
                    <a:lstStyle/>
                    <a:p>
                      <a:pPr algn="ctr"/>
                      <a:r>
                        <a:rPr lang="zh-CN" altLang="en-US" dirty="0" smtClean="0">
                          <a:solidFill>
                            <a:schemeClr val="tx1"/>
                          </a:solidFill>
                          <a:latin typeface="微软雅黑" pitchFamily="34" charset="-122"/>
                          <a:ea typeface="微软雅黑" pitchFamily="34" charset="-122"/>
                        </a:rPr>
                        <a:t>财务部</a:t>
                      </a:r>
                      <a:endParaRPr lang="zh-CN" altLang="en-US" dirty="0">
                        <a:solidFill>
                          <a:schemeClr val="tx1"/>
                        </a:solidFill>
                        <a:latin typeface="微软雅黑" pitchFamily="34" charset="-122"/>
                        <a:ea typeface="微软雅黑" pitchFamily="34" charset="-122"/>
                      </a:endParaRPr>
                    </a:p>
                  </a:txBody>
                  <a:tcPr anchor="ctr"/>
                </a:tc>
                <a:tc>
                  <a:txBody>
                    <a:bodyPr/>
                    <a:lstStyle/>
                    <a:p>
                      <a:pPr algn="ctr"/>
                      <a:r>
                        <a:rPr lang="en-US" altLang="zh-CN" dirty="0" smtClean="0">
                          <a:solidFill>
                            <a:schemeClr val="tx1"/>
                          </a:solidFill>
                          <a:latin typeface="微软雅黑" pitchFamily="34" charset="-122"/>
                          <a:ea typeface="微软雅黑" pitchFamily="34" charset="-122"/>
                        </a:rPr>
                        <a:t>5</a:t>
                      </a:r>
                      <a:r>
                        <a:rPr lang="en-US" altLang="zh-CN" baseline="0" dirty="0" smtClean="0">
                          <a:solidFill>
                            <a:schemeClr val="tx1"/>
                          </a:solidFill>
                          <a:latin typeface="微软雅黑" pitchFamily="34" charset="-122"/>
                          <a:ea typeface="微软雅黑" pitchFamily="34" charset="-122"/>
                        </a:rPr>
                        <a:t> 000</a:t>
                      </a:r>
                      <a:endParaRPr lang="zh-CN" altLang="en-US" dirty="0">
                        <a:solidFill>
                          <a:schemeClr val="tx1"/>
                        </a:solidFill>
                        <a:latin typeface="微软雅黑" pitchFamily="34" charset="-122"/>
                        <a:ea typeface="微软雅黑" pitchFamily="34" charset="-122"/>
                      </a:endParaRPr>
                    </a:p>
                  </a:txBody>
                  <a:tcPr anchor="ctr"/>
                </a:tc>
                <a:tc>
                  <a:txBody>
                    <a:bodyPr/>
                    <a:lstStyle/>
                    <a:p>
                      <a:pPr algn="ctr"/>
                      <a:r>
                        <a:rPr lang="en-US" altLang="zh-CN" dirty="0" smtClean="0">
                          <a:solidFill>
                            <a:schemeClr val="tx1"/>
                          </a:solidFill>
                          <a:latin typeface="微软雅黑" pitchFamily="34" charset="-122"/>
                          <a:ea typeface="微软雅黑" pitchFamily="34" charset="-122"/>
                        </a:rPr>
                        <a:t>400</a:t>
                      </a:r>
                      <a:endParaRPr lang="zh-CN" altLang="en-US" dirty="0">
                        <a:solidFill>
                          <a:schemeClr val="tx1"/>
                        </a:solidFill>
                        <a:latin typeface="微软雅黑" pitchFamily="34" charset="-122"/>
                        <a:ea typeface="微软雅黑" pitchFamily="34" charset="-122"/>
                      </a:endParaRPr>
                    </a:p>
                  </a:txBody>
                  <a:tcPr anchor="ctr"/>
                </a:tc>
                <a:tc>
                  <a:txBody>
                    <a:bodyPr/>
                    <a:lstStyle/>
                    <a:p>
                      <a:pPr algn="ctr"/>
                      <a:r>
                        <a:rPr lang="en-US" altLang="zh-CN" dirty="0" smtClean="0">
                          <a:solidFill>
                            <a:schemeClr val="tx1"/>
                          </a:solidFill>
                          <a:latin typeface="微软雅黑" pitchFamily="34" charset="-122"/>
                          <a:ea typeface="微软雅黑" pitchFamily="34" charset="-122"/>
                        </a:rPr>
                        <a:t>350</a:t>
                      </a:r>
                      <a:endParaRPr lang="zh-CN" altLang="en-US" dirty="0">
                        <a:solidFill>
                          <a:schemeClr val="tx1"/>
                        </a:solidFill>
                        <a:latin typeface="微软雅黑" pitchFamily="34" charset="-122"/>
                        <a:ea typeface="微软雅黑" pitchFamily="34" charset="-122"/>
                      </a:endParaRPr>
                    </a:p>
                  </a:txBody>
                  <a:tcPr anchor="ctr"/>
                </a:tc>
                <a:tc>
                  <a:txBody>
                    <a:bodyPr/>
                    <a:lstStyle/>
                    <a:p>
                      <a:pPr algn="ctr"/>
                      <a:r>
                        <a:rPr lang="en-US" altLang="zh-CN" dirty="0" smtClean="0">
                          <a:solidFill>
                            <a:schemeClr val="tx1"/>
                          </a:solidFill>
                          <a:latin typeface="微软雅黑" pitchFamily="34" charset="-122"/>
                          <a:ea typeface="微软雅黑" pitchFamily="34" charset="-122"/>
                        </a:rPr>
                        <a:t>0</a:t>
                      </a:r>
                      <a:endParaRPr lang="zh-CN" altLang="en-US" dirty="0">
                        <a:solidFill>
                          <a:schemeClr val="tx1"/>
                        </a:solidFill>
                        <a:latin typeface="微软雅黑" pitchFamily="34" charset="-122"/>
                        <a:ea typeface="微软雅黑" pitchFamily="34" charset="-122"/>
                      </a:endParaRPr>
                    </a:p>
                  </a:txBody>
                  <a:tcPr anchor="ctr"/>
                </a:tc>
                <a:tc>
                  <a:txBody>
                    <a:bodyPr/>
                    <a:lstStyle/>
                    <a:p>
                      <a:pPr algn="ctr"/>
                      <a:r>
                        <a:rPr lang="en-US" altLang="zh-CN" dirty="0" smtClean="0">
                          <a:solidFill>
                            <a:schemeClr val="tx1"/>
                          </a:solidFill>
                          <a:latin typeface="微软雅黑" pitchFamily="34" charset="-122"/>
                          <a:ea typeface="微软雅黑" pitchFamily="34" charset="-122"/>
                        </a:rPr>
                        <a:t>0</a:t>
                      </a:r>
                      <a:endParaRPr lang="zh-CN" altLang="en-US" dirty="0">
                        <a:solidFill>
                          <a:schemeClr val="tx1"/>
                        </a:solidFill>
                        <a:latin typeface="微软雅黑" pitchFamily="34" charset="-122"/>
                        <a:ea typeface="微软雅黑" pitchFamily="34" charset="-122"/>
                      </a:endParaRPr>
                    </a:p>
                  </a:txBody>
                  <a:tcPr anchor="ctr"/>
                </a:tc>
                <a:tc>
                  <a:txBody>
                    <a:bodyPr/>
                    <a:lstStyle/>
                    <a:p>
                      <a:pPr algn="ctr"/>
                      <a:r>
                        <a:rPr lang="en-US" altLang="zh-CN" dirty="0" smtClean="0">
                          <a:solidFill>
                            <a:schemeClr val="tx1"/>
                          </a:solidFill>
                          <a:latin typeface="微软雅黑" pitchFamily="34" charset="-122"/>
                          <a:ea typeface="微软雅黑" pitchFamily="34" charset="-122"/>
                        </a:rPr>
                        <a:t>4 250</a:t>
                      </a:r>
                      <a:endParaRPr lang="zh-CN" altLang="en-US" dirty="0">
                        <a:solidFill>
                          <a:schemeClr val="tx1"/>
                        </a:solidFill>
                        <a:latin typeface="微软雅黑" pitchFamily="34" charset="-122"/>
                        <a:ea typeface="微软雅黑" pitchFamily="34" charset="-122"/>
                      </a:endParaRPr>
                    </a:p>
                  </a:txBody>
                  <a:tcPr anchor="ctr"/>
                </a:tc>
                <a:tc>
                  <a:txBody>
                    <a:bodyPr/>
                    <a:lstStyle/>
                    <a:p>
                      <a:pPr algn="ctr"/>
                      <a:r>
                        <a:rPr lang="en-US" altLang="zh-CN" dirty="0" smtClean="0">
                          <a:solidFill>
                            <a:schemeClr val="tx1"/>
                          </a:solidFill>
                          <a:latin typeface="微软雅黑" pitchFamily="34" charset="-122"/>
                          <a:ea typeface="微软雅黑" pitchFamily="34" charset="-122"/>
                        </a:rPr>
                        <a:t>800</a:t>
                      </a:r>
                      <a:endParaRPr lang="zh-CN" altLang="en-US" dirty="0">
                        <a:solidFill>
                          <a:schemeClr val="tx1"/>
                        </a:solidFill>
                        <a:latin typeface="微软雅黑" pitchFamily="34" charset="-122"/>
                        <a:ea typeface="微软雅黑" pitchFamily="34" charset="-122"/>
                      </a:endParaRPr>
                    </a:p>
                  </a:txBody>
                  <a:tcPr anchor="ctr"/>
                </a:tc>
              </a:tr>
            </a:tbl>
          </a:graphicData>
        </a:graphic>
      </p:graphicFrame>
      <p:sp>
        <p:nvSpPr>
          <p:cNvPr id="4" name="TextBox 3"/>
          <p:cNvSpPr txBox="1"/>
          <p:nvPr/>
        </p:nvSpPr>
        <p:spPr>
          <a:xfrm>
            <a:off x="6302497" y="3867473"/>
            <a:ext cx="5264622" cy="2585323"/>
          </a:xfrm>
          <a:prstGeom prst="rect">
            <a:avLst/>
          </a:prstGeom>
          <a:noFill/>
        </p:spPr>
        <p:txBody>
          <a:bodyPr wrap="square" rtlCol="0">
            <a:spAutoFit/>
          </a:bodyPr>
          <a:lstStyle/>
          <a:p>
            <a:pPr>
              <a:lnSpc>
                <a:spcPct val="150000"/>
              </a:lnSpc>
            </a:pPr>
            <a:r>
              <a:rPr lang="zh-CN" altLang="en-US" b="1" dirty="0" smtClean="0">
                <a:latin typeface="微软雅黑" pitchFamily="34" charset="-122"/>
                <a:ea typeface="微软雅黑" pitchFamily="34" charset="-122"/>
              </a:rPr>
              <a:t>发放工资时：</a:t>
            </a:r>
            <a:endParaRPr lang="en-US" altLang="zh-CN" b="1" dirty="0" smtClean="0">
              <a:latin typeface="微软雅黑" pitchFamily="34" charset="-122"/>
              <a:ea typeface="微软雅黑" pitchFamily="34" charset="-122"/>
            </a:endParaRPr>
          </a:p>
          <a:p>
            <a:pPr>
              <a:lnSpc>
                <a:spcPct val="150000"/>
              </a:lnSpc>
            </a:pPr>
            <a:r>
              <a:rPr lang="zh-CN" altLang="en-US" dirty="0" smtClean="0">
                <a:latin typeface="微软雅黑" pitchFamily="34" charset="-122"/>
                <a:ea typeface="微软雅黑" pitchFamily="34" charset="-122"/>
              </a:rPr>
              <a:t>借：应付职工薪酬</a:t>
            </a: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工资                        </a:t>
            </a:r>
            <a:r>
              <a:rPr lang="en-US" altLang="zh-CN" dirty="0" smtClean="0">
                <a:latin typeface="微软雅黑" pitchFamily="34" charset="-122"/>
                <a:ea typeface="微软雅黑" pitchFamily="34" charset="-122"/>
              </a:rPr>
              <a:t>5 000</a:t>
            </a:r>
          </a:p>
          <a:p>
            <a:pPr>
              <a:lnSpc>
                <a:spcPct val="150000"/>
              </a:lnSpc>
            </a:pPr>
            <a:r>
              <a:rPr lang="zh-CN" altLang="en-US" dirty="0" smtClean="0">
                <a:latin typeface="微软雅黑" pitchFamily="34" charset="-122"/>
                <a:ea typeface="微软雅黑" pitchFamily="34" charset="-122"/>
              </a:rPr>
              <a:t>   贷：银行存款</a:t>
            </a: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中国建设银行</a:t>
            </a: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支行       </a:t>
            </a:r>
            <a:r>
              <a:rPr lang="en-US" altLang="zh-CN" dirty="0" smtClean="0">
                <a:latin typeface="微软雅黑" pitchFamily="34" charset="-122"/>
                <a:ea typeface="微软雅黑" pitchFamily="34" charset="-122"/>
              </a:rPr>
              <a:t>4 250</a:t>
            </a:r>
          </a:p>
          <a:p>
            <a:pPr>
              <a:lnSpc>
                <a:spcPct val="150000"/>
              </a:lnSpc>
            </a:pPr>
            <a:r>
              <a:rPr lang="en-US" altLang="zh-CN" dirty="0">
                <a:latin typeface="微软雅黑" pitchFamily="34" charset="-122"/>
                <a:ea typeface="微软雅黑" pitchFamily="34" charset="-122"/>
              </a:rPr>
              <a:t> </a:t>
            </a:r>
            <a:r>
              <a:rPr lang="en-US" altLang="zh-CN" dirty="0" smtClean="0">
                <a:latin typeface="微软雅黑" pitchFamily="34" charset="-122"/>
                <a:ea typeface="微软雅黑" pitchFamily="34" charset="-122"/>
              </a:rPr>
              <a:t>         </a:t>
            </a:r>
            <a:r>
              <a:rPr lang="zh-CN" altLang="en-US" dirty="0" smtClean="0">
                <a:latin typeface="微软雅黑" pitchFamily="34" charset="-122"/>
                <a:ea typeface="微软雅黑" pitchFamily="34" charset="-122"/>
              </a:rPr>
              <a:t>应付职工薪酬</a:t>
            </a: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社会保险费</a:t>
            </a: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养老保险   </a:t>
            </a:r>
            <a:r>
              <a:rPr lang="en-US" altLang="zh-CN" dirty="0" smtClean="0">
                <a:latin typeface="微软雅黑" pitchFamily="34" charset="-122"/>
                <a:ea typeface="微软雅黑" pitchFamily="34" charset="-122"/>
              </a:rPr>
              <a:t>400</a:t>
            </a:r>
          </a:p>
          <a:p>
            <a:pPr>
              <a:lnSpc>
                <a:spcPct val="150000"/>
              </a:lnSpc>
            </a:pPr>
            <a:r>
              <a:rPr lang="en-US" altLang="zh-CN" dirty="0">
                <a:latin typeface="微软雅黑" pitchFamily="34" charset="-122"/>
                <a:ea typeface="微软雅黑" pitchFamily="34" charset="-122"/>
              </a:rPr>
              <a:t> </a:t>
            </a:r>
            <a:r>
              <a:rPr lang="en-US" altLang="zh-CN" dirty="0" smtClean="0">
                <a:latin typeface="微软雅黑" pitchFamily="34" charset="-122"/>
                <a:ea typeface="微软雅黑" pitchFamily="34" charset="-122"/>
              </a:rPr>
              <a:t>         </a:t>
            </a:r>
            <a:r>
              <a:rPr lang="zh-CN" altLang="en-US" dirty="0" smtClean="0">
                <a:latin typeface="微软雅黑" pitchFamily="34" charset="-122"/>
                <a:ea typeface="微软雅黑" pitchFamily="34" charset="-122"/>
              </a:rPr>
              <a:t>应付职工薪酬</a:t>
            </a: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住房公积金                  </a:t>
            </a:r>
            <a:r>
              <a:rPr lang="en-US" altLang="zh-CN" dirty="0" smtClean="0">
                <a:latin typeface="微软雅黑" pitchFamily="34" charset="-122"/>
                <a:ea typeface="微软雅黑" pitchFamily="34" charset="-122"/>
              </a:rPr>
              <a:t>350</a:t>
            </a:r>
          </a:p>
          <a:p>
            <a:pPr>
              <a:lnSpc>
                <a:spcPct val="150000"/>
              </a:lnSpc>
            </a:pPr>
            <a:r>
              <a:rPr lang="en-US" altLang="zh-CN" dirty="0">
                <a:latin typeface="微软雅黑" pitchFamily="34" charset="-122"/>
                <a:ea typeface="微软雅黑" pitchFamily="34" charset="-122"/>
              </a:rPr>
              <a:t> </a:t>
            </a:r>
            <a:r>
              <a:rPr lang="en-US" altLang="zh-CN" dirty="0" smtClean="0">
                <a:latin typeface="微软雅黑" pitchFamily="34" charset="-122"/>
                <a:ea typeface="微软雅黑" pitchFamily="34" charset="-122"/>
              </a:rPr>
              <a:t>         </a:t>
            </a:r>
            <a:endParaRPr lang="zh-CN" altLang="en-US" dirty="0">
              <a:latin typeface="微软雅黑" pitchFamily="34" charset="-122"/>
              <a:ea typeface="微软雅黑" pitchFamily="34" charset="-122"/>
            </a:endParaRPr>
          </a:p>
        </p:txBody>
      </p:sp>
    </p:spTree>
    <p:extLst>
      <p:ext uri="{BB962C8B-B14F-4D97-AF65-F5344CB8AC3E}">
        <p14:creationId xmlns:p14="http://schemas.microsoft.com/office/powerpoint/2010/main" val="3923586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anim calcmode="lin" valueType="num">
                                      <p:cBhvr>
                                        <p:cTn id="8" dur="500" fill="hold"/>
                                        <p:tgtEl>
                                          <p:spTgt spid="26"/>
                                        </p:tgtEl>
                                        <p:attrNameLst>
                                          <p:attrName>ppt_x</p:attrName>
                                        </p:attrNameLst>
                                      </p:cBhvr>
                                      <p:tavLst>
                                        <p:tav tm="0">
                                          <p:val>
                                            <p:strVal val="#ppt_x"/>
                                          </p:val>
                                        </p:tav>
                                        <p:tav tm="100000">
                                          <p:val>
                                            <p:strVal val="#ppt_x"/>
                                          </p:val>
                                        </p:tav>
                                      </p:tavLst>
                                    </p:anim>
                                    <p:anim calcmode="lin" valueType="num">
                                      <p:cBhvr>
                                        <p:cTn id="9" dur="500" fill="hold"/>
                                        <p:tgtEl>
                                          <p:spTgt spid="2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500"/>
                                        <p:tgtEl>
                                          <p:spTgt spid="43"/>
                                        </p:tgtEl>
                                      </p:cBhvr>
                                    </p:animEffect>
                                    <p:anim calcmode="lin" valueType="num">
                                      <p:cBhvr>
                                        <p:cTn id="13" dur="500" fill="hold"/>
                                        <p:tgtEl>
                                          <p:spTgt spid="43"/>
                                        </p:tgtEl>
                                        <p:attrNameLst>
                                          <p:attrName>ppt_x</p:attrName>
                                        </p:attrNameLst>
                                      </p:cBhvr>
                                      <p:tavLst>
                                        <p:tav tm="0">
                                          <p:val>
                                            <p:strVal val="#ppt_x"/>
                                          </p:val>
                                        </p:tav>
                                        <p:tav tm="100000">
                                          <p:val>
                                            <p:strVal val="#ppt_x"/>
                                          </p:val>
                                        </p:tav>
                                      </p:tavLst>
                                    </p:anim>
                                    <p:anim calcmode="lin" valueType="num">
                                      <p:cBhvr>
                                        <p:cTn id="14" dur="500" fill="hold"/>
                                        <p:tgtEl>
                                          <p:spTgt spid="4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500"/>
                                        <p:tgtEl>
                                          <p:spTgt spid="51"/>
                                        </p:tgtEl>
                                      </p:cBhvr>
                                    </p:animEffect>
                                    <p:anim calcmode="lin" valueType="num">
                                      <p:cBhvr>
                                        <p:cTn id="18" dur="500" fill="hold"/>
                                        <p:tgtEl>
                                          <p:spTgt spid="51"/>
                                        </p:tgtEl>
                                        <p:attrNameLst>
                                          <p:attrName>ppt_x</p:attrName>
                                        </p:attrNameLst>
                                      </p:cBhvr>
                                      <p:tavLst>
                                        <p:tav tm="0">
                                          <p:val>
                                            <p:strVal val="#ppt_x"/>
                                          </p:val>
                                        </p:tav>
                                        <p:tav tm="100000">
                                          <p:val>
                                            <p:strVal val="#ppt_x"/>
                                          </p:val>
                                        </p:tav>
                                      </p:tavLst>
                                    </p:anim>
                                    <p:anim calcmode="lin" valueType="num">
                                      <p:cBhvr>
                                        <p:cTn id="19" dur="5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anim calcmode="lin" valueType="num">
                                      <p:cBhvr>
                                        <p:cTn id="25" dur="500" fill="hold"/>
                                        <p:tgtEl>
                                          <p:spTgt spid="4"/>
                                        </p:tgtEl>
                                        <p:attrNameLst>
                                          <p:attrName>ppt_x</p:attrName>
                                        </p:attrNameLst>
                                      </p:cBhvr>
                                      <p:tavLst>
                                        <p:tav tm="0">
                                          <p:val>
                                            <p:strVal val="#ppt_x"/>
                                          </p:val>
                                        </p:tav>
                                        <p:tav tm="100000">
                                          <p:val>
                                            <p:strVal val="#ppt_x"/>
                                          </p:val>
                                        </p:tav>
                                      </p:tavLst>
                                    </p:anim>
                                    <p:anim calcmode="lin" valueType="num">
                                      <p:cBhvr>
                                        <p:cTn id="26"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p:cNvSpPr/>
          <p:nvPr/>
        </p:nvSpPr>
        <p:spPr>
          <a:xfrm>
            <a:off x="1146267" y="305190"/>
            <a:ext cx="5416868" cy="461665"/>
          </a:xfrm>
          <a:prstGeom prst="rect">
            <a:avLst/>
          </a:prstGeom>
        </p:spPr>
        <p:txBody>
          <a:bodyPr wrap="none">
            <a:spAutoFit/>
          </a:bodyPr>
          <a:lstStyle/>
          <a:p>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rPr>
              <a:t>场景二：涉及养老保险职工薪酬的核算</a:t>
            </a:r>
          </a:p>
        </p:txBody>
      </p:sp>
      <p:sp>
        <p:nvSpPr>
          <p:cNvPr id="32" name="矩形 31"/>
          <p:cNvSpPr/>
          <p:nvPr/>
        </p:nvSpPr>
        <p:spPr>
          <a:xfrm>
            <a:off x="369309" y="105639"/>
            <a:ext cx="595035" cy="584775"/>
          </a:xfrm>
          <a:prstGeom prst="rect">
            <a:avLst/>
          </a:prstGeom>
        </p:spPr>
        <p:txBody>
          <a:bodyPr wrap="none">
            <a:spAutoFit/>
          </a:bodyPr>
          <a:lstStyle/>
          <a:p>
            <a:r>
              <a:rPr lang="zh-CN" altLang="en-US" sz="3200" dirty="0" smtClean="0">
                <a:solidFill>
                  <a:schemeClr val="bg1"/>
                </a:solidFill>
                <a:latin typeface="汉仪菱心体简" panose="02010609000101010101" pitchFamily="2" charset="-122"/>
                <a:ea typeface="汉仪菱心体简" panose="02010609000101010101" pitchFamily="2" charset="-122"/>
              </a:rPr>
              <a:t>三</a:t>
            </a:r>
            <a:endParaRPr lang="zh-CN" altLang="en-US" sz="3200" dirty="0">
              <a:solidFill>
                <a:schemeClr val="bg1"/>
              </a:solidFill>
              <a:latin typeface="汉仪菱心体简" panose="02010609000101010101" pitchFamily="2" charset="-122"/>
              <a:ea typeface="汉仪菱心体简" panose="02010609000101010101" pitchFamily="2" charset="-122"/>
            </a:endParaRPr>
          </a:p>
        </p:txBody>
      </p:sp>
      <p:grpSp>
        <p:nvGrpSpPr>
          <p:cNvPr id="31" name="组合 30"/>
          <p:cNvGrpSpPr/>
          <p:nvPr/>
        </p:nvGrpSpPr>
        <p:grpSpPr>
          <a:xfrm>
            <a:off x="1608879" y="2182958"/>
            <a:ext cx="9091246" cy="3503613"/>
            <a:chOff x="1854200" y="3429000"/>
            <a:chExt cx="7575352" cy="2919413"/>
          </a:xfrm>
        </p:grpSpPr>
        <p:sp>
          <p:nvSpPr>
            <p:cNvPr id="33" name="AutoShape 4"/>
            <p:cNvSpPr>
              <a:spLocks noChangeArrowheads="1"/>
            </p:cNvSpPr>
            <p:nvPr/>
          </p:nvSpPr>
          <p:spPr bwMode="auto">
            <a:xfrm>
              <a:off x="1961952" y="3530600"/>
              <a:ext cx="7467600" cy="2817813"/>
            </a:xfrm>
            <a:prstGeom prst="roundRect">
              <a:avLst>
                <a:gd name="adj" fmla="val 16667"/>
              </a:avLst>
            </a:prstGeom>
            <a:solidFill>
              <a:srgbClr val="0070C0"/>
            </a:solidFill>
            <a:ln w="9525">
              <a:solidFill>
                <a:srgbClr val="0070C0"/>
              </a:solidFill>
              <a:round/>
            </a:ln>
          </p:spPr>
          <p:txBody>
            <a:bodyPr wrap="none" anchor="ctr"/>
            <a:lstStyle>
              <a:lvl1pPr>
                <a:defRPr sz="2400">
                  <a:solidFill>
                    <a:srgbClr val="0000FF"/>
                  </a:solidFill>
                  <a:latin typeface="Times New Roman" panose="02020603050405020304" pitchFamily="18" charset="0"/>
                  <a:ea typeface="宋体" panose="02010600030101010101" pitchFamily="2" charset="-122"/>
                </a:defRPr>
              </a:lvl1pPr>
              <a:lvl2pPr>
                <a:defRPr sz="2400">
                  <a:solidFill>
                    <a:srgbClr val="0000FF"/>
                  </a:solidFill>
                  <a:latin typeface="Times New Roman" panose="02020603050405020304" pitchFamily="18" charset="0"/>
                  <a:ea typeface="宋体" panose="02010600030101010101" pitchFamily="2" charset="-122"/>
                </a:defRPr>
              </a:lvl2pPr>
              <a:lvl3pPr>
                <a:defRPr sz="2400">
                  <a:solidFill>
                    <a:srgbClr val="0000FF"/>
                  </a:solidFill>
                  <a:latin typeface="Times New Roman" panose="02020603050405020304" pitchFamily="18" charset="0"/>
                  <a:ea typeface="宋体" panose="02010600030101010101" pitchFamily="2" charset="-122"/>
                </a:defRPr>
              </a:lvl3pPr>
              <a:lvl4pPr>
                <a:defRPr sz="2400">
                  <a:solidFill>
                    <a:srgbClr val="0000FF"/>
                  </a:solidFill>
                  <a:latin typeface="Times New Roman" panose="02020603050405020304" pitchFamily="18" charset="0"/>
                  <a:ea typeface="宋体" panose="02010600030101010101" pitchFamily="2" charset="-122"/>
                </a:defRPr>
              </a:lvl4pPr>
              <a:lvl5pPr>
                <a:defRPr sz="2400">
                  <a:solidFill>
                    <a:srgbClr val="0000FF"/>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rgbClr val="0000FF"/>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rgbClr val="0000FF"/>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rgbClr val="0000FF"/>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rgbClr val="0000FF"/>
                  </a:solidFill>
                  <a:latin typeface="Times New Roman" panose="02020603050405020304" pitchFamily="18" charset="0"/>
                  <a:ea typeface="宋体" panose="02010600030101010101" pitchFamily="2" charset="-122"/>
                </a:defRPr>
              </a:lvl9pPr>
            </a:lstStyle>
            <a:p>
              <a:pPr>
                <a:lnSpc>
                  <a:spcPct val="130000"/>
                </a:lnSpc>
              </a:pPr>
              <a:endPar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9" name="AutoShape 4"/>
            <p:cNvSpPr>
              <a:spLocks noChangeArrowheads="1"/>
            </p:cNvSpPr>
            <p:nvPr/>
          </p:nvSpPr>
          <p:spPr bwMode="auto">
            <a:xfrm>
              <a:off x="1854200" y="3429000"/>
              <a:ext cx="7467600" cy="2817813"/>
            </a:xfrm>
            <a:prstGeom prst="roundRect">
              <a:avLst>
                <a:gd name="adj" fmla="val 16667"/>
              </a:avLst>
            </a:prstGeom>
            <a:solidFill>
              <a:schemeClr val="bg1"/>
            </a:solidFill>
            <a:ln w="9525">
              <a:solidFill>
                <a:srgbClr val="0070C0"/>
              </a:solidFill>
              <a:round/>
            </a:ln>
          </p:spPr>
          <p:txBody>
            <a:bodyPr wrap="none" anchor="ctr"/>
            <a:lstStyle>
              <a:lvl1pPr>
                <a:defRPr sz="2400">
                  <a:solidFill>
                    <a:srgbClr val="0000FF"/>
                  </a:solidFill>
                  <a:latin typeface="Times New Roman" panose="02020603050405020304" pitchFamily="18" charset="0"/>
                  <a:ea typeface="宋体" panose="02010600030101010101" pitchFamily="2" charset="-122"/>
                </a:defRPr>
              </a:lvl1pPr>
              <a:lvl2pPr>
                <a:defRPr sz="2400">
                  <a:solidFill>
                    <a:srgbClr val="0000FF"/>
                  </a:solidFill>
                  <a:latin typeface="Times New Roman" panose="02020603050405020304" pitchFamily="18" charset="0"/>
                  <a:ea typeface="宋体" panose="02010600030101010101" pitchFamily="2" charset="-122"/>
                </a:defRPr>
              </a:lvl2pPr>
              <a:lvl3pPr>
                <a:defRPr sz="2400">
                  <a:solidFill>
                    <a:srgbClr val="0000FF"/>
                  </a:solidFill>
                  <a:latin typeface="Times New Roman" panose="02020603050405020304" pitchFamily="18" charset="0"/>
                  <a:ea typeface="宋体" panose="02010600030101010101" pitchFamily="2" charset="-122"/>
                </a:defRPr>
              </a:lvl3pPr>
              <a:lvl4pPr>
                <a:defRPr sz="2400">
                  <a:solidFill>
                    <a:srgbClr val="0000FF"/>
                  </a:solidFill>
                  <a:latin typeface="Times New Roman" panose="02020603050405020304" pitchFamily="18" charset="0"/>
                  <a:ea typeface="宋体" panose="02010600030101010101" pitchFamily="2" charset="-122"/>
                </a:defRPr>
              </a:lvl4pPr>
              <a:lvl5pPr>
                <a:defRPr sz="2400">
                  <a:solidFill>
                    <a:srgbClr val="0000FF"/>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rgbClr val="0000FF"/>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rgbClr val="0000FF"/>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rgbClr val="0000FF"/>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rgbClr val="0000FF"/>
                  </a:solidFill>
                  <a:latin typeface="Times New Roman" panose="02020603050405020304" pitchFamily="18" charset="0"/>
                  <a:ea typeface="宋体" panose="02010600030101010101" pitchFamily="2" charset="-122"/>
                </a:defRPr>
              </a:lvl9pPr>
            </a:lstStyle>
            <a:p>
              <a:pPr>
                <a:lnSpc>
                  <a:spcPct val="130000"/>
                </a:lnSpc>
              </a:pPr>
              <a:endPar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59" name="矩形 58"/>
          <p:cNvSpPr/>
          <p:nvPr/>
        </p:nvSpPr>
        <p:spPr>
          <a:xfrm>
            <a:off x="2014649" y="2307393"/>
            <a:ext cx="8216623" cy="458908"/>
          </a:xfrm>
          <a:prstGeom prst="rect">
            <a:avLst/>
          </a:prstGeom>
        </p:spPr>
        <p:txBody>
          <a:bodyPr wrap="square">
            <a:spAutoFit/>
          </a:bodyPr>
          <a:lstStyle/>
          <a:p>
            <a:pPr>
              <a:lnSpc>
                <a:spcPct val="150000"/>
              </a:lnSpc>
            </a:pPr>
            <a:r>
              <a:rPr lang="zh-CN" altLang="en-US" b="1" dirty="0" smtClean="0">
                <a:solidFill>
                  <a:srgbClr val="0062AC"/>
                </a:solidFill>
                <a:latin typeface="微软雅黑" panose="020B0503020204020204" pitchFamily="34" charset="-122"/>
                <a:ea typeface="微软雅黑" panose="020B0503020204020204" pitchFamily="34" charset="-122"/>
              </a:rPr>
              <a:t>个人缴纳的基本养老保险目前采用</a:t>
            </a:r>
            <a:r>
              <a:rPr lang="zh-CN" altLang="en-US" b="1" dirty="0" smtClean="0">
                <a:solidFill>
                  <a:srgbClr val="FF0000"/>
                </a:solidFill>
                <a:latin typeface="微软雅黑" panose="020B0503020204020204" pitchFamily="34" charset="-122"/>
                <a:ea typeface="微软雅黑" panose="020B0503020204020204" pitchFamily="34" charset="-122"/>
              </a:rPr>
              <a:t>代</a:t>
            </a:r>
            <a:r>
              <a:rPr lang="zh-CN" altLang="en-US" b="1" dirty="0">
                <a:solidFill>
                  <a:srgbClr val="FF0000"/>
                </a:solidFill>
                <a:latin typeface="微软雅黑" panose="020B0503020204020204" pitchFamily="34" charset="-122"/>
                <a:ea typeface="微软雅黑" panose="020B0503020204020204" pitchFamily="34" charset="-122"/>
              </a:rPr>
              <a:t>扣代</a:t>
            </a:r>
            <a:r>
              <a:rPr lang="zh-CN" altLang="en-US" b="1" dirty="0" smtClean="0">
                <a:solidFill>
                  <a:srgbClr val="FF0000"/>
                </a:solidFill>
                <a:latin typeface="微软雅黑" panose="020B0503020204020204" pitchFamily="34" charset="-122"/>
                <a:ea typeface="微软雅黑" panose="020B0503020204020204" pitchFamily="34" charset="-122"/>
              </a:rPr>
              <a:t>缴</a:t>
            </a:r>
            <a:r>
              <a:rPr lang="zh-CN" altLang="en-US" b="1" dirty="0" smtClean="0">
                <a:solidFill>
                  <a:srgbClr val="0062AC"/>
                </a:solidFill>
                <a:latin typeface="微软雅黑" panose="020B0503020204020204" pitchFamily="34" charset="-122"/>
                <a:ea typeface="微软雅黑" panose="020B0503020204020204" pitchFamily="34" charset="-122"/>
              </a:rPr>
              <a:t>的方式</a:t>
            </a:r>
            <a:endParaRPr lang="en-US" altLang="zh-CN" b="1" dirty="0" smtClean="0">
              <a:solidFill>
                <a:srgbClr val="0062AC"/>
              </a:solidFill>
              <a:latin typeface="微软雅黑" panose="020B0503020204020204" pitchFamily="34" charset="-122"/>
              <a:ea typeface="微软雅黑" panose="020B0503020204020204" pitchFamily="34" charset="-122"/>
            </a:endParaRPr>
          </a:p>
        </p:txBody>
      </p:sp>
      <p:grpSp>
        <p:nvGrpSpPr>
          <p:cNvPr id="60" name="组合 59"/>
          <p:cNvGrpSpPr/>
          <p:nvPr/>
        </p:nvGrpSpPr>
        <p:grpSpPr>
          <a:xfrm>
            <a:off x="2094289" y="2825006"/>
            <a:ext cx="8249739" cy="1519359"/>
            <a:chOff x="1959544" y="3094190"/>
            <a:chExt cx="8249739" cy="1519359"/>
          </a:xfrm>
        </p:grpSpPr>
        <p:sp>
          <p:nvSpPr>
            <p:cNvPr id="61" name="矩形 60"/>
            <p:cNvSpPr/>
            <p:nvPr/>
          </p:nvSpPr>
          <p:spPr>
            <a:xfrm>
              <a:off x="1959544" y="4154641"/>
              <a:ext cx="7850379" cy="458908"/>
            </a:xfrm>
            <a:prstGeom prst="rect">
              <a:avLst/>
            </a:prstGeom>
          </p:spPr>
          <p:txBody>
            <a:bodyPr wrap="square">
              <a:spAutoFit/>
            </a:bodyPr>
            <a:lstStyle/>
            <a:p>
              <a:pPr>
                <a:lnSpc>
                  <a:spcPct val="150000"/>
                </a:lnSpc>
              </a:pPr>
              <a:endParaRPr lang="zh-CN" altLang="en-US" dirty="0">
                <a:latin typeface="微软雅黑" panose="020B0503020204020204" pitchFamily="34" charset="-122"/>
                <a:ea typeface="微软雅黑" panose="020B0503020204020204" pitchFamily="34" charset="-122"/>
              </a:endParaRPr>
            </a:p>
          </p:txBody>
        </p:sp>
        <p:sp>
          <p:nvSpPr>
            <p:cNvPr id="62" name="矩形 61"/>
            <p:cNvSpPr/>
            <p:nvPr/>
          </p:nvSpPr>
          <p:spPr>
            <a:xfrm>
              <a:off x="1992660" y="3094190"/>
              <a:ext cx="8216623" cy="1289905"/>
            </a:xfrm>
            <a:prstGeom prst="rect">
              <a:avLst/>
            </a:prstGeom>
          </p:spPr>
          <p:txBody>
            <a:bodyPr wrap="square">
              <a:spAutoFit/>
            </a:bodyPr>
            <a:lstStyle/>
            <a:p>
              <a:pPr indent="457200">
                <a:lnSpc>
                  <a:spcPct val="150000"/>
                </a:lnSpc>
              </a:pPr>
              <a:r>
                <a:rPr lang="zh-CN" altLang="en-US" dirty="0">
                  <a:solidFill>
                    <a:srgbClr val="0062AC"/>
                  </a:solidFill>
                  <a:latin typeface="微软雅黑" panose="020B0503020204020204" pitchFamily="34" charset="-122"/>
                  <a:ea typeface="微软雅黑" panose="020B0503020204020204" pitchFamily="34" charset="-122"/>
                </a:rPr>
                <a:t>是指雇主在发放员工工资时，将员工应缴纳的养老保险费用从工资中扣除，并代为缴纳至社保局。这种方式可以让员工无需自行缴纳养老保险费用，方便快捷，也可以确保员工的社保权益得到保障。</a:t>
              </a:r>
              <a:endParaRPr lang="en-US" altLang="zh-CN" dirty="0">
                <a:solidFill>
                  <a:srgbClr val="0062AC"/>
                </a:solidFill>
                <a:latin typeface="微软雅黑" panose="020B0503020204020204" pitchFamily="34" charset="-122"/>
                <a:ea typeface="微软雅黑" panose="020B0503020204020204" pitchFamily="34" charset="-122"/>
              </a:endParaRPr>
            </a:p>
          </p:txBody>
        </p:sp>
      </p:grpSp>
      <p:sp>
        <p:nvSpPr>
          <p:cNvPr id="63" name="文本框 7"/>
          <p:cNvSpPr txBox="1">
            <a:spLocks noChangeArrowheads="1"/>
          </p:cNvSpPr>
          <p:nvPr>
            <p:custDataLst>
              <p:tags r:id="rId1"/>
            </p:custDataLst>
          </p:nvPr>
        </p:nvSpPr>
        <p:spPr bwMode="auto">
          <a:xfrm>
            <a:off x="969330" y="1339117"/>
            <a:ext cx="769937"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400" b="1" dirty="0" smtClean="0">
                <a:solidFill>
                  <a:srgbClr val="0F6FC6"/>
                </a:solidFill>
                <a:latin typeface="微软雅黑" panose="020B0503020204020204" pitchFamily="34" charset="-122"/>
                <a:ea typeface="微软雅黑" panose="020B0503020204020204" pitchFamily="34" charset="-122"/>
              </a:rPr>
              <a:t>02</a:t>
            </a:r>
            <a:endParaRPr lang="zh-CN" altLang="en-US" sz="2400" b="1" dirty="0">
              <a:solidFill>
                <a:srgbClr val="0F6FC6"/>
              </a:solidFill>
              <a:latin typeface="微软雅黑" panose="020B0503020204020204" pitchFamily="34" charset="-122"/>
              <a:ea typeface="微软雅黑" panose="020B0503020204020204" pitchFamily="34" charset="-122"/>
            </a:endParaRPr>
          </a:p>
        </p:txBody>
      </p:sp>
      <p:sp>
        <p:nvSpPr>
          <p:cNvPr id="64" name="燕尾形 63"/>
          <p:cNvSpPr/>
          <p:nvPr>
            <p:custDataLst>
              <p:tags r:id="rId2"/>
            </p:custDataLst>
          </p:nvPr>
        </p:nvSpPr>
        <p:spPr>
          <a:xfrm>
            <a:off x="709429" y="1516917"/>
            <a:ext cx="368300" cy="368300"/>
          </a:xfrm>
          <a:prstGeom prst="chevron">
            <a:avLst/>
          </a:prstGeom>
          <a:solidFill>
            <a:srgbClr val="0F6FC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65" name="矩形 64"/>
          <p:cNvSpPr/>
          <p:nvPr/>
        </p:nvSpPr>
        <p:spPr>
          <a:xfrm>
            <a:off x="1630868" y="1449684"/>
            <a:ext cx="4570482" cy="452432"/>
          </a:xfrm>
          <a:prstGeom prst="rect">
            <a:avLst/>
          </a:prstGeom>
        </p:spPr>
        <p:txBody>
          <a:bodyPr wrap="none">
            <a:spAutoFit/>
          </a:bodyPr>
          <a:lstStyle/>
          <a:p>
            <a:pPr>
              <a:lnSpc>
                <a:spcPct val="130000"/>
              </a:lnSpc>
              <a:spcAft>
                <a:spcPts val="600"/>
              </a:spcAft>
            </a:pPr>
            <a:r>
              <a:rPr lang="zh-CN" altLang="en-US" b="1" dirty="0">
                <a:solidFill>
                  <a:srgbClr val="0070C0"/>
                </a:solidFill>
                <a:latin typeface="微软雅黑" panose="020B0503020204020204" pitchFamily="34" charset="-122"/>
                <a:ea typeface="微软雅黑" panose="020B0503020204020204" pitchFamily="34" charset="-122"/>
              </a:rPr>
              <a:t>发放</a:t>
            </a:r>
            <a:r>
              <a:rPr lang="zh-CN" altLang="en-US" b="1" dirty="0" smtClean="0">
                <a:solidFill>
                  <a:srgbClr val="0070C0"/>
                </a:solidFill>
                <a:latin typeface="微软雅黑" panose="020B0503020204020204" pitchFamily="34" charset="-122"/>
                <a:ea typeface="微软雅黑" panose="020B0503020204020204" pitchFamily="34" charset="-122"/>
              </a:rPr>
              <a:t>工资时个人基本养老保险会计科目错误</a:t>
            </a:r>
            <a:endParaRPr lang="en-US" altLang="zh-CN" b="1" dirty="0">
              <a:solidFill>
                <a:srgbClr val="0070C0"/>
              </a:solidFill>
              <a:latin typeface="微软雅黑" panose="020B0503020204020204" pitchFamily="34" charset="-122"/>
              <a:ea typeface="微软雅黑" panose="020B0503020204020204" pitchFamily="34" charset="-122"/>
            </a:endParaRPr>
          </a:p>
        </p:txBody>
      </p:sp>
      <p:sp>
        <p:nvSpPr>
          <p:cNvPr id="6" name="矩形 5"/>
          <p:cNvSpPr/>
          <p:nvPr/>
        </p:nvSpPr>
        <p:spPr>
          <a:xfrm>
            <a:off x="2014649" y="4114911"/>
            <a:ext cx="8183508" cy="1338828"/>
          </a:xfrm>
          <a:prstGeom prst="rect">
            <a:avLst/>
          </a:prstGeom>
        </p:spPr>
        <p:txBody>
          <a:bodyPr wrap="square">
            <a:spAutoFit/>
          </a:bodyPr>
          <a:lstStyle/>
          <a:p>
            <a:pPr indent="457200">
              <a:lnSpc>
                <a:spcPct val="150000"/>
              </a:lnSpc>
            </a:pPr>
            <a:r>
              <a:rPr lang="zh-CN" altLang="en-US" dirty="0">
                <a:latin typeface="微软雅黑" pitchFamily="34" charset="-122"/>
                <a:ea typeface="微软雅黑" pitchFamily="34" charset="-122"/>
              </a:rPr>
              <a:t>缴纳社保时，个人负担的部分都会从员工工资里扣款，一般公司都是先扣款后缴纳，代扣社保属于</a:t>
            </a:r>
            <a:r>
              <a:rPr lang="zh-CN" altLang="en-US" b="1" dirty="0">
                <a:latin typeface="微软雅黑" pitchFamily="34" charset="-122"/>
                <a:ea typeface="微软雅黑" pitchFamily="34" charset="-122"/>
              </a:rPr>
              <a:t>暂扣款</a:t>
            </a:r>
            <a:r>
              <a:rPr lang="zh-CN" altLang="en-US" dirty="0">
                <a:latin typeface="微软雅黑" pitchFamily="34" charset="-122"/>
                <a:ea typeface="微软雅黑" pitchFamily="34" charset="-122"/>
              </a:rPr>
              <a:t>，以后要支付出去，这笔款项又</a:t>
            </a:r>
            <a:r>
              <a:rPr lang="zh-CN" altLang="en-US" b="1" dirty="0">
                <a:latin typeface="微软雅黑" pitchFamily="34" charset="-122"/>
                <a:ea typeface="微软雅黑" pitchFamily="34" charset="-122"/>
              </a:rPr>
              <a:t>不属于企业正常业务</a:t>
            </a:r>
            <a:r>
              <a:rPr lang="zh-CN" altLang="en-US" dirty="0">
                <a:latin typeface="微软雅黑" pitchFamily="34" charset="-122"/>
                <a:ea typeface="微软雅黑" pitchFamily="34" charset="-122"/>
              </a:rPr>
              <a:t>款项，所以记</a:t>
            </a:r>
            <a:r>
              <a:rPr lang="zh-CN" altLang="en-US" dirty="0" smtClean="0">
                <a:latin typeface="微软雅黑" pitchFamily="34" charset="-122"/>
                <a:ea typeface="微软雅黑" pitchFamily="34" charset="-122"/>
              </a:rPr>
              <a:t>入“</a:t>
            </a:r>
            <a:r>
              <a:rPr lang="zh-CN" altLang="en-US" dirty="0">
                <a:latin typeface="微软雅黑" pitchFamily="34" charset="-122"/>
                <a:ea typeface="微软雅黑" pitchFamily="34" charset="-122"/>
              </a:rPr>
              <a:t>其他应付款</a:t>
            </a:r>
            <a:r>
              <a:rPr lang="zh-CN" altLang="en-US" dirty="0" smtClean="0">
                <a:latin typeface="微软雅黑" pitchFamily="34" charset="-122"/>
                <a:ea typeface="微软雅黑" pitchFamily="34" charset="-122"/>
              </a:rPr>
              <a:t>” 。</a:t>
            </a:r>
            <a:endParaRPr lang="zh-CN" altLang="en-US" dirty="0">
              <a:latin typeface="微软雅黑" pitchFamily="34" charset="-122"/>
              <a:ea typeface="微软雅黑" pitchFamily="34" charset="-122"/>
            </a:endParaRPr>
          </a:p>
        </p:txBody>
      </p:sp>
    </p:spTree>
    <p:extLst>
      <p:ext uri="{BB962C8B-B14F-4D97-AF65-F5344CB8AC3E}">
        <p14:creationId xmlns:p14="http://schemas.microsoft.com/office/powerpoint/2010/main" val="3352426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500"/>
                                        <p:tgtEl>
                                          <p:spTgt spid="64"/>
                                        </p:tgtEl>
                                        <p:attrNameLst>
                                          <p:attrName>ppt_x</p:attrName>
                                        </p:attrNameLst>
                                      </p:cBhvr>
                                      <p:tavLst>
                                        <p:tav tm="0">
                                          <p:val>
                                            <p:strVal val="#ppt_x-#ppt_w*1.125000"/>
                                          </p:val>
                                        </p:tav>
                                        <p:tav tm="100000">
                                          <p:val>
                                            <p:strVal val="#ppt_x"/>
                                          </p:val>
                                        </p:tav>
                                      </p:tavLst>
                                    </p:anim>
                                    <p:animEffect transition="in" filter="wipe(right)">
                                      <p:cBhvr>
                                        <p:cTn id="8" dur="500"/>
                                        <p:tgtEl>
                                          <p:spTgt spid="64"/>
                                        </p:tgtEl>
                                      </p:cBhvr>
                                    </p:animEffect>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63"/>
                                        </p:tgtEl>
                                        <p:attrNameLst>
                                          <p:attrName>style.visibility</p:attrName>
                                        </p:attrNameLst>
                                      </p:cBhvr>
                                      <p:to>
                                        <p:strVal val="visible"/>
                                      </p:to>
                                    </p:set>
                                    <p:anim calcmode="lin" valueType="num">
                                      <p:cBhvr additive="base">
                                        <p:cTn id="12" dur="500"/>
                                        <p:tgtEl>
                                          <p:spTgt spid="63"/>
                                        </p:tgtEl>
                                        <p:attrNameLst>
                                          <p:attrName>ppt_x</p:attrName>
                                        </p:attrNameLst>
                                      </p:cBhvr>
                                      <p:tavLst>
                                        <p:tav tm="0">
                                          <p:val>
                                            <p:strVal val="#ppt_x-#ppt_w*1.125000"/>
                                          </p:val>
                                        </p:tav>
                                        <p:tav tm="100000">
                                          <p:val>
                                            <p:strVal val="#ppt_x"/>
                                          </p:val>
                                        </p:tav>
                                      </p:tavLst>
                                    </p:anim>
                                    <p:animEffect transition="in" filter="wipe(right)">
                                      <p:cBhvr>
                                        <p:cTn id="13" dur="500"/>
                                        <p:tgtEl>
                                          <p:spTgt spid="63"/>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additive="base">
                                        <p:cTn id="16" dur="500"/>
                                        <p:tgtEl>
                                          <p:spTgt spid="65"/>
                                        </p:tgtEl>
                                        <p:attrNameLst>
                                          <p:attrName>ppt_x</p:attrName>
                                        </p:attrNameLst>
                                      </p:cBhvr>
                                      <p:tavLst>
                                        <p:tav tm="0">
                                          <p:val>
                                            <p:strVal val="#ppt_x-#ppt_w*1.125000"/>
                                          </p:val>
                                        </p:tav>
                                        <p:tav tm="100000">
                                          <p:val>
                                            <p:strVal val="#ppt_x"/>
                                          </p:val>
                                        </p:tav>
                                      </p:tavLst>
                                    </p:anim>
                                    <p:animEffect transition="in" filter="wipe(right)">
                                      <p:cBhvr>
                                        <p:cTn id="17" dur="500"/>
                                        <p:tgtEl>
                                          <p:spTgt spid="65"/>
                                        </p:tgtEl>
                                      </p:cBhvr>
                                    </p:animEffect>
                                  </p:childTnLst>
                                </p:cTn>
                              </p:par>
                            </p:childTnLst>
                          </p:cTn>
                        </p:par>
                        <p:par>
                          <p:cTn id="18" fill="hold">
                            <p:stCondLst>
                              <p:cond delay="1000"/>
                            </p:stCondLst>
                            <p:childTnLst>
                              <p:par>
                                <p:cTn id="19" presetID="16" presetClass="entr" presetSubtype="37"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barn(outVertical)">
                                      <p:cBhvr>
                                        <p:cTn id="21" dur="500"/>
                                        <p:tgtEl>
                                          <p:spTgt spid="31"/>
                                        </p:tgtEl>
                                      </p:cBhvr>
                                    </p:animEffect>
                                  </p:childTnLst>
                                </p:cTn>
                              </p:par>
                            </p:childTnLst>
                          </p:cTn>
                        </p:par>
                        <p:par>
                          <p:cTn id="22" fill="hold">
                            <p:stCondLst>
                              <p:cond delay="1500"/>
                            </p:stCondLst>
                            <p:childTnLst>
                              <p:par>
                                <p:cTn id="23" presetID="47" presetClass="entr" presetSubtype="0" fill="hold" grpId="0" nodeType="after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500"/>
                                        <p:tgtEl>
                                          <p:spTgt spid="59"/>
                                        </p:tgtEl>
                                      </p:cBhvr>
                                    </p:animEffect>
                                    <p:anim calcmode="lin" valueType="num">
                                      <p:cBhvr>
                                        <p:cTn id="26" dur="500" fill="hold"/>
                                        <p:tgtEl>
                                          <p:spTgt spid="59"/>
                                        </p:tgtEl>
                                        <p:attrNameLst>
                                          <p:attrName>ppt_x</p:attrName>
                                        </p:attrNameLst>
                                      </p:cBhvr>
                                      <p:tavLst>
                                        <p:tav tm="0">
                                          <p:val>
                                            <p:strVal val="#ppt_x"/>
                                          </p:val>
                                        </p:tav>
                                        <p:tav tm="100000">
                                          <p:val>
                                            <p:strVal val="#ppt_x"/>
                                          </p:val>
                                        </p:tav>
                                      </p:tavLst>
                                    </p:anim>
                                    <p:anim calcmode="lin" valueType="num">
                                      <p:cBhvr>
                                        <p:cTn id="27" dur="5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500"/>
                                        <p:tgtEl>
                                          <p:spTgt spid="60"/>
                                        </p:tgtEl>
                                      </p:cBhvr>
                                    </p:animEffect>
                                    <p:anim calcmode="lin" valueType="num">
                                      <p:cBhvr>
                                        <p:cTn id="31" dur="500" fill="hold"/>
                                        <p:tgtEl>
                                          <p:spTgt spid="60"/>
                                        </p:tgtEl>
                                        <p:attrNameLst>
                                          <p:attrName>ppt_x</p:attrName>
                                        </p:attrNameLst>
                                      </p:cBhvr>
                                      <p:tavLst>
                                        <p:tav tm="0">
                                          <p:val>
                                            <p:strVal val="#ppt_x"/>
                                          </p:val>
                                        </p:tav>
                                        <p:tav tm="100000">
                                          <p:val>
                                            <p:strVal val="#ppt_x"/>
                                          </p:val>
                                        </p:tav>
                                      </p:tavLst>
                                    </p:anim>
                                    <p:anim calcmode="lin" valueType="num">
                                      <p:cBhvr>
                                        <p:cTn id="32" dur="5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3" grpId="0"/>
      <p:bldP spid="64" grpId="0" animBg="1"/>
      <p:bldP spid="6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p:cNvSpPr/>
          <p:nvPr/>
        </p:nvSpPr>
        <p:spPr>
          <a:xfrm>
            <a:off x="1146267" y="305190"/>
            <a:ext cx="5416868" cy="461665"/>
          </a:xfrm>
          <a:prstGeom prst="rect">
            <a:avLst/>
          </a:prstGeom>
        </p:spPr>
        <p:txBody>
          <a:bodyPr wrap="none">
            <a:spAutoFit/>
          </a:bodyPr>
          <a:lstStyle/>
          <a:p>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rPr>
              <a:t>场景二：涉及养老保险职工薪酬的核算</a:t>
            </a:r>
          </a:p>
        </p:txBody>
      </p:sp>
      <p:grpSp>
        <p:nvGrpSpPr>
          <p:cNvPr id="26" name="组合 25"/>
          <p:cNvGrpSpPr/>
          <p:nvPr/>
        </p:nvGrpSpPr>
        <p:grpSpPr>
          <a:xfrm>
            <a:off x="666826" y="856187"/>
            <a:ext cx="10657666" cy="1040782"/>
            <a:chOff x="442913" y="2541589"/>
            <a:chExt cx="10277893" cy="1040782"/>
          </a:xfrm>
        </p:grpSpPr>
        <p:grpSp>
          <p:nvGrpSpPr>
            <p:cNvPr id="34" name="组合 33"/>
            <p:cNvGrpSpPr/>
            <p:nvPr/>
          </p:nvGrpSpPr>
          <p:grpSpPr>
            <a:xfrm>
              <a:off x="442913" y="2541589"/>
              <a:ext cx="974725" cy="1019175"/>
              <a:chOff x="2371725" y="2198689"/>
              <a:chExt cx="974725" cy="1019175"/>
            </a:xfrm>
          </p:grpSpPr>
          <p:sp>
            <p:nvSpPr>
              <p:cNvPr id="36" name="MH_Other_1"/>
              <p:cNvSpPr/>
              <p:nvPr>
                <p:custDataLst>
                  <p:tags r:id="rId11"/>
                </p:custDataLst>
              </p:nvPr>
            </p:nvSpPr>
            <p:spPr>
              <a:xfrm>
                <a:off x="2784475" y="2327275"/>
                <a:ext cx="357188" cy="355600"/>
              </a:xfrm>
              <a:prstGeom prst="diamond">
                <a:avLst/>
              </a:prstGeom>
              <a:solidFill>
                <a:schemeClr val="accent1">
                  <a:lumMod val="20000"/>
                  <a:lumOff val="80000"/>
                </a:schemeClr>
              </a:solidFill>
            </p:spPr>
            <p:txBody>
              <a:bodyPr anchor="ctr"/>
              <a:lstStyle/>
              <a:p>
                <a:pPr algn="just">
                  <a:lnSpc>
                    <a:spcPct val="130000"/>
                  </a:lnSpc>
                  <a:defRPr/>
                </a:pPr>
                <a:endParaRPr lang="zh-CN" altLang="en-US" dirty="0" err="1">
                  <a:solidFill>
                    <a:srgbClr val="FFFFFF"/>
                  </a:solidFill>
                </a:endParaRPr>
              </a:p>
            </p:txBody>
          </p:sp>
          <p:sp>
            <p:nvSpPr>
              <p:cNvPr id="37" name="MH_Other_2"/>
              <p:cNvSpPr/>
              <p:nvPr>
                <p:custDataLst>
                  <p:tags r:id="rId12"/>
                </p:custDataLst>
              </p:nvPr>
            </p:nvSpPr>
            <p:spPr>
              <a:xfrm>
                <a:off x="2784475" y="2732089"/>
                <a:ext cx="357188" cy="357187"/>
              </a:xfrm>
              <a:prstGeom prst="diamond">
                <a:avLst/>
              </a:prstGeom>
              <a:solidFill>
                <a:schemeClr val="accent1">
                  <a:lumMod val="20000"/>
                  <a:lumOff val="80000"/>
                </a:schemeClr>
              </a:solidFill>
            </p:spPr>
            <p:txBody>
              <a:bodyPr anchor="ctr"/>
              <a:lstStyle/>
              <a:p>
                <a:pPr algn="just">
                  <a:lnSpc>
                    <a:spcPct val="130000"/>
                  </a:lnSpc>
                  <a:defRPr/>
                </a:pPr>
                <a:endParaRPr lang="zh-CN" altLang="en-US" dirty="0" err="1">
                  <a:solidFill>
                    <a:srgbClr val="FFFFFF"/>
                  </a:solidFill>
                </a:endParaRPr>
              </a:p>
            </p:txBody>
          </p:sp>
          <p:sp>
            <p:nvSpPr>
              <p:cNvPr id="40" name="MH_Other_3"/>
              <p:cNvSpPr/>
              <p:nvPr>
                <p:custDataLst>
                  <p:tags r:id="rId13"/>
                </p:custDataLst>
              </p:nvPr>
            </p:nvSpPr>
            <p:spPr>
              <a:xfrm>
                <a:off x="2990850" y="2530475"/>
                <a:ext cx="355600" cy="355600"/>
              </a:xfrm>
              <a:prstGeom prst="diamond">
                <a:avLst/>
              </a:prstGeom>
              <a:solidFill>
                <a:srgbClr val="00B0F0"/>
              </a:solidFill>
            </p:spPr>
            <p:txBody>
              <a:bodyPr anchor="ctr"/>
              <a:lstStyle/>
              <a:p>
                <a:pPr algn="just">
                  <a:lnSpc>
                    <a:spcPct val="130000"/>
                  </a:lnSpc>
                  <a:defRPr/>
                </a:pPr>
                <a:endParaRPr lang="zh-CN" altLang="en-US" dirty="0" err="1">
                  <a:solidFill>
                    <a:srgbClr val="FFFFFF"/>
                  </a:solidFill>
                </a:endParaRPr>
              </a:p>
            </p:txBody>
          </p:sp>
          <p:sp>
            <p:nvSpPr>
              <p:cNvPr id="41" name="MH_Other_4"/>
              <p:cNvSpPr/>
              <p:nvPr>
                <p:custDataLst>
                  <p:tags r:id="rId14"/>
                </p:custDataLst>
              </p:nvPr>
            </p:nvSpPr>
            <p:spPr>
              <a:xfrm>
                <a:off x="2400300" y="2198689"/>
                <a:ext cx="534988" cy="1019175"/>
              </a:xfrm>
              <a:custGeom>
                <a:avLst/>
                <a:gdLst>
                  <a:gd name="connsiteX0" fmla="*/ 96494 w 1902905"/>
                  <a:gd name="connsiteY0" fmla="*/ 0 h 3612822"/>
                  <a:gd name="connsiteX1" fmla="*/ 1902905 w 1902905"/>
                  <a:gd name="connsiteY1" fmla="*/ 1806411 h 3612822"/>
                  <a:gd name="connsiteX2" fmla="*/ 96494 w 1902905"/>
                  <a:gd name="connsiteY2" fmla="*/ 3612822 h 3612822"/>
                  <a:gd name="connsiteX3" fmla="*/ 0 w 1902905"/>
                  <a:gd name="connsiteY3" fmla="*/ 3516328 h 3612822"/>
                  <a:gd name="connsiteX4" fmla="*/ 1709917 w 1902905"/>
                  <a:gd name="connsiteY4" fmla="*/ 1806411 h 3612822"/>
                  <a:gd name="connsiteX5" fmla="*/ 0 w 1902905"/>
                  <a:gd name="connsiteY5" fmla="*/ 96494 h 3612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2905" h="3612822">
                    <a:moveTo>
                      <a:pt x="96494" y="0"/>
                    </a:moveTo>
                    <a:lnTo>
                      <a:pt x="1902905" y="1806411"/>
                    </a:lnTo>
                    <a:lnTo>
                      <a:pt x="96494" y="3612822"/>
                    </a:lnTo>
                    <a:lnTo>
                      <a:pt x="0" y="3516328"/>
                    </a:lnTo>
                    <a:lnTo>
                      <a:pt x="1709917" y="1806411"/>
                    </a:lnTo>
                    <a:lnTo>
                      <a:pt x="0" y="96494"/>
                    </a:lnTo>
                    <a:close/>
                  </a:path>
                </a:pathLst>
              </a:custGeom>
              <a:solidFill>
                <a:schemeClr val="accent3">
                  <a:lumMod val="20000"/>
                  <a:lumOff val="80000"/>
                </a:schemeClr>
              </a:solidFill>
            </p:spPr>
            <p:txBody>
              <a:bodyPr anchor="ctr"/>
              <a:lstStyle/>
              <a:p>
                <a:pPr algn="just">
                  <a:lnSpc>
                    <a:spcPct val="130000"/>
                  </a:lnSpc>
                  <a:defRPr/>
                </a:pPr>
                <a:endParaRPr lang="zh-CN" altLang="en-US" dirty="0" err="1">
                  <a:solidFill>
                    <a:srgbClr val="FFFFFF"/>
                  </a:solidFill>
                </a:endParaRPr>
              </a:p>
            </p:txBody>
          </p:sp>
          <p:sp>
            <p:nvSpPr>
              <p:cNvPr id="42" name="MH_Other_5"/>
              <p:cNvSpPr/>
              <p:nvPr>
                <p:custDataLst>
                  <p:tags r:id="rId15"/>
                </p:custDataLst>
              </p:nvPr>
            </p:nvSpPr>
            <p:spPr bwMode="auto">
              <a:xfrm>
                <a:off x="2371725" y="2198689"/>
                <a:ext cx="509588" cy="1019175"/>
              </a:xfrm>
              <a:custGeom>
                <a:avLst/>
                <a:gdLst>
                  <a:gd name="T0" fmla="*/ 36 w 1806862"/>
                  <a:gd name="T1" fmla="*/ 0 h 3612822"/>
                  <a:gd name="T2" fmla="*/ 143580 w 1806862"/>
                  <a:gd name="T3" fmla="*/ 143580 h 3612822"/>
                  <a:gd name="T4" fmla="*/ 36 w 1806862"/>
                  <a:gd name="T5" fmla="*/ 287160 h 3612822"/>
                  <a:gd name="T6" fmla="*/ 0 w 1806862"/>
                  <a:gd name="T7" fmla="*/ 287124 h 3612822"/>
                  <a:gd name="T8" fmla="*/ 0 w 1806862"/>
                  <a:gd name="T9" fmla="*/ 36 h 3612822"/>
                  <a:gd name="T10" fmla="*/ 0 60000 65536"/>
                  <a:gd name="T11" fmla="*/ 0 60000 65536"/>
                  <a:gd name="T12" fmla="*/ 0 60000 65536"/>
                  <a:gd name="T13" fmla="*/ 0 60000 65536"/>
                  <a:gd name="T14" fmla="*/ 0 60000 65536"/>
                  <a:gd name="T15" fmla="*/ 0 w 1806862"/>
                  <a:gd name="T16" fmla="*/ 0 h 3612822"/>
                  <a:gd name="T17" fmla="*/ 1806862 w 1806862"/>
                  <a:gd name="T18" fmla="*/ 3612822 h 3612822"/>
                </a:gdLst>
                <a:ahLst/>
                <a:cxnLst>
                  <a:cxn ang="T10">
                    <a:pos x="T0" y="T1"/>
                  </a:cxn>
                  <a:cxn ang="T11">
                    <a:pos x="T2" y="T3"/>
                  </a:cxn>
                  <a:cxn ang="T12">
                    <a:pos x="T4" y="T5"/>
                  </a:cxn>
                  <a:cxn ang="T13">
                    <a:pos x="T6" y="T7"/>
                  </a:cxn>
                  <a:cxn ang="T14">
                    <a:pos x="T8" y="T9"/>
                  </a:cxn>
                </a:cxnLst>
                <a:rect l="T15" t="T16" r="T17" b="T18"/>
                <a:pathLst>
                  <a:path w="1806862" h="3612822">
                    <a:moveTo>
                      <a:pt x="451" y="0"/>
                    </a:moveTo>
                    <a:lnTo>
                      <a:pt x="1806862" y="1806411"/>
                    </a:lnTo>
                    <a:lnTo>
                      <a:pt x="451" y="3612822"/>
                    </a:lnTo>
                    <a:lnTo>
                      <a:pt x="0" y="3612371"/>
                    </a:lnTo>
                    <a:lnTo>
                      <a:pt x="0" y="451"/>
                    </a:lnTo>
                    <a:lnTo>
                      <a:pt x="451" y="0"/>
                    </a:lnTo>
                    <a:close/>
                  </a:path>
                </a:pathLst>
              </a:custGeom>
              <a:solidFill>
                <a:srgbClr val="00B0F0"/>
              </a:solidFill>
              <a:ln>
                <a:noFill/>
              </a:ln>
            </p:spPr>
            <p:txBody>
              <a:bodyPr lIns="0" tIns="0" rIns="14400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400" b="1" dirty="0" smtClean="0">
                    <a:solidFill>
                      <a:srgbClr val="FFFFFF"/>
                    </a:solidFill>
                  </a:rPr>
                  <a:t>1</a:t>
                </a:r>
                <a:endParaRPr lang="zh-CN" altLang="en-US" sz="2400" b="1" dirty="0">
                  <a:solidFill>
                    <a:srgbClr val="FFFFFF"/>
                  </a:solidFill>
                </a:endParaRPr>
              </a:p>
            </p:txBody>
          </p:sp>
        </p:grpSp>
        <p:sp>
          <p:nvSpPr>
            <p:cNvPr id="35" name="矩形 34"/>
            <p:cNvSpPr/>
            <p:nvPr/>
          </p:nvSpPr>
          <p:spPr>
            <a:xfrm>
              <a:off x="1623119" y="2804914"/>
              <a:ext cx="9097687" cy="777457"/>
            </a:xfrm>
            <a:prstGeom prst="rect">
              <a:avLst/>
            </a:prstGeom>
          </p:spPr>
          <p:txBody>
            <a:bodyPr wrap="square">
              <a:spAutoFit/>
            </a:bodyPr>
            <a:lstStyle/>
            <a:p>
              <a:pPr indent="457200">
                <a:lnSpc>
                  <a:spcPct val="130000"/>
                </a:lnSpc>
              </a:pPr>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rPr>
                <a:t>小高据理力争，为自己争取到了合法的社保权益，同时也履行了他作为公民缴纳社保的责任和义务。月末，到了核算工资薪金的时候，看到工资单，小高陷入了沉思</a:t>
              </a:r>
              <a:r>
                <a:rPr lang="en-US" altLang="zh-CN" dirty="0" smtClean="0">
                  <a:solidFill>
                    <a:schemeClr val="tx1">
                      <a:lumMod val="85000"/>
                      <a:lumOff val="15000"/>
                    </a:schemeClr>
                  </a:solidFill>
                  <a:latin typeface="微软雅黑" panose="020B0503020204020204" pitchFamily="34" charset="-122"/>
                  <a:ea typeface="微软雅黑" panose="020B0503020204020204" pitchFamily="34" charset="-122"/>
                </a:rPr>
                <a:t>……</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43" name="组合 42"/>
          <p:cNvGrpSpPr/>
          <p:nvPr/>
        </p:nvGrpSpPr>
        <p:grpSpPr>
          <a:xfrm>
            <a:off x="1251213" y="3402811"/>
            <a:ext cx="9946220" cy="2222898"/>
            <a:chOff x="6453711" y="2541589"/>
            <a:chExt cx="9946220" cy="2222898"/>
          </a:xfrm>
        </p:grpSpPr>
        <p:grpSp>
          <p:nvGrpSpPr>
            <p:cNvPr id="44" name="组合 43"/>
            <p:cNvGrpSpPr/>
            <p:nvPr/>
          </p:nvGrpSpPr>
          <p:grpSpPr>
            <a:xfrm>
              <a:off x="6453711" y="2541589"/>
              <a:ext cx="974725" cy="1019175"/>
              <a:chOff x="6324600" y="2198689"/>
              <a:chExt cx="974725" cy="1019175"/>
            </a:xfrm>
          </p:grpSpPr>
          <p:sp>
            <p:nvSpPr>
              <p:cNvPr id="46" name="MH_Other_11"/>
              <p:cNvSpPr/>
              <p:nvPr>
                <p:custDataLst>
                  <p:tags r:id="rId6"/>
                </p:custDataLst>
              </p:nvPr>
            </p:nvSpPr>
            <p:spPr>
              <a:xfrm>
                <a:off x="6737350" y="2327275"/>
                <a:ext cx="357188" cy="355600"/>
              </a:xfrm>
              <a:prstGeom prst="diamond">
                <a:avLst/>
              </a:prstGeom>
              <a:solidFill>
                <a:schemeClr val="accent2">
                  <a:lumMod val="20000"/>
                  <a:lumOff val="80000"/>
                </a:schemeClr>
              </a:solidFill>
            </p:spPr>
            <p:txBody>
              <a:bodyPr anchor="ctr"/>
              <a:lstStyle/>
              <a:p>
                <a:pPr algn="just">
                  <a:lnSpc>
                    <a:spcPct val="130000"/>
                  </a:lnSpc>
                  <a:defRPr/>
                </a:pPr>
                <a:endParaRPr lang="zh-CN" altLang="en-US" dirty="0" err="1">
                  <a:solidFill>
                    <a:srgbClr val="FFFFFF"/>
                  </a:solidFill>
                </a:endParaRPr>
              </a:p>
            </p:txBody>
          </p:sp>
          <p:sp>
            <p:nvSpPr>
              <p:cNvPr id="47" name="MH_Other_12"/>
              <p:cNvSpPr/>
              <p:nvPr>
                <p:custDataLst>
                  <p:tags r:id="rId7"/>
                </p:custDataLst>
              </p:nvPr>
            </p:nvSpPr>
            <p:spPr>
              <a:xfrm>
                <a:off x="6737350" y="2732089"/>
                <a:ext cx="357188" cy="357187"/>
              </a:xfrm>
              <a:prstGeom prst="diamond">
                <a:avLst/>
              </a:prstGeom>
              <a:solidFill>
                <a:schemeClr val="accent2">
                  <a:lumMod val="20000"/>
                  <a:lumOff val="80000"/>
                </a:schemeClr>
              </a:solidFill>
            </p:spPr>
            <p:txBody>
              <a:bodyPr anchor="ctr"/>
              <a:lstStyle/>
              <a:p>
                <a:pPr algn="just">
                  <a:lnSpc>
                    <a:spcPct val="130000"/>
                  </a:lnSpc>
                  <a:defRPr/>
                </a:pPr>
                <a:endParaRPr lang="zh-CN" altLang="en-US" dirty="0" err="1">
                  <a:solidFill>
                    <a:srgbClr val="FFFFFF"/>
                  </a:solidFill>
                </a:endParaRPr>
              </a:p>
            </p:txBody>
          </p:sp>
          <p:sp>
            <p:nvSpPr>
              <p:cNvPr id="48" name="MH_Other_13"/>
              <p:cNvSpPr/>
              <p:nvPr>
                <p:custDataLst>
                  <p:tags r:id="rId8"/>
                </p:custDataLst>
              </p:nvPr>
            </p:nvSpPr>
            <p:spPr>
              <a:xfrm>
                <a:off x="6943725" y="2530475"/>
                <a:ext cx="355600" cy="355600"/>
              </a:xfrm>
              <a:prstGeom prst="diamond">
                <a:avLst/>
              </a:prstGeom>
              <a:solidFill>
                <a:schemeClr val="accent2">
                  <a:lumMod val="60000"/>
                  <a:lumOff val="40000"/>
                </a:schemeClr>
              </a:solidFill>
            </p:spPr>
            <p:txBody>
              <a:bodyPr anchor="ctr"/>
              <a:lstStyle/>
              <a:p>
                <a:pPr algn="just">
                  <a:lnSpc>
                    <a:spcPct val="130000"/>
                  </a:lnSpc>
                  <a:defRPr/>
                </a:pPr>
                <a:endParaRPr lang="zh-CN" altLang="en-US" dirty="0" err="1">
                  <a:solidFill>
                    <a:srgbClr val="FFFFFF"/>
                  </a:solidFill>
                </a:endParaRPr>
              </a:p>
            </p:txBody>
          </p:sp>
          <p:sp>
            <p:nvSpPr>
              <p:cNvPr id="49" name="MH_Other_14"/>
              <p:cNvSpPr/>
              <p:nvPr>
                <p:custDataLst>
                  <p:tags r:id="rId9"/>
                </p:custDataLst>
              </p:nvPr>
            </p:nvSpPr>
            <p:spPr>
              <a:xfrm>
                <a:off x="6353175" y="2198689"/>
                <a:ext cx="534988" cy="1019175"/>
              </a:xfrm>
              <a:custGeom>
                <a:avLst/>
                <a:gdLst>
                  <a:gd name="connsiteX0" fmla="*/ 96494 w 1902905"/>
                  <a:gd name="connsiteY0" fmla="*/ 0 h 3612822"/>
                  <a:gd name="connsiteX1" fmla="*/ 1902905 w 1902905"/>
                  <a:gd name="connsiteY1" fmla="*/ 1806411 h 3612822"/>
                  <a:gd name="connsiteX2" fmla="*/ 96494 w 1902905"/>
                  <a:gd name="connsiteY2" fmla="*/ 3612822 h 3612822"/>
                  <a:gd name="connsiteX3" fmla="*/ 0 w 1902905"/>
                  <a:gd name="connsiteY3" fmla="*/ 3516328 h 3612822"/>
                  <a:gd name="connsiteX4" fmla="*/ 1709917 w 1902905"/>
                  <a:gd name="connsiteY4" fmla="*/ 1806411 h 3612822"/>
                  <a:gd name="connsiteX5" fmla="*/ 0 w 1902905"/>
                  <a:gd name="connsiteY5" fmla="*/ 96494 h 3612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2905" h="3612822">
                    <a:moveTo>
                      <a:pt x="96494" y="0"/>
                    </a:moveTo>
                    <a:lnTo>
                      <a:pt x="1902905" y="1806411"/>
                    </a:lnTo>
                    <a:lnTo>
                      <a:pt x="96494" y="3612822"/>
                    </a:lnTo>
                    <a:lnTo>
                      <a:pt x="0" y="3516328"/>
                    </a:lnTo>
                    <a:lnTo>
                      <a:pt x="1709917" y="1806411"/>
                    </a:lnTo>
                    <a:lnTo>
                      <a:pt x="0" y="96494"/>
                    </a:lnTo>
                    <a:close/>
                  </a:path>
                </a:pathLst>
              </a:custGeom>
              <a:solidFill>
                <a:schemeClr val="accent2">
                  <a:lumMod val="20000"/>
                  <a:lumOff val="80000"/>
                </a:schemeClr>
              </a:solidFill>
            </p:spPr>
            <p:txBody>
              <a:bodyPr anchor="ctr"/>
              <a:lstStyle/>
              <a:p>
                <a:pPr algn="just">
                  <a:lnSpc>
                    <a:spcPct val="130000"/>
                  </a:lnSpc>
                  <a:defRPr/>
                </a:pPr>
                <a:endParaRPr lang="zh-CN" altLang="en-US" dirty="0" err="1">
                  <a:solidFill>
                    <a:srgbClr val="FFFFFF"/>
                  </a:solidFill>
                </a:endParaRPr>
              </a:p>
            </p:txBody>
          </p:sp>
          <p:sp>
            <p:nvSpPr>
              <p:cNvPr id="50" name="MH_Other_15"/>
              <p:cNvSpPr/>
              <p:nvPr>
                <p:custDataLst>
                  <p:tags r:id="rId10"/>
                </p:custDataLst>
              </p:nvPr>
            </p:nvSpPr>
            <p:spPr bwMode="auto">
              <a:xfrm>
                <a:off x="6324600" y="2198689"/>
                <a:ext cx="509588" cy="1019175"/>
              </a:xfrm>
              <a:custGeom>
                <a:avLst/>
                <a:gdLst>
                  <a:gd name="T0" fmla="*/ 36 w 1806862"/>
                  <a:gd name="T1" fmla="*/ 0 h 3612822"/>
                  <a:gd name="T2" fmla="*/ 143580 w 1806862"/>
                  <a:gd name="T3" fmla="*/ 143580 h 3612822"/>
                  <a:gd name="T4" fmla="*/ 36 w 1806862"/>
                  <a:gd name="T5" fmla="*/ 287160 h 3612822"/>
                  <a:gd name="T6" fmla="*/ 0 w 1806862"/>
                  <a:gd name="T7" fmla="*/ 287124 h 3612822"/>
                  <a:gd name="T8" fmla="*/ 0 w 1806862"/>
                  <a:gd name="T9" fmla="*/ 36 h 3612822"/>
                  <a:gd name="T10" fmla="*/ 0 60000 65536"/>
                  <a:gd name="T11" fmla="*/ 0 60000 65536"/>
                  <a:gd name="T12" fmla="*/ 0 60000 65536"/>
                  <a:gd name="T13" fmla="*/ 0 60000 65536"/>
                  <a:gd name="T14" fmla="*/ 0 60000 65536"/>
                  <a:gd name="T15" fmla="*/ 0 w 1806862"/>
                  <a:gd name="T16" fmla="*/ 0 h 3612822"/>
                  <a:gd name="T17" fmla="*/ 1806862 w 1806862"/>
                  <a:gd name="T18" fmla="*/ 3612822 h 3612822"/>
                </a:gdLst>
                <a:ahLst/>
                <a:cxnLst>
                  <a:cxn ang="T10">
                    <a:pos x="T0" y="T1"/>
                  </a:cxn>
                  <a:cxn ang="T11">
                    <a:pos x="T2" y="T3"/>
                  </a:cxn>
                  <a:cxn ang="T12">
                    <a:pos x="T4" y="T5"/>
                  </a:cxn>
                  <a:cxn ang="T13">
                    <a:pos x="T6" y="T7"/>
                  </a:cxn>
                  <a:cxn ang="T14">
                    <a:pos x="T8" y="T9"/>
                  </a:cxn>
                </a:cxnLst>
                <a:rect l="T15" t="T16" r="T17" b="T18"/>
                <a:pathLst>
                  <a:path w="1806862" h="3612822">
                    <a:moveTo>
                      <a:pt x="451" y="0"/>
                    </a:moveTo>
                    <a:lnTo>
                      <a:pt x="1806862" y="1806411"/>
                    </a:lnTo>
                    <a:lnTo>
                      <a:pt x="451" y="3612822"/>
                    </a:lnTo>
                    <a:lnTo>
                      <a:pt x="0" y="3612371"/>
                    </a:lnTo>
                    <a:lnTo>
                      <a:pt x="0" y="451"/>
                    </a:lnTo>
                    <a:lnTo>
                      <a:pt x="451" y="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14400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400" b="1" dirty="0" smtClean="0">
                    <a:solidFill>
                      <a:srgbClr val="FFFFFF"/>
                    </a:solidFill>
                  </a:rPr>
                  <a:t>2</a:t>
                </a:r>
                <a:endParaRPr lang="zh-CN" altLang="en-US" sz="2400" b="1" dirty="0">
                  <a:solidFill>
                    <a:srgbClr val="FFFFFF"/>
                  </a:solidFill>
                </a:endParaRPr>
              </a:p>
            </p:txBody>
          </p:sp>
        </p:grpSp>
        <p:sp>
          <p:nvSpPr>
            <p:cNvPr id="45" name="矩形 44"/>
            <p:cNvSpPr/>
            <p:nvPr/>
          </p:nvSpPr>
          <p:spPr>
            <a:xfrm>
              <a:off x="7655090" y="2594662"/>
              <a:ext cx="8744841" cy="2169825"/>
            </a:xfrm>
            <a:prstGeom prst="rect">
              <a:avLst/>
            </a:prstGeom>
          </p:spPr>
          <p:txBody>
            <a:bodyPr wrap="square">
              <a:spAutoFit/>
            </a:bodyPr>
            <a:lstStyle/>
            <a:p>
              <a:pPr>
                <a:lnSpc>
                  <a:spcPct val="150000"/>
                </a:lnSpc>
              </a:pPr>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rPr>
                <a:t>思考过后，小高写下了这样的分录</a:t>
              </a:r>
              <a:r>
                <a:rPr lang="en-US" altLang="zh-CN" dirty="0" smtClean="0">
                  <a:solidFill>
                    <a:schemeClr val="tx1">
                      <a:lumMod val="85000"/>
                      <a:lumOff val="15000"/>
                    </a:schemeClr>
                  </a:solidFill>
                  <a:latin typeface="微软雅黑" panose="020B0503020204020204" pitchFamily="34" charset="-122"/>
                  <a:ea typeface="微软雅黑" panose="020B0503020204020204" pitchFamily="34" charset="-122"/>
                </a:rPr>
                <a:t>——</a:t>
              </a:r>
            </a:p>
            <a:p>
              <a:pPr>
                <a:lnSpc>
                  <a:spcPct val="150000"/>
                </a:lnSpc>
              </a:pPr>
              <a:r>
                <a:rPr lang="zh-CN" altLang="en-US" b="1" dirty="0" smtClean="0">
                  <a:solidFill>
                    <a:schemeClr val="tx1">
                      <a:lumMod val="85000"/>
                      <a:lumOff val="15000"/>
                    </a:schemeClr>
                  </a:solidFill>
                  <a:latin typeface="微软雅黑" panose="020B0503020204020204" pitchFamily="34" charset="-122"/>
                  <a:ea typeface="微软雅黑" panose="020B0503020204020204" pitchFamily="34" charset="-122"/>
                </a:rPr>
                <a:t>计提工资时：</a:t>
              </a:r>
              <a:endParaRPr lang="en-US" altLang="zh-CN" b="1" dirty="0" smtClean="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rPr>
                <a:t>借：</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管理</a:t>
              </a:r>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rPr>
                <a:t>费用</a:t>
              </a:r>
              <a:r>
                <a:rPr lang="en-US" altLang="zh-CN" dirty="0" smtClean="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rPr>
                <a:t>工资             </a:t>
              </a:r>
              <a:r>
                <a:rPr lang="en-US" altLang="zh-CN" dirty="0" smtClean="0">
                  <a:solidFill>
                    <a:schemeClr val="tx1">
                      <a:lumMod val="85000"/>
                      <a:lumOff val="15000"/>
                    </a:schemeClr>
                  </a:solidFill>
                  <a:latin typeface="微软雅黑" panose="020B0503020204020204" pitchFamily="34" charset="-122"/>
                  <a:ea typeface="微软雅黑" panose="020B0503020204020204" pitchFamily="34" charset="-122"/>
                </a:rPr>
                <a:t>5 000</a:t>
              </a:r>
            </a:p>
            <a:p>
              <a:pPr>
                <a:lnSpc>
                  <a:spcPct val="150000"/>
                </a:lnSpc>
              </a:pPr>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rPr>
                <a:t>    贷：应付职工薪酬</a:t>
              </a:r>
              <a:r>
                <a:rPr lang="en-US" altLang="zh-CN" dirty="0" smtClean="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rPr>
                <a:t>工资      </a:t>
              </a:r>
              <a:r>
                <a:rPr lang="en-US" altLang="zh-CN" dirty="0" smtClean="0">
                  <a:solidFill>
                    <a:schemeClr val="tx1">
                      <a:lumMod val="85000"/>
                      <a:lumOff val="15000"/>
                    </a:schemeClr>
                  </a:solidFill>
                  <a:latin typeface="微软雅黑" panose="020B0503020204020204" pitchFamily="34" charset="-122"/>
                  <a:ea typeface="微软雅黑" panose="020B0503020204020204" pitchFamily="34" charset="-122"/>
                </a:rPr>
                <a:t>5 000</a:t>
              </a:r>
            </a:p>
            <a:p>
              <a:pPr>
                <a:lnSpc>
                  <a:spcPct val="150000"/>
                </a:lnSpc>
              </a:pPr>
              <a:endParaRPr lang="en-US" altLang="zh-CN" dirty="0" smtClean="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51" name="组合 50"/>
          <p:cNvGrpSpPr/>
          <p:nvPr/>
        </p:nvGrpSpPr>
        <p:grpSpPr>
          <a:xfrm>
            <a:off x="2082906" y="5792636"/>
            <a:ext cx="9484212" cy="1017587"/>
            <a:chOff x="442913" y="4332289"/>
            <a:chExt cx="9484212" cy="1017587"/>
          </a:xfrm>
        </p:grpSpPr>
        <p:grpSp>
          <p:nvGrpSpPr>
            <p:cNvPr id="52" name="组合 51"/>
            <p:cNvGrpSpPr/>
            <p:nvPr/>
          </p:nvGrpSpPr>
          <p:grpSpPr>
            <a:xfrm>
              <a:off x="442913" y="4332289"/>
              <a:ext cx="974725" cy="1017587"/>
              <a:chOff x="2371725" y="4281489"/>
              <a:chExt cx="974725" cy="1017587"/>
            </a:xfrm>
          </p:grpSpPr>
          <p:sp>
            <p:nvSpPr>
              <p:cNvPr id="54" name="MH_Other_6"/>
              <p:cNvSpPr/>
              <p:nvPr>
                <p:custDataLst>
                  <p:tags r:id="rId1"/>
                </p:custDataLst>
              </p:nvPr>
            </p:nvSpPr>
            <p:spPr>
              <a:xfrm>
                <a:off x="2784475" y="4408488"/>
                <a:ext cx="357188" cy="355600"/>
              </a:xfrm>
              <a:prstGeom prst="diamond">
                <a:avLst/>
              </a:prstGeom>
              <a:solidFill>
                <a:schemeClr val="accent3">
                  <a:lumMod val="20000"/>
                  <a:lumOff val="80000"/>
                </a:schemeClr>
              </a:solidFill>
            </p:spPr>
            <p:txBody>
              <a:bodyPr anchor="ctr"/>
              <a:lstStyle/>
              <a:p>
                <a:pPr algn="just">
                  <a:lnSpc>
                    <a:spcPct val="130000"/>
                  </a:lnSpc>
                  <a:defRPr/>
                </a:pPr>
                <a:endParaRPr lang="zh-CN" altLang="en-US" dirty="0" err="1">
                  <a:solidFill>
                    <a:srgbClr val="FFFFFF"/>
                  </a:solidFill>
                </a:endParaRPr>
              </a:p>
            </p:txBody>
          </p:sp>
          <p:sp>
            <p:nvSpPr>
              <p:cNvPr id="55" name="MH_Other_7"/>
              <p:cNvSpPr/>
              <p:nvPr>
                <p:custDataLst>
                  <p:tags r:id="rId2"/>
                </p:custDataLst>
              </p:nvPr>
            </p:nvSpPr>
            <p:spPr>
              <a:xfrm>
                <a:off x="2784475" y="4814888"/>
                <a:ext cx="357188" cy="355600"/>
              </a:xfrm>
              <a:prstGeom prst="diamond">
                <a:avLst/>
              </a:prstGeom>
              <a:solidFill>
                <a:schemeClr val="accent3">
                  <a:lumMod val="20000"/>
                  <a:lumOff val="80000"/>
                </a:schemeClr>
              </a:solidFill>
            </p:spPr>
            <p:txBody>
              <a:bodyPr anchor="ctr"/>
              <a:lstStyle/>
              <a:p>
                <a:pPr algn="just">
                  <a:lnSpc>
                    <a:spcPct val="130000"/>
                  </a:lnSpc>
                  <a:defRPr/>
                </a:pPr>
                <a:endParaRPr lang="zh-CN" altLang="en-US" dirty="0" err="1">
                  <a:solidFill>
                    <a:srgbClr val="FFFFFF"/>
                  </a:solidFill>
                </a:endParaRPr>
              </a:p>
            </p:txBody>
          </p:sp>
          <p:sp>
            <p:nvSpPr>
              <p:cNvPr id="56" name="MH_Other_8"/>
              <p:cNvSpPr/>
              <p:nvPr>
                <p:custDataLst>
                  <p:tags r:id="rId3"/>
                </p:custDataLst>
              </p:nvPr>
            </p:nvSpPr>
            <p:spPr>
              <a:xfrm>
                <a:off x="2990850" y="4611688"/>
                <a:ext cx="355600" cy="355600"/>
              </a:xfrm>
              <a:prstGeom prst="diamond">
                <a:avLst/>
              </a:prstGeom>
              <a:solidFill>
                <a:schemeClr val="accent3">
                  <a:lumMod val="60000"/>
                  <a:lumOff val="40000"/>
                </a:schemeClr>
              </a:solidFill>
            </p:spPr>
            <p:txBody>
              <a:bodyPr anchor="ctr"/>
              <a:lstStyle/>
              <a:p>
                <a:pPr algn="just">
                  <a:lnSpc>
                    <a:spcPct val="130000"/>
                  </a:lnSpc>
                  <a:defRPr/>
                </a:pPr>
                <a:endParaRPr lang="zh-CN" altLang="en-US" dirty="0" err="1">
                  <a:solidFill>
                    <a:srgbClr val="FFFFFF"/>
                  </a:solidFill>
                </a:endParaRPr>
              </a:p>
            </p:txBody>
          </p:sp>
          <p:sp>
            <p:nvSpPr>
              <p:cNvPr id="57" name="MH_Other_9"/>
              <p:cNvSpPr/>
              <p:nvPr>
                <p:custDataLst>
                  <p:tags r:id="rId4"/>
                </p:custDataLst>
              </p:nvPr>
            </p:nvSpPr>
            <p:spPr>
              <a:xfrm>
                <a:off x="2400300" y="4281489"/>
                <a:ext cx="534988" cy="1017587"/>
              </a:xfrm>
              <a:custGeom>
                <a:avLst/>
                <a:gdLst>
                  <a:gd name="connsiteX0" fmla="*/ 96494 w 1902905"/>
                  <a:gd name="connsiteY0" fmla="*/ 0 h 3612822"/>
                  <a:gd name="connsiteX1" fmla="*/ 1902905 w 1902905"/>
                  <a:gd name="connsiteY1" fmla="*/ 1806411 h 3612822"/>
                  <a:gd name="connsiteX2" fmla="*/ 96494 w 1902905"/>
                  <a:gd name="connsiteY2" fmla="*/ 3612822 h 3612822"/>
                  <a:gd name="connsiteX3" fmla="*/ 0 w 1902905"/>
                  <a:gd name="connsiteY3" fmla="*/ 3516328 h 3612822"/>
                  <a:gd name="connsiteX4" fmla="*/ 1709917 w 1902905"/>
                  <a:gd name="connsiteY4" fmla="*/ 1806411 h 3612822"/>
                  <a:gd name="connsiteX5" fmla="*/ 0 w 1902905"/>
                  <a:gd name="connsiteY5" fmla="*/ 96494 h 3612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2905" h="3612822">
                    <a:moveTo>
                      <a:pt x="96494" y="0"/>
                    </a:moveTo>
                    <a:lnTo>
                      <a:pt x="1902905" y="1806411"/>
                    </a:lnTo>
                    <a:lnTo>
                      <a:pt x="96494" y="3612822"/>
                    </a:lnTo>
                    <a:lnTo>
                      <a:pt x="0" y="3516328"/>
                    </a:lnTo>
                    <a:lnTo>
                      <a:pt x="1709917" y="1806411"/>
                    </a:lnTo>
                    <a:lnTo>
                      <a:pt x="0" y="96494"/>
                    </a:lnTo>
                    <a:close/>
                  </a:path>
                </a:pathLst>
              </a:custGeom>
              <a:solidFill>
                <a:schemeClr val="accent3">
                  <a:lumMod val="20000"/>
                  <a:lumOff val="80000"/>
                </a:schemeClr>
              </a:solidFill>
            </p:spPr>
            <p:txBody>
              <a:bodyPr anchor="ctr"/>
              <a:lstStyle/>
              <a:p>
                <a:pPr algn="just">
                  <a:lnSpc>
                    <a:spcPct val="130000"/>
                  </a:lnSpc>
                  <a:defRPr/>
                </a:pPr>
                <a:endParaRPr lang="zh-CN" altLang="en-US" dirty="0" err="1">
                  <a:solidFill>
                    <a:srgbClr val="FFFFFF"/>
                  </a:solidFill>
                </a:endParaRPr>
              </a:p>
            </p:txBody>
          </p:sp>
          <p:sp>
            <p:nvSpPr>
              <p:cNvPr id="58" name="MH_Other_10"/>
              <p:cNvSpPr/>
              <p:nvPr>
                <p:custDataLst>
                  <p:tags r:id="rId5"/>
                </p:custDataLst>
              </p:nvPr>
            </p:nvSpPr>
            <p:spPr>
              <a:xfrm>
                <a:off x="2371725" y="4281489"/>
                <a:ext cx="509588" cy="1017587"/>
              </a:xfrm>
              <a:custGeom>
                <a:avLst/>
                <a:gdLst>
                  <a:gd name="connsiteX0" fmla="*/ 451 w 1806862"/>
                  <a:gd name="connsiteY0" fmla="*/ 0 h 3612822"/>
                  <a:gd name="connsiteX1" fmla="*/ 1806862 w 1806862"/>
                  <a:gd name="connsiteY1" fmla="*/ 1806411 h 3612822"/>
                  <a:gd name="connsiteX2" fmla="*/ 451 w 1806862"/>
                  <a:gd name="connsiteY2" fmla="*/ 3612822 h 3612822"/>
                  <a:gd name="connsiteX3" fmla="*/ 0 w 1806862"/>
                  <a:gd name="connsiteY3" fmla="*/ 3612371 h 3612822"/>
                  <a:gd name="connsiteX4" fmla="*/ 0 w 1806862"/>
                  <a:gd name="connsiteY4" fmla="*/ 451 h 3612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6862" h="3612822">
                    <a:moveTo>
                      <a:pt x="451" y="0"/>
                    </a:moveTo>
                    <a:lnTo>
                      <a:pt x="1806862" y="1806411"/>
                    </a:lnTo>
                    <a:lnTo>
                      <a:pt x="451" y="3612822"/>
                    </a:lnTo>
                    <a:lnTo>
                      <a:pt x="0" y="3612371"/>
                    </a:lnTo>
                    <a:lnTo>
                      <a:pt x="0" y="451"/>
                    </a:lnTo>
                    <a:close/>
                  </a:path>
                </a:pathLst>
              </a:custGeom>
              <a:solidFill>
                <a:schemeClr val="accent3"/>
              </a:solidFill>
            </p:spPr>
            <p:txBody>
              <a:bodyPr lIns="0" tIns="0" rIns="144000" bIns="0" anchor="ctr">
                <a:normAutofit/>
              </a:bodyPr>
              <a:lstStyle/>
              <a:p>
                <a:pPr algn="ctr">
                  <a:defRPr/>
                </a:pPr>
                <a:r>
                  <a:rPr lang="en-US" altLang="zh-CN" sz="2400" b="1" dirty="0" smtClean="0">
                    <a:solidFill>
                      <a:srgbClr val="FFFFFF"/>
                    </a:solidFill>
                  </a:rPr>
                  <a:t>3</a:t>
                </a:r>
                <a:endParaRPr lang="zh-CN" altLang="en-US" sz="2400" b="1" dirty="0" err="1">
                  <a:solidFill>
                    <a:srgbClr val="FFFFFF"/>
                  </a:solidFill>
                </a:endParaRPr>
              </a:p>
            </p:txBody>
          </p:sp>
        </p:grpSp>
        <p:sp>
          <p:nvSpPr>
            <p:cNvPr id="53" name="矩形 52"/>
            <p:cNvSpPr/>
            <p:nvPr/>
          </p:nvSpPr>
          <p:spPr>
            <a:xfrm>
              <a:off x="1667303" y="4614072"/>
              <a:ext cx="8259822" cy="417358"/>
            </a:xfrm>
            <a:prstGeom prst="rect">
              <a:avLst/>
            </a:prstGeom>
          </p:spPr>
          <p:txBody>
            <a:bodyPr wrap="square">
              <a:spAutoFit/>
            </a:bodyPr>
            <a:lstStyle/>
            <a:p>
              <a:pPr>
                <a:lnSpc>
                  <a:spcPct val="130000"/>
                </a:lnSpc>
              </a:pPr>
              <a:r>
                <a:rPr lang="zh-CN" altLang="en-US" b="1" dirty="0" smtClean="0">
                  <a:solidFill>
                    <a:schemeClr val="tx1">
                      <a:lumMod val="85000"/>
                      <a:lumOff val="15000"/>
                    </a:schemeClr>
                  </a:solidFill>
                  <a:latin typeface="微软雅黑" panose="020B0503020204020204" pitchFamily="34" charset="-122"/>
                  <a:ea typeface="微软雅黑" panose="020B0503020204020204" pitchFamily="34" charset="-122"/>
                </a:rPr>
                <a:t>请聪明的你帮小高看看他所做的分录有没有问题？能否帮他指出问题并改正？</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369309" y="105639"/>
            <a:ext cx="595035" cy="584775"/>
          </a:xfrm>
          <a:prstGeom prst="rect">
            <a:avLst/>
          </a:prstGeom>
        </p:spPr>
        <p:txBody>
          <a:bodyPr wrap="none">
            <a:spAutoFit/>
          </a:bodyPr>
          <a:lstStyle/>
          <a:p>
            <a:r>
              <a:rPr lang="zh-CN" altLang="en-US" sz="3200" dirty="0" smtClean="0">
                <a:solidFill>
                  <a:schemeClr val="bg1"/>
                </a:solidFill>
                <a:latin typeface="汉仪菱心体简" panose="02010609000101010101" pitchFamily="2" charset="-122"/>
                <a:ea typeface="汉仪菱心体简" panose="02010609000101010101" pitchFamily="2" charset="-122"/>
              </a:rPr>
              <a:t>三</a:t>
            </a:r>
            <a:endParaRPr lang="zh-CN" altLang="en-US" sz="3200" dirty="0">
              <a:solidFill>
                <a:schemeClr val="bg1"/>
              </a:solidFill>
              <a:latin typeface="汉仪菱心体简" panose="02010609000101010101" pitchFamily="2" charset="-122"/>
              <a:ea typeface="汉仪菱心体简" panose="02010609000101010101" pitchFamily="2" charset="-122"/>
            </a:endParaRPr>
          </a:p>
        </p:txBody>
      </p:sp>
      <p:sp>
        <p:nvSpPr>
          <p:cNvPr id="2" name="TextBox 1"/>
          <p:cNvSpPr txBox="1"/>
          <p:nvPr/>
        </p:nvSpPr>
        <p:spPr>
          <a:xfrm>
            <a:off x="469955" y="1930312"/>
            <a:ext cx="7799838" cy="369332"/>
          </a:xfrm>
          <a:prstGeom prst="rect">
            <a:avLst/>
          </a:prstGeom>
          <a:noFill/>
        </p:spPr>
        <p:txBody>
          <a:bodyPr wrap="square" rtlCol="0">
            <a:spAutoFit/>
          </a:bodyPr>
          <a:lstStyle/>
          <a:p>
            <a:r>
              <a:rPr lang="en-US" altLang="zh-CN" dirty="0" smtClean="0">
                <a:solidFill>
                  <a:srgbClr val="FF0000"/>
                </a:solidFill>
                <a:latin typeface="微软雅黑" pitchFamily="34" charset="-122"/>
                <a:ea typeface="微软雅黑" pitchFamily="34" charset="-122"/>
              </a:rPr>
              <a:t>*</a:t>
            </a:r>
            <a:r>
              <a:rPr lang="zh-CN" altLang="en-US" dirty="0" smtClean="0">
                <a:solidFill>
                  <a:srgbClr val="FF0000"/>
                </a:solidFill>
                <a:latin typeface="微软雅黑" pitchFamily="34" charset="-122"/>
                <a:ea typeface="微软雅黑" pitchFamily="34" charset="-122"/>
              </a:rPr>
              <a:t>其他社保费用暂不考虑，假设工资次月会通过公司银行存款（建行）支付</a:t>
            </a:r>
            <a:endParaRPr lang="zh-CN" altLang="en-US" dirty="0">
              <a:solidFill>
                <a:srgbClr val="FF0000"/>
              </a:solidFill>
              <a:latin typeface="微软雅黑" pitchFamily="34" charset="-122"/>
              <a:ea typeface="微软雅黑" pitchFamily="34" charset="-122"/>
            </a:endParaRPr>
          </a:p>
        </p:txBody>
      </p:sp>
      <p:graphicFrame>
        <p:nvGraphicFramePr>
          <p:cNvPr id="3" name="表格 2"/>
          <p:cNvGraphicFramePr>
            <a:graphicFrameLocks noGrp="1"/>
          </p:cNvGraphicFramePr>
          <p:nvPr>
            <p:extLst>
              <p:ext uri="{D42A27DB-BD31-4B8C-83A1-F6EECF244321}">
                <p14:modId xmlns:p14="http://schemas.microsoft.com/office/powerpoint/2010/main" val="67486163"/>
              </p:ext>
            </p:extLst>
          </p:nvPr>
        </p:nvGraphicFramePr>
        <p:xfrm>
          <a:off x="524808" y="2451084"/>
          <a:ext cx="11442779" cy="741680"/>
        </p:xfrm>
        <a:graphic>
          <a:graphicData uri="http://schemas.openxmlformats.org/drawingml/2006/table">
            <a:tbl>
              <a:tblPr firstRow="1" bandRow="1">
                <a:tableStyleId>{5C22544A-7EE6-4342-B048-85BDC9FD1C3A}</a:tableStyleId>
              </a:tblPr>
              <a:tblGrid>
                <a:gridCol w="890669"/>
                <a:gridCol w="1155560"/>
                <a:gridCol w="1647930"/>
                <a:gridCol w="1366575"/>
                <a:gridCol w="1607737"/>
                <a:gridCol w="1346479"/>
                <a:gridCol w="1247337"/>
                <a:gridCol w="2180492"/>
              </a:tblGrid>
              <a:tr h="370840">
                <a:tc>
                  <a:txBody>
                    <a:bodyPr/>
                    <a:lstStyle/>
                    <a:p>
                      <a:pPr algn="ctr"/>
                      <a:r>
                        <a:rPr lang="zh-CN" altLang="en-US" dirty="0" smtClean="0">
                          <a:solidFill>
                            <a:schemeClr val="tx1"/>
                          </a:solidFill>
                          <a:latin typeface="微软雅黑" pitchFamily="34" charset="-122"/>
                          <a:ea typeface="微软雅黑" pitchFamily="34" charset="-122"/>
                        </a:rPr>
                        <a:t>部门</a:t>
                      </a:r>
                      <a:endParaRPr lang="zh-CN" altLang="en-US" dirty="0">
                        <a:solidFill>
                          <a:schemeClr val="tx1"/>
                        </a:solidFill>
                        <a:latin typeface="微软雅黑" pitchFamily="34" charset="-122"/>
                        <a:ea typeface="微软雅黑" pitchFamily="34" charset="-122"/>
                      </a:endParaRPr>
                    </a:p>
                  </a:txBody>
                  <a:tcPr anchor="ctr"/>
                </a:tc>
                <a:tc>
                  <a:txBody>
                    <a:bodyPr/>
                    <a:lstStyle/>
                    <a:p>
                      <a:pPr algn="ctr"/>
                      <a:r>
                        <a:rPr lang="zh-CN" altLang="en-US" dirty="0" smtClean="0">
                          <a:solidFill>
                            <a:schemeClr val="tx1"/>
                          </a:solidFill>
                          <a:latin typeface="微软雅黑" pitchFamily="34" charset="-122"/>
                          <a:ea typeface="微软雅黑" pitchFamily="34" charset="-122"/>
                        </a:rPr>
                        <a:t>应付工资</a:t>
                      </a:r>
                      <a:endParaRPr lang="zh-CN" altLang="en-US" dirty="0">
                        <a:solidFill>
                          <a:schemeClr val="tx1"/>
                        </a:solidFill>
                        <a:latin typeface="微软雅黑" pitchFamily="34" charset="-122"/>
                        <a:ea typeface="微软雅黑" pitchFamily="34" charset="-122"/>
                      </a:endParaRPr>
                    </a:p>
                  </a:txBody>
                  <a:tcPr anchor="ctr"/>
                </a:tc>
                <a:tc>
                  <a:txBody>
                    <a:bodyPr/>
                    <a:lstStyle/>
                    <a:p>
                      <a:pPr algn="ctr"/>
                      <a:r>
                        <a:rPr lang="zh-CN" altLang="en-US" dirty="0" smtClean="0">
                          <a:solidFill>
                            <a:schemeClr val="tx1"/>
                          </a:solidFill>
                          <a:latin typeface="微软雅黑" pitchFamily="34" charset="-122"/>
                          <a:ea typeface="微软雅黑" pitchFamily="34" charset="-122"/>
                        </a:rPr>
                        <a:t>个人养老保险</a:t>
                      </a:r>
                      <a:endParaRPr lang="zh-CN" altLang="en-US" dirty="0">
                        <a:solidFill>
                          <a:schemeClr val="tx1"/>
                        </a:solidFill>
                        <a:latin typeface="微软雅黑" pitchFamily="34" charset="-122"/>
                        <a:ea typeface="微软雅黑" pitchFamily="34" charset="-122"/>
                      </a:endParaRPr>
                    </a:p>
                  </a:txBody>
                  <a:tcPr anchor="ctr"/>
                </a:tc>
                <a:tc>
                  <a:txBody>
                    <a:bodyPr/>
                    <a:lstStyle/>
                    <a:p>
                      <a:pPr algn="ctr"/>
                      <a:r>
                        <a:rPr lang="zh-CN" altLang="en-US" dirty="0" smtClean="0">
                          <a:solidFill>
                            <a:schemeClr val="tx1"/>
                          </a:solidFill>
                          <a:latin typeface="微软雅黑" pitchFamily="34" charset="-122"/>
                          <a:ea typeface="微软雅黑" pitchFamily="34" charset="-122"/>
                        </a:rPr>
                        <a:t>个人公积金</a:t>
                      </a:r>
                      <a:endParaRPr lang="zh-CN" altLang="en-US" dirty="0">
                        <a:solidFill>
                          <a:schemeClr val="tx1"/>
                        </a:solidFill>
                        <a:latin typeface="微软雅黑" pitchFamily="34" charset="-122"/>
                        <a:ea typeface="微软雅黑" pitchFamily="34" charset="-122"/>
                      </a:endParaRPr>
                    </a:p>
                  </a:txBody>
                  <a:tcPr anchor="ctr"/>
                </a:tc>
                <a:tc>
                  <a:txBody>
                    <a:bodyPr/>
                    <a:lstStyle/>
                    <a:p>
                      <a:pPr algn="ctr"/>
                      <a:r>
                        <a:rPr lang="zh-CN" altLang="en-US" dirty="0" smtClean="0">
                          <a:solidFill>
                            <a:schemeClr val="tx1"/>
                          </a:solidFill>
                          <a:latin typeface="微软雅黑" pitchFamily="34" charset="-122"/>
                          <a:ea typeface="微软雅黑" pitchFamily="34" charset="-122"/>
                        </a:rPr>
                        <a:t>专项附加扣除</a:t>
                      </a:r>
                      <a:endParaRPr lang="zh-CN" altLang="en-US" dirty="0">
                        <a:solidFill>
                          <a:schemeClr val="tx1"/>
                        </a:solidFill>
                        <a:latin typeface="微软雅黑" pitchFamily="34" charset="-122"/>
                        <a:ea typeface="微软雅黑" pitchFamily="34" charset="-122"/>
                      </a:endParaRPr>
                    </a:p>
                  </a:txBody>
                  <a:tcPr anchor="ctr"/>
                </a:tc>
                <a:tc>
                  <a:txBody>
                    <a:bodyPr/>
                    <a:lstStyle/>
                    <a:p>
                      <a:pPr algn="ctr"/>
                      <a:r>
                        <a:rPr lang="zh-CN" altLang="en-US" dirty="0" smtClean="0">
                          <a:solidFill>
                            <a:schemeClr val="tx1"/>
                          </a:solidFill>
                          <a:latin typeface="微软雅黑" pitchFamily="34" charset="-122"/>
                          <a:ea typeface="微软雅黑" pitchFamily="34" charset="-122"/>
                        </a:rPr>
                        <a:t>个人所得税</a:t>
                      </a:r>
                      <a:endParaRPr lang="zh-CN" altLang="en-US" dirty="0">
                        <a:solidFill>
                          <a:schemeClr val="tx1"/>
                        </a:solidFill>
                        <a:latin typeface="微软雅黑" pitchFamily="34" charset="-122"/>
                        <a:ea typeface="微软雅黑" pitchFamily="34" charset="-122"/>
                      </a:endParaRPr>
                    </a:p>
                  </a:txBody>
                  <a:tcPr anchor="ctr"/>
                </a:tc>
                <a:tc>
                  <a:txBody>
                    <a:bodyPr/>
                    <a:lstStyle/>
                    <a:p>
                      <a:pPr algn="ctr"/>
                      <a:r>
                        <a:rPr lang="zh-CN" altLang="en-US" dirty="0" smtClean="0">
                          <a:solidFill>
                            <a:schemeClr val="tx1"/>
                          </a:solidFill>
                          <a:latin typeface="微软雅黑" pitchFamily="34" charset="-122"/>
                          <a:ea typeface="微软雅黑" pitchFamily="34" charset="-122"/>
                        </a:rPr>
                        <a:t>实发工资</a:t>
                      </a:r>
                      <a:endParaRPr lang="zh-CN" altLang="en-US" dirty="0">
                        <a:solidFill>
                          <a:schemeClr val="tx1"/>
                        </a:solidFill>
                        <a:latin typeface="微软雅黑" pitchFamily="34" charset="-122"/>
                        <a:ea typeface="微软雅黑" pitchFamily="34" charset="-122"/>
                      </a:endParaRPr>
                    </a:p>
                  </a:txBody>
                  <a:tcPr anchor="ctr"/>
                </a:tc>
                <a:tc>
                  <a:txBody>
                    <a:bodyPr/>
                    <a:lstStyle/>
                    <a:p>
                      <a:pPr algn="ctr"/>
                      <a:r>
                        <a:rPr lang="zh-CN" altLang="en-US" dirty="0" smtClean="0">
                          <a:solidFill>
                            <a:schemeClr val="tx1"/>
                          </a:solidFill>
                          <a:latin typeface="微软雅黑" pitchFamily="34" charset="-122"/>
                          <a:ea typeface="微软雅黑" pitchFamily="34" charset="-122"/>
                        </a:rPr>
                        <a:t>单位缴纳养老保险</a:t>
                      </a:r>
                      <a:endParaRPr lang="zh-CN" altLang="en-US" dirty="0">
                        <a:solidFill>
                          <a:schemeClr val="tx1"/>
                        </a:solidFill>
                        <a:latin typeface="微软雅黑" pitchFamily="34" charset="-122"/>
                        <a:ea typeface="微软雅黑" pitchFamily="34" charset="-122"/>
                      </a:endParaRPr>
                    </a:p>
                  </a:txBody>
                  <a:tcPr anchor="ctr"/>
                </a:tc>
              </a:tr>
              <a:tr h="370840">
                <a:tc>
                  <a:txBody>
                    <a:bodyPr/>
                    <a:lstStyle/>
                    <a:p>
                      <a:pPr algn="ctr"/>
                      <a:r>
                        <a:rPr lang="zh-CN" altLang="en-US" dirty="0" smtClean="0">
                          <a:solidFill>
                            <a:schemeClr val="tx1"/>
                          </a:solidFill>
                          <a:latin typeface="微软雅黑" pitchFamily="34" charset="-122"/>
                          <a:ea typeface="微软雅黑" pitchFamily="34" charset="-122"/>
                        </a:rPr>
                        <a:t>财务部</a:t>
                      </a:r>
                      <a:endParaRPr lang="zh-CN" altLang="en-US" dirty="0">
                        <a:solidFill>
                          <a:schemeClr val="tx1"/>
                        </a:solidFill>
                        <a:latin typeface="微软雅黑" pitchFamily="34" charset="-122"/>
                        <a:ea typeface="微软雅黑" pitchFamily="34" charset="-122"/>
                      </a:endParaRPr>
                    </a:p>
                  </a:txBody>
                  <a:tcPr anchor="ctr"/>
                </a:tc>
                <a:tc>
                  <a:txBody>
                    <a:bodyPr/>
                    <a:lstStyle/>
                    <a:p>
                      <a:pPr algn="ctr"/>
                      <a:r>
                        <a:rPr lang="en-US" altLang="zh-CN" dirty="0" smtClean="0">
                          <a:solidFill>
                            <a:schemeClr val="tx1"/>
                          </a:solidFill>
                          <a:latin typeface="微软雅黑" pitchFamily="34" charset="-122"/>
                          <a:ea typeface="微软雅黑" pitchFamily="34" charset="-122"/>
                        </a:rPr>
                        <a:t>5</a:t>
                      </a:r>
                      <a:r>
                        <a:rPr lang="en-US" altLang="zh-CN" baseline="0" dirty="0" smtClean="0">
                          <a:solidFill>
                            <a:schemeClr val="tx1"/>
                          </a:solidFill>
                          <a:latin typeface="微软雅黑" pitchFamily="34" charset="-122"/>
                          <a:ea typeface="微软雅黑" pitchFamily="34" charset="-122"/>
                        </a:rPr>
                        <a:t> 000</a:t>
                      </a:r>
                      <a:endParaRPr lang="zh-CN" altLang="en-US" dirty="0">
                        <a:solidFill>
                          <a:schemeClr val="tx1"/>
                        </a:solidFill>
                        <a:latin typeface="微软雅黑" pitchFamily="34" charset="-122"/>
                        <a:ea typeface="微软雅黑" pitchFamily="34" charset="-122"/>
                      </a:endParaRPr>
                    </a:p>
                  </a:txBody>
                  <a:tcPr anchor="ctr"/>
                </a:tc>
                <a:tc>
                  <a:txBody>
                    <a:bodyPr/>
                    <a:lstStyle/>
                    <a:p>
                      <a:pPr algn="ctr"/>
                      <a:r>
                        <a:rPr lang="en-US" altLang="zh-CN" dirty="0" smtClean="0">
                          <a:solidFill>
                            <a:schemeClr val="tx1"/>
                          </a:solidFill>
                          <a:latin typeface="微软雅黑" pitchFamily="34" charset="-122"/>
                          <a:ea typeface="微软雅黑" pitchFamily="34" charset="-122"/>
                        </a:rPr>
                        <a:t>400</a:t>
                      </a:r>
                      <a:endParaRPr lang="zh-CN" altLang="en-US" dirty="0">
                        <a:solidFill>
                          <a:schemeClr val="tx1"/>
                        </a:solidFill>
                        <a:latin typeface="微软雅黑" pitchFamily="34" charset="-122"/>
                        <a:ea typeface="微软雅黑" pitchFamily="34" charset="-122"/>
                      </a:endParaRPr>
                    </a:p>
                  </a:txBody>
                  <a:tcPr anchor="ctr"/>
                </a:tc>
                <a:tc>
                  <a:txBody>
                    <a:bodyPr/>
                    <a:lstStyle/>
                    <a:p>
                      <a:pPr algn="ctr"/>
                      <a:r>
                        <a:rPr lang="en-US" altLang="zh-CN" dirty="0" smtClean="0">
                          <a:solidFill>
                            <a:schemeClr val="tx1"/>
                          </a:solidFill>
                          <a:latin typeface="微软雅黑" pitchFamily="34" charset="-122"/>
                          <a:ea typeface="微软雅黑" pitchFamily="34" charset="-122"/>
                        </a:rPr>
                        <a:t>350</a:t>
                      </a:r>
                      <a:endParaRPr lang="zh-CN" altLang="en-US" dirty="0">
                        <a:solidFill>
                          <a:schemeClr val="tx1"/>
                        </a:solidFill>
                        <a:latin typeface="微软雅黑" pitchFamily="34" charset="-122"/>
                        <a:ea typeface="微软雅黑" pitchFamily="34" charset="-122"/>
                      </a:endParaRPr>
                    </a:p>
                  </a:txBody>
                  <a:tcPr anchor="ctr"/>
                </a:tc>
                <a:tc>
                  <a:txBody>
                    <a:bodyPr/>
                    <a:lstStyle/>
                    <a:p>
                      <a:pPr algn="ctr"/>
                      <a:r>
                        <a:rPr lang="en-US" altLang="zh-CN" dirty="0" smtClean="0">
                          <a:solidFill>
                            <a:schemeClr val="tx1"/>
                          </a:solidFill>
                          <a:latin typeface="微软雅黑" pitchFamily="34" charset="-122"/>
                          <a:ea typeface="微软雅黑" pitchFamily="34" charset="-122"/>
                        </a:rPr>
                        <a:t>0</a:t>
                      </a:r>
                      <a:endParaRPr lang="zh-CN" altLang="en-US" dirty="0">
                        <a:solidFill>
                          <a:schemeClr val="tx1"/>
                        </a:solidFill>
                        <a:latin typeface="微软雅黑" pitchFamily="34" charset="-122"/>
                        <a:ea typeface="微软雅黑" pitchFamily="34" charset="-122"/>
                      </a:endParaRPr>
                    </a:p>
                  </a:txBody>
                  <a:tcPr anchor="ctr"/>
                </a:tc>
                <a:tc>
                  <a:txBody>
                    <a:bodyPr/>
                    <a:lstStyle/>
                    <a:p>
                      <a:pPr algn="ctr"/>
                      <a:r>
                        <a:rPr lang="en-US" altLang="zh-CN" dirty="0" smtClean="0">
                          <a:solidFill>
                            <a:schemeClr val="tx1"/>
                          </a:solidFill>
                          <a:latin typeface="微软雅黑" pitchFamily="34" charset="-122"/>
                          <a:ea typeface="微软雅黑" pitchFamily="34" charset="-122"/>
                        </a:rPr>
                        <a:t>0</a:t>
                      </a:r>
                      <a:endParaRPr lang="zh-CN" altLang="en-US" dirty="0">
                        <a:solidFill>
                          <a:schemeClr val="tx1"/>
                        </a:solidFill>
                        <a:latin typeface="微软雅黑" pitchFamily="34" charset="-122"/>
                        <a:ea typeface="微软雅黑" pitchFamily="34" charset="-122"/>
                      </a:endParaRPr>
                    </a:p>
                  </a:txBody>
                  <a:tcPr anchor="ctr"/>
                </a:tc>
                <a:tc>
                  <a:txBody>
                    <a:bodyPr/>
                    <a:lstStyle/>
                    <a:p>
                      <a:pPr algn="ctr"/>
                      <a:r>
                        <a:rPr lang="en-US" altLang="zh-CN" dirty="0" smtClean="0">
                          <a:solidFill>
                            <a:schemeClr val="tx1"/>
                          </a:solidFill>
                          <a:latin typeface="微软雅黑" pitchFamily="34" charset="-122"/>
                          <a:ea typeface="微软雅黑" pitchFamily="34" charset="-122"/>
                        </a:rPr>
                        <a:t>4 250</a:t>
                      </a:r>
                      <a:endParaRPr lang="zh-CN" altLang="en-US" dirty="0">
                        <a:solidFill>
                          <a:schemeClr val="tx1"/>
                        </a:solidFill>
                        <a:latin typeface="微软雅黑" pitchFamily="34" charset="-122"/>
                        <a:ea typeface="微软雅黑" pitchFamily="34" charset="-122"/>
                      </a:endParaRPr>
                    </a:p>
                  </a:txBody>
                  <a:tcPr anchor="ctr"/>
                </a:tc>
                <a:tc>
                  <a:txBody>
                    <a:bodyPr/>
                    <a:lstStyle/>
                    <a:p>
                      <a:pPr algn="ctr"/>
                      <a:r>
                        <a:rPr lang="en-US" altLang="zh-CN" dirty="0" smtClean="0">
                          <a:solidFill>
                            <a:schemeClr val="tx1"/>
                          </a:solidFill>
                          <a:latin typeface="微软雅黑" pitchFamily="34" charset="-122"/>
                          <a:ea typeface="微软雅黑" pitchFamily="34" charset="-122"/>
                        </a:rPr>
                        <a:t>800</a:t>
                      </a:r>
                      <a:endParaRPr lang="zh-CN" altLang="en-US" dirty="0">
                        <a:solidFill>
                          <a:schemeClr val="tx1"/>
                        </a:solidFill>
                        <a:latin typeface="微软雅黑" pitchFamily="34" charset="-122"/>
                        <a:ea typeface="微软雅黑" pitchFamily="34" charset="-122"/>
                      </a:endParaRPr>
                    </a:p>
                  </a:txBody>
                  <a:tcPr anchor="ctr"/>
                </a:tc>
              </a:tr>
            </a:tbl>
          </a:graphicData>
        </a:graphic>
      </p:graphicFrame>
      <p:sp>
        <p:nvSpPr>
          <p:cNvPr id="4" name="TextBox 3"/>
          <p:cNvSpPr txBox="1"/>
          <p:nvPr/>
        </p:nvSpPr>
        <p:spPr>
          <a:xfrm>
            <a:off x="6302497" y="3867473"/>
            <a:ext cx="5264622" cy="2585323"/>
          </a:xfrm>
          <a:prstGeom prst="rect">
            <a:avLst/>
          </a:prstGeom>
          <a:noFill/>
        </p:spPr>
        <p:txBody>
          <a:bodyPr wrap="square" rtlCol="0">
            <a:spAutoFit/>
          </a:bodyPr>
          <a:lstStyle/>
          <a:p>
            <a:pPr>
              <a:lnSpc>
                <a:spcPct val="150000"/>
              </a:lnSpc>
            </a:pPr>
            <a:r>
              <a:rPr lang="zh-CN" altLang="en-US" b="1" dirty="0" smtClean="0">
                <a:latin typeface="微软雅黑" pitchFamily="34" charset="-122"/>
                <a:ea typeface="微软雅黑" pitchFamily="34" charset="-122"/>
              </a:rPr>
              <a:t>发放工资时：</a:t>
            </a:r>
            <a:endParaRPr lang="en-US" altLang="zh-CN" b="1" dirty="0" smtClean="0">
              <a:latin typeface="微软雅黑" pitchFamily="34" charset="-122"/>
              <a:ea typeface="微软雅黑" pitchFamily="34" charset="-122"/>
            </a:endParaRPr>
          </a:p>
          <a:p>
            <a:pPr>
              <a:lnSpc>
                <a:spcPct val="150000"/>
              </a:lnSpc>
            </a:pPr>
            <a:r>
              <a:rPr lang="zh-CN" altLang="en-US" dirty="0" smtClean="0">
                <a:latin typeface="微软雅黑" pitchFamily="34" charset="-122"/>
                <a:ea typeface="微软雅黑" pitchFamily="34" charset="-122"/>
              </a:rPr>
              <a:t>借：应付职工薪酬</a:t>
            </a: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工资                         </a:t>
            </a:r>
            <a:r>
              <a:rPr lang="en-US" altLang="zh-CN" dirty="0" smtClean="0">
                <a:latin typeface="微软雅黑" pitchFamily="34" charset="-122"/>
                <a:ea typeface="微软雅黑" pitchFamily="34" charset="-122"/>
              </a:rPr>
              <a:t>5 000</a:t>
            </a:r>
          </a:p>
          <a:p>
            <a:pPr>
              <a:lnSpc>
                <a:spcPct val="150000"/>
              </a:lnSpc>
            </a:pPr>
            <a:r>
              <a:rPr lang="zh-CN" altLang="en-US" dirty="0" smtClean="0">
                <a:latin typeface="微软雅黑" pitchFamily="34" charset="-122"/>
                <a:ea typeface="微软雅黑" pitchFamily="34" charset="-122"/>
              </a:rPr>
              <a:t>   贷：银行存款</a:t>
            </a: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中国建设银行</a:t>
            </a: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支行        </a:t>
            </a:r>
            <a:r>
              <a:rPr lang="en-US" altLang="zh-CN" dirty="0" smtClean="0">
                <a:latin typeface="微软雅黑" pitchFamily="34" charset="-122"/>
                <a:ea typeface="微软雅黑" pitchFamily="34" charset="-122"/>
              </a:rPr>
              <a:t>4 250</a:t>
            </a:r>
          </a:p>
          <a:p>
            <a:pPr>
              <a:lnSpc>
                <a:spcPct val="150000"/>
              </a:lnSpc>
            </a:pPr>
            <a:r>
              <a:rPr lang="en-US" altLang="zh-CN" dirty="0">
                <a:latin typeface="微软雅黑" pitchFamily="34" charset="-122"/>
                <a:ea typeface="微软雅黑" pitchFamily="34" charset="-122"/>
              </a:rPr>
              <a:t> </a:t>
            </a:r>
            <a:r>
              <a:rPr lang="en-US" altLang="zh-CN" dirty="0" smtClean="0">
                <a:latin typeface="微软雅黑" pitchFamily="34" charset="-122"/>
                <a:ea typeface="微软雅黑" pitchFamily="34" charset="-122"/>
              </a:rPr>
              <a:t>         </a:t>
            </a:r>
            <a:r>
              <a:rPr lang="zh-CN" altLang="en-US" dirty="0" smtClean="0">
                <a:latin typeface="微软雅黑" pitchFamily="34" charset="-122"/>
                <a:ea typeface="微软雅黑" pitchFamily="34" charset="-122"/>
              </a:rPr>
              <a:t>其他应付款</a:t>
            </a: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社会保险费</a:t>
            </a: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养老保险       </a:t>
            </a:r>
            <a:r>
              <a:rPr lang="en-US" altLang="zh-CN" dirty="0" smtClean="0">
                <a:latin typeface="微软雅黑" pitchFamily="34" charset="-122"/>
                <a:ea typeface="微软雅黑" pitchFamily="34" charset="-122"/>
              </a:rPr>
              <a:t>400</a:t>
            </a:r>
          </a:p>
          <a:p>
            <a:pPr>
              <a:lnSpc>
                <a:spcPct val="150000"/>
              </a:lnSpc>
            </a:pPr>
            <a:r>
              <a:rPr lang="en-US" altLang="zh-CN" dirty="0">
                <a:latin typeface="微软雅黑" pitchFamily="34" charset="-122"/>
                <a:ea typeface="微软雅黑" pitchFamily="34" charset="-122"/>
              </a:rPr>
              <a:t> </a:t>
            </a:r>
            <a:r>
              <a:rPr lang="en-US" altLang="zh-CN" dirty="0" smtClean="0">
                <a:latin typeface="微软雅黑" pitchFamily="34" charset="-122"/>
                <a:ea typeface="微软雅黑" pitchFamily="34" charset="-122"/>
              </a:rPr>
              <a:t>         </a:t>
            </a:r>
            <a:r>
              <a:rPr lang="zh-CN" altLang="en-US" dirty="0" smtClean="0">
                <a:latin typeface="微软雅黑" pitchFamily="34" charset="-122"/>
                <a:ea typeface="微软雅黑" pitchFamily="34" charset="-122"/>
              </a:rPr>
              <a:t>其他应付款</a:t>
            </a: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住房公积金                     </a:t>
            </a:r>
            <a:r>
              <a:rPr lang="en-US" altLang="zh-CN" dirty="0" smtClean="0">
                <a:latin typeface="微软雅黑" pitchFamily="34" charset="-122"/>
                <a:ea typeface="微软雅黑" pitchFamily="34" charset="-122"/>
              </a:rPr>
              <a:t>350</a:t>
            </a:r>
          </a:p>
          <a:p>
            <a:pPr>
              <a:lnSpc>
                <a:spcPct val="150000"/>
              </a:lnSpc>
            </a:pPr>
            <a:r>
              <a:rPr lang="en-US" altLang="zh-CN" dirty="0">
                <a:latin typeface="微软雅黑" pitchFamily="34" charset="-122"/>
                <a:ea typeface="微软雅黑" pitchFamily="34" charset="-122"/>
              </a:rPr>
              <a:t> </a:t>
            </a:r>
            <a:r>
              <a:rPr lang="en-US" altLang="zh-CN" dirty="0" smtClean="0">
                <a:latin typeface="微软雅黑" pitchFamily="34" charset="-122"/>
                <a:ea typeface="微软雅黑" pitchFamily="34" charset="-122"/>
              </a:rPr>
              <a:t>         </a:t>
            </a:r>
            <a:endParaRPr lang="zh-CN" altLang="en-US" dirty="0">
              <a:latin typeface="微软雅黑" pitchFamily="34" charset="-122"/>
              <a:ea typeface="微软雅黑" pitchFamily="34" charset="-122"/>
            </a:endParaRPr>
          </a:p>
        </p:txBody>
      </p:sp>
    </p:spTree>
    <p:extLst>
      <p:ext uri="{BB962C8B-B14F-4D97-AF65-F5344CB8AC3E}">
        <p14:creationId xmlns:p14="http://schemas.microsoft.com/office/powerpoint/2010/main" val="3650271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fade">
                                      <p:cBhvr>
                                        <p:cTn id="12" dur="500"/>
                                        <p:tgtEl>
                                          <p:spTgt spid="51"/>
                                        </p:tgtEl>
                                      </p:cBhvr>
                                    </p:animEffect>
                                    <p:anim calcmode="lin" valueType="num">
                                      <p:cBhvr>
                                        <p:cTn id="13" dur="500" fill="hold"/>
                                        <p:tgtEl>
                                          <p:spTgt spid="51"/>
                                        </p:tgtEl>
                                        <p:attrNameLst>
                                          <p:attrName>ppt_x</p:attrName>
                                        </p:attrNameLst>
                                      </p:cBhvr>
                                      <p:tavLst>
                                        <p:tav tm="0">
                                          <p:val>
                                            <p:strVal val="#ppt_x"/>
                                          </p:val>
                                        </p:tav>
                                        <p:tav tm="100000">
                                          <p:val>
                                            <p:strVal val="#ppt_x"/>
                                          </p:val>
                                        </p:tav>
                                      </p:tavLst>
                                    </p:anim>
                                    <p:anim calcmode="lin" valueType="num">
                                      <p:cBhvr>
                                        <p:cTn id="14"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p:cNvSpPr/>
          <p:nvPr/>
        </p:nvSpPr>
        <p:spPr>
          <a:xfrm>
            <a:off x="1146267" y="305190"/>
            <a:ext cx="5416868" cy="461665"/>
          </a:xfrm>
          <a:prstGeom prst="rect">
            <a:avLst/>
          </a:prstGeom>
        </p:spPr>
        <p:txBody>
          <a:bodyPr wrap="none">
            <a:spAutoFit/>
          </a:bodyPr>
          <a:lstStyle/>
          <a:p>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rPr>
              <a:t>场景二：涉及养老保险职工薪酬的核算</a:t>
            </a:r>
          </a:p>
        </p:txBody>
      </p:sp>
      <p:sp>
        <p:nvSpPr>
          <p:cNvPr id="32" name="矩形 31"/>
          <p:cNvSpPr/>
          <p:nvPr/>
        </p:nvSpPr>
        <p:spPr>
          <a:xfrm>
            <a:off x="369309" y="105639"/>
            <a:ext cx="595035" cy="584775"/>
          </a:xfrm>
          <a:prstGeom prst="rect">
            <a:avLst/>
          </a:prstGeom>
        </p:spPr>
        <p:txBody>
          <a:bodyPr wrap="none">
            <a:spAutoFit/>
          </a:bodyPr>
          <a:lstStyle/>
          <a:p>
            <a:r>
              <a:rPr lang="zh-CN" altLang="en-US" sz="3200" dirty="0" smtClean="0">
                <a:solidFill>
                  <a:schemeClr val="bg1"/>
                </a:solidFill>
                <a:latin typeface="汉仪菱心体简" panose="02010609000101010101" pitchFamily="2" charset="-122"/>
                <a:ea typeface="汉仪菱心体简" panose="02010609000101010101" pitchFamily="2" charset="-122"/>
              </a:rPr>
              <a:t>三</a:t>
            </a:r>
            <a:endParaRPr lang="zh-CN" altLang="en-US" sz="3200" dirty="0">
              <a:solidFill>
                <a:schemeClr val="bg1"/>
              </a:solidFill>
              <a:latin typeface="汉仪菱心体简" panose="02010609000101010101" pitchFamily="2" charset="-122"/>
              <a:ea typeface="汉仪菱心体简" panose="02010609000101010101" pitchFamily="2" charset="-122"/>
            </a:endParaRPr>
          </a:p>
        </p:txBody>
      </p:sp>
      <p:grpSp>
        <p:nvGrpSpPr>
          <p:cNvPr id="31" name="组合 30"/>
          <p:cNvGrpSpPr/>
          <p:nvPr/>
        </p:nvGrpSpPr>
        <p:grpSpPr>
          <a:xfrm>
            <a:off x="1608879" y="2182958"/>
            <a:ext cx="9091246" cy="3503613"/>
            <a:chOff x="1854200" y="3429000"/>
            <a:chExt cx="7575352" cy="2919413"/>
          </a:xfrm>
        </p:grpSpPr>
        <p:sp>
          <p:nvSpPr>
            <p:cNvPr id="33" name="AutoShape 4"/>
            <p:cNvSpPr>
              <a:spLocks noChangeArrowheads="1"/>
            </p:cNvSpPr>
            <p:nvPr/>
          </p:nvSpPr>
          <p:spPr bwMode="auto">
            <a:xfrm>
              <a:off x="1961952" y="3530600"/>
              <a:ext cx="7467600" cy="2817813"/>
            </a:xfrm>
            <a:prstGeom prst="roundRect">
              <a:avLst>
                <a:gd name="adj" fmla="val 16667"/>
              </a:avLst>
            </a:prstGeom>
            <a:solidFill>
              <a:srgbClr val="0070C0"/>
            </a:solidFill>
            <a:ln w="9525">
              <a:solidFill>
                <a:srgbClr val="0070C0"/>
              </a:solidFill>
              <a:round/>
            </a:ln>
          </p:spPr>
          <p:txBody>
            <a:bodyPr wrap="none" anchor="ctr"/>
            <a:lstStyle>
              <a:lvl1pPr>
                <a:defRPr sz="2400">
                  <a:solidFill>
                    <a:srgbClr val="0000FF"/>
                  </a:solidFill>
                  <a:latin typeface="Times New Roman" panose="02020603050405020304" pitchFamily="18" charset="0"/>
                  <a:ea typeface="宋体" panose="02010600030101010101" pitchFamily="2" charset="-122"/>
                </a:defRPr>
              </a:lvl1pPr>
              <a:lvl2pPr>
                <a:defRPr sz="2400">
                  <a:solidFill>
                    <a:srgbClr val="0000FF"/>
                  </a:solidFill>
                  <a:latin typeface="Times New Roman" panose="02020603050405020304" pitchFamily="18" charset="0"/>
                  <a:ea typeface="宋体" panose="02010600030101010101" pitchFamily="2" charset="-122"/>
                </a:defRPr>
              </a:lvl2pPr>
              <a:lvl3pPr>
                <a:defRPr sz="2400">
                  <a:solidFill>
                    <a:srgbClr val="0000FF"/>
                  </a:solidFill>
                  <a:latin typeface="Times New Roman" panose="02020603050405020304" pitchFamily="18" charset="0"/>
                  <a:ea typeface="宋体" panose="02010600030101010101" pitchFamily="2" charset="-122"/>
                </a:defRPr>
              </a:lvl3pPr>
              <a:lvl4pPr>
                <a:defRPr sz="2400">
                  <a:solidFill>
                    <a:srgbClr val="0000FF"/>
                  </a:solidFill>
                  <a:latin typeface="Times New Roman" panose="02020603050405020304" pitchFamily="18" charset="0"/>
                  <a:ea typeface="宋体" panose="02010600030101010101" pitchFamily="2" charset="-122"/>
                </a:defRPr>
              </a:lvl4pPr>
              <a:lvl5pPr>
                <a:defRPr sz="2400">
                  <a:solidFill>
                    <a:srgbClr val="0000FF"/>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rgbClr val="0000FF"/>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rgbClr val="0000FF"/>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rgbClr val="0000FF"/>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rgbClr val="0000FF"/>
                  </a:solidFill>
                  <a:latin typeface="Times New Roman" panose="02020603050405020304" pitchFamily="18" charset="0"/>
                  <a:ea typeface="宋体" panose="02010600030101010101" pitchFamily="2" charset="-122"/>
                </a:defRPr>
              </a:lvl9pPr>
            </a:lstStyle>
            <a:p>
              <a:pPr>
                <a:lnSpc>
                  <a:spcPct val="130000"/>
                </a:lnSpc>
              </a:pPr>
              <a:endPar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9" name="AutoShape 4"/>
            <p:cNvSpPr>
              <a:spLocks noChangeArrowheads="1"/>
            </p:cNvSpPr>
            <p:nvPr/>
          </p:nvSpPr>
          <p:spPr bwMode="auto">
            <a:xfrm>
              <a:off x="1854200" y="3429000"/>
              <a:ext cx="7467600" cy="2817813"/>
            </a:xfrm>
            <a:prstGeom prst="roundRect">
              <a:avLst>
                <a:gd name="adj" fmla="val 16667"/>
              </a:avLst>
            </a:prstGeom>
            <a:solidFill>
              <a:schemeClr val="bg1"/>
            </a:solidFill>
            <a:ln w="9525">
              <a:solidFill>
                <a:srgbClr val="0070C0"/>
              </a:solidFill>
              <a:round/>
            </a:ln>
          </p:spPr>
          <p:txBody>
            <a:bodyPr wrap="none" anchor="ctr"/>
            <a:lstStyle>
              <a:lvl1pPr>
                <a:defRPr sz="2400">
                  <a:solidFill>
                    <a:srgbClr val="0000FF"/>
                  </a:solidFill>
                  <a:latin typeface="Times New Roman" panose="02020603050405020304" pitchFamily="18" charset="0"/>
                  <a:ea typeface="宋体" panose="02010600030101010101" pitchFamily="2" charset="-122"/>
                </a:defRPr>
              </a:lvl1pPr>
              <a:lvl2pPr>
                <a:defRPr sz="2400">
                  <a:solidFill>
                    <a:srgbClr val="0000FF"/>
                  </a:solidFill>
                  <a:latin typeface="Times New Roman" panose="02020603050405020304" pitchFamily="18" charset="0"/>
                  <a:ea typeface="宋体" panose="02010600030101010101" pitchFamily="2" charset="-122"/>
                </a:defRPr>
              </a:lvl2pPr>
              <a:lvl3pPr>
                <a:defRPr sz="2400">
                  <a:solidFill>
                    <a:srgbClr val="0000FF"/>
                  </a:solidFill>
                  <a:latin typeface="Times New Roman" panose="02020603050405020304" pitchFamily="18" charset="0"/>
                  <a:ea typeface="宋体" panose="02010600030101010101" pitchFamily="2" charset="-122"/>
                </a:defRPr>
              </a:lvl3pPr>
              <a:lvl4pPr>
                <a:defRPr sz="2400">
                  <a:solidFill>
                    <a:srgbClr val="0000FF"/>
                  </a:solidFill>
                  <a:latin typeface="Times New Roman" panose="02020603050405020304" pitchFamily="18" charset="0"/>
                  <a:ea typeface="宋体" panose="02010600030101010101" pitchFamily="2" charset="-122"/>
                </a:defRPr>
              </a:lvl4pPr>
              <a:lvl5pPr>
                <a:defRPr sz="2400">
                  <a:solidFill>
                    <a:srgbClr val="0000FF"/>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rgbClr val="0000FF"/>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rgbClr val="0000FF"/>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rgbClr val="0000FF"/>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rgbClr val="0000FF"/>
                  </a:solidFill>
                  <a:latin typeface="Times New Roman" panose="02020603050405020304" pitchFamily="18" charset="0"/>
                  <a:ea typeface="宋体" panose="02010600030101010101" pitchFamily="2" charset="-122"/>
                </a:defRPr>
              </a:lvl9pPr>
            </a:lstStyle>
            <a:p>
              <a:pPr>
                <a:lnSpc>
                  <a:spcPct val="130000"/>
                </a:lnSpc>
              </a:pPr>
              <a:endPar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59" name="矩形 58"/>
          <p:cNvSpPr/>
          <p:nvPr/>
        </p:nvSpPr>
        <p:spPr>
          <a:xfrm>
            <a:off x="2014649" y="2307393"/>
            <a:ext cx="8216623" cy="923330"/>
          </a:xfrm>
          <a:prstGeom prst="rect">
            <a:avLst/>
          </a:prstGeom>
        </p:spPr>
        <p:txBody>
          <a:bodyPr wrap="square">
            <a:spAutoFit/>
          </a:bodyPr>
          <a:lstStyle/>
          <a:p>
            <a:pPr>
              <a:lnSpc>
                <a:spcPct val="150000"/>
              </a:lnSpc>
            </a:pPr>
            <a:r>
              <a:rPr lang="en-US" altLang="zh-CN" b="1" dirty="0">
                <a:solidFill>
                  <a:srgbClr val="0062AC"/>
                </a:solidFill>
                <a:latin typeface="微软雅黑" panose="020B0503020204020204" pitchFamily="34" charset="-122"/>
                <a:ea typeface="微软雅黑" panose="020B0503020204020204" pitchFamily="34" charset="-122"/>
              </a:rPr>
              <a:t>《</a:t>
            </a:r>
            <a:r>
              <a:rPr lang="zh-CN" altLang="en-US" b="1" dirty="0">
                <a:solidFill>
                  <a:srgbClr val="0062AC"/>
                </a:solidFill>
                <a:latin typeface="微软雅黑" panose="020B0503020204020204" pitchFamily="34" charset="-122"/>
                <a:ea typeface="微软雅黑" panose="020B0503020204020204" pitchFamily="34" charset="-122"/>
              </a:rPr>
              <a:t>企业会计准则第 </a:t>
            </a:r>
            <a:r>
              <a:rPr lang="en-US" altLang="zh-CN" b="1" dirty="0">
                <a:solidFill>
                  <a:srgbClr val="0062AC"/>
                </a:solidFill>
                <a:latin typeface="微软雅黑" panose="020B0503020204020204" pitchFamily="34" charset="-122"/>
                <a:ea typeface="微软雅黑" panose="020B0503020204020204" pitchFamily="34" charset="-122"/>
              </a:rPr>
              <a:t>9 </a:t>
            </a:r>
            <a:r>
              <a:rPr lang="zh-CN" altLang="en-US" b="1" dirty="0">
                <a:solidFill>
                  <a:srgbClr val="0062AC"/>
                </a:solidFill>
                <a:latin typeface="微软雅黑" panose="020B0503020204020204" pitchFamily="34" charset="-122"/>
                <a:ea typeface="微软雅黑" panose="020B0503020204020204" pitchFamily="34" charset="-122"/>
              </a:rPr>
              <a:t>号</a:t>
            </a:r>
            <a:r>
              <a:rPr lang="en-US" altLang="zh-CN" b="1" dirty="0">
                <a:solidFill>
                  <a:srgbClr val="0062AC"/>
                </a:solidFill>
                <a:latin typeface="微软雅黑" panose="020B0503020204020204" pitchFamily="34" charset="-122"/>
                <a:ea typeface="微软雅黑" panose="020B0503020204020204" pitchFamily="34" charset="-122"/>
              </a:rPr>
              <a:t>——</a:t>
            </a:r>
            <a:r>
              <a:rPr lang="zh-CN" altLang="en-US" b="1" dirty="0">
                <a:solidFill>
                  <a:srgbClr val="0062AC"/>
                </a:solidFill>
                <a:latin typeface="微软雅黑" panose="020B0503020204020204" pitchFamily="34" charset="-122"/>
                <a:ea typeface="微软雅黑" panose="020B0503020204020204" pitchFamily="34" charset="-122"/>
              </a:rPr>
              <a:t>职工薪酬</a:t>
            </a:r>
            <a:r>
              <a:rPr lang="en-US" altLang="zh-CN" b="1" dirty="0" smtClean="0">
                <a:solidFill>
                  <a:srgbClr val="0062AC"/>
                </a:solidFill>
                <a:latin typeface="微软雅黑" panose="020B0503020204020204" pitchFamily="34" charset="-122"/>
                <a:ea typeface="微软雅黑" panose="020B0503020204020204" pitchFamily="34" charset="-122"/>
              </a:rPr>
              <a:t>》</a:t>
            </a:r>
            <a:r>
              <a:rPr lang="zh-CN" altLang="en-US" b="1" dirty="0" smtClean="0">
                <a:solidFill>
                  <a:srgbClr val="0062AC"/>
                </a:solidFill>
                <a:latin typeface="微软雅黑" panose="020B0503020204020204" pitchFamily="34" charset="-122"/>
                <a:ea typeface="微软雅黑" panose="020B0503020204020204" pitchFamily="34" charset="-122"/>
              </a:rPr>
              <a:t>规定，职</a:t>
            </a:r>
            <a:r>
              <a:rPr lang="zh-CN" altLang="en-US" b="1" dirty="0">
                <a:solidFill>
                  <a:srgbClr val="0062AC"/>
                </a:solidFill>
                <a:latin typeface="微软雅黑" panose="020B0503020204020204" pitchFamily="34" charset="-122"/>
                <a:ea typeface="微软雅黑" panose="020B0503020204020204" pitchFamily="34" charset="-122"/>
              </a:rPr>
              <a:t>工薪酬应当分类为短期薪酬、离职后福利、辞退福利和其他长期职工福利。</a:t>
            </a:r>
            <a:endParaRPr lang="en-US" altLang="zh-CN" b="1" dirty="0" smtClean="0">
              <a:solidFill>
                <a:srgbClr val="0062AC"/>
              </a:solidFill>
              <a:latin typeface="微软雅黑" panose="020B0503020204020204" pitchFamily="34" charset="-122"/>
              <a:ea typeface="微软雅黑" panose="020B0503020204020204" pitchFamily="34" charset="-122"/>
            </a:endParaRPr>
          </a:p>
        </p:txBody>
      </p:sp>
      <p:sp>
        <p:nvSpPr>
          <p:cNvPr id="63" name="文本框 7"/>
          <p:cNvSpPr txBox="1">
            <a:spLocks noChangeArrowheads="1"/>
          </p:cNvSpPr>
          <p:nvPr>
            <p:custDataLst>
              <p:tags r:id="rId1"/>
            </p:custDataLst>
          </p:nvPr>
        </p:nvSpPr>
        <p:spPr bwMode="auto">
          <a:xfrm>
            <a:off x="969330" y="1339117"/>
            <a:ext cx="769937"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400" b="1" dirty="0" smtClean="0">
                <a:solidFill>
                  <a:srgbClr val="0F6FC6"/>
                </a:solidFill>
                <a:latin typeface="微软雅黑" panose="020B0503020204020204" pitchFamily="34" charset="-122"/>
                <a:ea typeface="微软雅黑" panose="020B0503020204020204" pitchFamily="34" charset="-122"/>
              </a:rPr>
              <a:t>03</a:t>
            </a:r>
            <a:endParaRPr lang="zh-CN" altLang="en-US" sz="2400" b="1" dirty="0">
              <a:solidFill>
                <a:srgbClr val="0F6FC6"/>
              </a:solidFill>
              <a:latin typeface="微软雅黑" panose="020B0503020204020204" pitchFamily="34" charset="-122"/>
              <a:ea typeface="微软雅黑" panose="020B0503020204020204" pitchFamily="34" charset="-122"/>
            </a:endParaRPr>
          </a:p>
        </p:txBody>
      </p:sp>
      <p:sp>
        <p:nvSpPr>
          <p:cNvPr id="64" name="燕尾形 63"/>
          <p:cNvSpPr/>
          <p:nvPr>
            <p:custDataLst>
              <p:tags r:id="rId2"/>
            </p:custDataLst>
          </p:nvPr>
        </p:nvSpPr>
        <p:spPr>
          <a:xfrm>
            <a:off x="709429" y="1516917"/>
            <a:ext cx="368300" cy="368300"/>
          </a:xfrm>
          <a:prstGeom prst="chevron">
            <a:avLst/>
          </a:prstGeom>
          <a:solidFill>
            <a:srgbClr val="0F6FC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65" name="矩形 64"/>
          <p:cNvSpPr/>
          <p:nvPr/>
        </p:nvSpPr>
        <p:spPr>
          <a:xfrm>
            <a:off x="1630868" y="1449684"/>
            <a:ext cx="4570482" cy="452432"/>
          </a:xfrm>
          <a:prstGeom prst="rect">
            <a:avLst/>
          </a:prstGeom>
        </p:spPr>
        <p:txBody>
          <a:bodyPr wrap="none">
            <a:spAutoFit/>
          </a:bodyPr>
          <a:lstStyle/>
          <a:p>
            <a:pPr>
              <a:lnSpc>
                <a:spcPct val="130000"/>
              </a:lnSpc>
              <a:spcAft>
                <a:spcPts val="600"/>
              </a:spcAft>
            </a:pPr>
            <a:r>
              <a:rPr lang="zh-CN" altLang="en-US" b="1" dirty="0">
                <a:solidFill>
                  <a:srgbClr val="0070C0"/>
                </a:solidFill>
                <a:latin typeface="微软雅黑" panose="020B0503020204020204" pitchFamily="34" charset="-122"/>
                <a:ea typeface="微软雅黑" panose="020B0503020204020204" pitchFamily="34" charset="-122"/>
              </a:rPr>
              <a:t>发放</a:t>
            </a:r>
            <a:r>
              <a:rPr lang="zh-CN" altLang="en-US" b="1" dirty="0" smtClean="0">
                <a:solidFill>
                  <a:srgbClr val="0070C0"/>
                </a:solidFill>
                <a:latin typeface="微软雅黑" panose="020B0503020204020204" pitchFamily="34" charset="-122"/>
                <a:ea typeface="微软雅黑" panose="020B0503020204020204" pitchFamily="34" charset="-122"/>
              </a:rPr>
              <a:t>工资时个人基本养老保险明细科目错误</a:t>
            </a:r>
            <a:endParaRPr lang="en-US" altLang="zh-CN" b="1" dirty="0">
              <a:solidFill>
                <a:srgbClr val="0070C0"/>
              </a:solidFill>
              <a:latin typeface="微软雅黑" panose="020B0503020204020204" pitchFamily="34" charset="-122"/>
              <a:ea typeface="微软雅黑" panose="020B0503020204020204" pitchFamily="34" charset="-122"/>
            </a:endParaRPr>
          </a:p>
        </p:txBody>
      </p:sp>
      <p:sp>
        <p:nvSpPr>
          <p:cNvPr id="4" name="矩形 3"/>
          <p:cNvSpPr/>
          <p:nvPr/>
        </p:nvSpPr>
        <p:spPr>
          <a:xfrm>
            <a:off x="5195622" y="3995730"/>
            <a:ext cx="5477782" cy="369332"/>
          </a:xfrm>
          <a:prstGeom prst="rect">
            <a:avLst/>
          </a:prstGeom>
        </p:spPr>
        <p:txBody>
          <a:bodyPr wrap="none">
            <a:spAutoFit/>
          </a:bodyPr>
          <a:lstStyle/>
          <a:p>
            <a:r>
              <a:rPr lang="zh-CN" altLang="en-US" dirty="0">
                <a:latin typeface="微软雅黑" pitchFamily="34" charset="-122"/>
                <a:ea typeface="微软雅黑" pitchFamily="34" charset="-122"/>
              </a:rPr>
              <a:t>临沂振东建设投资有限公司 </a:t>
            </a:r>
            <a:r>
              <a:rPr lang="en-US" altLang="zh-CN" dirty="0">
                <a:latin typeface="微软雅黑" pitchFamily="34" charset="-122"/>
                <a:ea typeface="微软雅黑" pitchFamily="34" charset="-122"/>
              </a:rPr>
              <a:t>2021 </a:t>
            </a:r>
            <a:r>
              <a:rPr lang="zh-CN" altLang="en-US" dirty="0">
                <a:latin typeface="微软雅黑" pitchFamily="34" charset="-122"/>
                <a:ea typeface="微软雅黑" pitchFamily="34" charset="-122"/>
              </a:rPr>
              <a:t>年度财务报表附注</a:t>
            </a:r>
          </a:p>
        </p:txBody>
      </p:sp>
      <p:pic>
        <p:nvPicPr>
          <p:cNvPr id="40"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820"/>
          <a:stretch/>
        </p:blipFill>
        <p:spPr bwMode="auto">
          <a:xfrm>
            <a:off x="2020832" y="3355356"/>
            <a:ext cx="3099962" cy="2019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3154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500"/>
                                        <p:tgtEl>
                                          <p:spTgt spid="64"/>
                                        </p:tgtEl>
                                        <p:attrNameLst>
                                          <p:attrName>ppt_x</p:attrName>
                                        </p:attrNameLst>
                                      </p:cBhvr>
                                      <p:tavLst>
                                        <p:tav tm="0">
                                          <p:val>
                                            <p:strVal val="#ppt_x-#ppt_w*1.125000"/>
                                          </p:val>
                                        </p:tav>
                                        <p:tav tm="100000">
                                          <p:val>
                                            <p:strVal val="#ppt_x"/>
                                          </p:val>
                                        </p:tav>
                                      </p:tavLst>
                                    </p:anim>
                                    <p:animEffect transition="in" filter="wipe(right)">
                                      <p:cBhvr>
                                        <p:cTn id="8" dur="500"/>
                                        <p:tgtEl>
                                          <p:spTgt spid="64"/>
                                        </p:tgtEl>
                                      </p:cBhvr>
                                    </p:animEffect>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63"/>
                                        </p:tgtEl>
                                        <p:attrNameLst>
                                          <p:attrName>style.visibility</p:attrName>
                                        </p:attrNameLst>
                                      </p:cBhvr>
                                      <p:to>
                                        <p:strVal val="visible"/>
                                      </p:to>
                                    </p:set>
                                    <p:anim calcmode="lin" valueType="num">
                                      <p:cBhvr additive="base">
                                        <p:cTn id="12" dur="500"/>
                                        <p:tgtEl>
                                          <p:spTgt spid="63"/>
                                        </p:tgtEl>
                                        <p:attrNameLst>
                                          <p:attrName>ppt_x</p:attrName>
                                        </p:attrNameLst>
                                      </p:cBhvr>
                                      <p:tavLst>
                                        <p:tav tm="0">
                                          <p:val>
                                            <p:strVal val="#ppt_x-#ppt_w*1.125000"/>
                                          </p:val>
                                        </p:tav>
                                        <p:tav tm="100000">
                                          <p:val>
                                            <p:strVal val="#ppt_x"/>
                                          </p:val>
                                        </p:tav>
                                      </p:tavLst>
                                    </p:anim>
                                    <p:animEffect transition="in" filter="wipe(right)">
                                      <p:cBhvr>
                                        <p:cTn id="13" dur="500"/>
                                        <p:tgtEl>
                                          <p:spTgt spid="63"/>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barn(outVertical)">
                                      <p:cBhvr>
                                        <p:cTn id="17" dur="500"/>
                                        <p:tgtEl>
                                          <p:spTgt spid="3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Effect transition="in" filter="fade">
                                      <p:cBhvr>
                                        <p:cTn id="21" dur="500"/>
                                        <p:tgtEl>
                                          <p:spTgt spid="59"/>
                                        </p:tgtEl>
                                      </p:cBhvr>
                                    </p:animEffect>
                                    <p:anim calcmode="lin" valueType="num">
                                      <p:cBhvr>
                                        <p:cTn id="22" dur="500" fill="hold"/>
                                        <p:tgtEl>
                                          <p:spTgt spid="59"/>
                                        </p:tgtEl>
                                        <p:attrNameLst>
                                          <p:attrName>ppt_x</p:attrName>
                                        </p:attrNameLst>
                                      </p:cBhvr>
                                      <p:tavLst>
                                        <p:tav tm="0">
                                          <p:val>
                                            <p:strVal val="#ppt_x"/>
                                          </p:val>
                                        </p:tav>
                                        <p:tav tm="100000">
                                          <p:val>
                                            <p:strVal val="#ppt_x"/>
                                          </p:val>
                                        </p:tav>
                                      </p:tavLst>
                                    </p:anim>
                                    <p:anim calcmode="lin" valueType="num">
                                      <p:cBhvr>
                                        <p:cTn id="23" dur="5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0"/>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2" presetClass="entr" presetSubtype="8" fill="hold" grpId="0" nodeType="click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p:tgtEl>
                                          <p:spTgt spid="65"/>
                                        </p:tgtEl>
                                        <p:attrNameLst>
                                          <p:attrName>ppt_x</p:attrName>
                                        </p:attrNameLst>
                                      </p:cBhvr>
                                      <p:tavLst>
                                        <p:tav tm="0">
                                          <p:val>
                                            <p:strVal val="#ppt_x-#ppt_w*1.125000"/>
                                          </p:val>
                                        </p:tav>
                                        <p:tav tm="100000">
                                          <p:val>
                                            <p:strVal val="#ppt_x"/>
                                          </p:val>
                                        </p:tav>
                                      </p:tavLst>
                                    </p:anim>
                                    <p:animEffect transition="in" filter="wipe(right)">
                                      <p:cBhvr>
                                        <p:cTn id="3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3" grpId="0"/>
      <p:bldP spid="64" grpId="0" animBg="1"/>
      <p:bldP spid="65"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p:cNvSpPr/>
          <p:nvPr/>
        </p:nvSpPr>
        <p:spPr>
          <a:xfrm>
            <a:off x="1146267" y="305190"/>
            <a:ext cx="5416868" cy="461665"/>
          </a:xfrm>
          <a:prstGeom prst="rect">
            <a:avLst/>
          </a:prstGeom>
        </p:spPr>
        <p:txBody>
          <a:bodyPr wrap="none">
            <a:spAutoFit/>
          </a:bodyPr>
          <a:lstStyle/>
          <a:p>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rPr>
              <a:t>场景二：涉及养老保险职工薪酬的核算</a:t>
            </a:r>
          </a:p>
        </p:txBody>
      </p:sp>
      <p:sp>
        <p:nvSpPr>
          <p:cNvPr id="32" name="矩形 31"/>
          <p:cNvSpPr/>
          <p:nvPr/>
        </p:nvSpPr>
        <p:spPr>
          <a:xfrm>
            <a:off x="369309" y="105639"/>
            <a:ext cx="595035" cy="584775"/>
          </a:xfrm>
          <a:prstGeom prst="rect">
            <a:avLst/>
          </a:prstGeom>
        </p:spPr>
        <p:txBody>
          <a:bodyPr wrap="none">
            <a:spAutoFit/>
          </a:bodyPr>
          <a:lstStyle/>
          <a:p>
            <a:r>
              <a:rPr lang="zh-CN" altLang="en-US" sz="3200" dirty="0" smtClean="0">
                <a:solidFill>
                  <a:schemeClr val="bg1"/>
                </a:solidFill>
                <a:latin typeface="汉仪菱心体简" panose="02010609000101010101" pitchFamily="2" charset="-122"/>
                <a:ea typeface="汉仪菱心体简" panose="02010609000101010101" pitchFamily="2" charset="-122"/>
              </a:rPr>
              <a:t>三</a:t>
            </a:r>
            <a:endParaRPr lang="zh-CN" altLang="en-US" sz="3200" dirty="0">
              <a:solidFill>
                <a:schemeClr val="bg1"/>
              </a:solidFill>
              <a:latin typeface="汉仪菱心体简" panose="02010609000101010101" pitchFamily="2" charset="-122"/>
              <a:ea typeface="汉仪菱心体简" panose="02010609000101010101" pitchFamily="2" charset="-122"/>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820"/>
          <a:stretch/>
        </p:blipFill>
        <p:spPr bwMode="auto">
          <a:xfrm>
            <a:off x="1366278" y="994785"/>
            <a:ext cx="8772509" cy="5714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直接连接符 3"/>
          <p:cNvCxnSpPr/>
          <p:nvPr/>
        </p:nvCxnSpPr>
        <p:spPr>
          <a:xfrm flipV="1">
            <a:off x="2160396" y="4843305"/>
            <a:ext cx="7978391" cy="1004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2160395" y="6301991"/>
            <a:ext cx="7978391" cy="1004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1763336" y="5228492"/>
            <a:ext cx="2808664" cy="1005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4681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diamond(in)">
                                      <p:cBhvr>
                                        <p:cTn id="14" dur="1100"/>
                                        <p:tgtEl>
                                          <p:spTgt spid="4"/>
                                        </p:tgtEl>
                                      </p:cBhvr>
                                    </p:animEffect>
                                  </p:childTnLst>
                                </p:cTn>
                              </p:par>
                            </p:childTnLst>
                          </p:cTn>
                        </p:par>
                        <p:par>
                          <p:cTn id="15" fill="hold">
                            <p:stCondLst>
                              <p:cond delay="1100"/>
                            </p:stCondLst>
                            <p:childTnLst>
                              <p:par>
                                <p:cTn id="16" presetID="8" presetClass="entr" presetSubtype="16"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diamond(in)">
                                      <p:cBhvr>
                                        <p:cTn id="18" dur="400"/>
                                        <p:tgtEl>
                                          <p:spTgt spid="16"/>
                                        </p:tgtEl>
                                      </p:cBhvr>
                                    </p:animEffect>
                                  </p:childTnLst>
                                </p:cTn>
                              </p:par>
                            </p:childTnLst>
                          </p:cTn>
                        </p:par>
                        <p:par>
                          <p:cTn id="19" fill="hold">
                            <p:stCondLst>
                              <p:cond delay="1500"/>
                            </p:stCondLst>
                            <p:childTnLst>
                              <p:par>
                                <p:cTn id="20" presetID="8" presetClass="entr" presetSubtype="16"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diamond(in)">
                                      <p:cBhvr>
                                        <p:cTn id="22" dur="9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2514600"/>
            <a:ext cx="12192000" cy="3204029"/>
          </a:xfrm>
          <a:prstGeom prst="rect">
            <a:avLst/>
          </a:prstGeom>
          <a:solidFill>
            <a:srgbClr val="5B9BD5">
              <a:alpha val="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1146267" y="305190"/>
            <a:ext cx="4801314" cy="461665"/>
          </a:xfrm>
          <a:prstGeom prst="rect">
            <a:avLst/>
          </a:prstGeom>
        </p:spPr>
        <p:txBody>
          <a:bodyPr wrap="none">
            <a:spAutoFit/>
          </a:bodyPr>
          <a:lstStyle/>
          <a:p>
            <a:r>
              <a:rPr lang="zh-CN" altLang="en-US" sz="2400" b="1" dirty="0" smtClean="0">
                <a:solidFill>
                  <a:schemeClr val="tx1">
                    <a:lumMod val="85000"/>
                    <a:lumOff val="15000"/>
                  </a:schemeClr>
                </a:solidFill>
                <a:latin typeface="微软雅黑" panose="020B0503020204020204" pitchFamily="34" charset="-122"/>
                <a:ea typeface="微软雅黑" panose="020B0503020204020204" pitchFamily="34" charset="-122"/>
              </a:rPr>
              <a:t>场景一：基本养老保险概述与计算</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9" name="矩形 38"/>
          <p:cNvSpPr/>
          <p:nvPr/>
        </p:nvSpPr>
        <p:spPr>
          <a:xfrm>
            <a:off x="369309" y="182080"/>
            <a:ext cx="595035" cy="584775"/>
          </a:xfrm>
          <a:prstGeom prst="rect">
            <a:avLst/>
          </a:prstGeom>
        </p:spPr>
        <p:txBody>
          <a:bodyPr wrap="none">
            <a:spAutoFit/>
          </a:bodyPr>
          <a:lstStyle/>
          <a:p>
            <a:r>
              <a:rPr lang="zh-CN" altLang="en-US" sz="3200" dirty="0">
                <a:solidFill>
                  <a:schemeClr val="bg1"/>
                </a:solidFill>
                <a:latin typeface="汉仪菱心体简" panose="02010609000101010101" pitchFamily="2" charset="-122"/>
                <a:ea typeface="汉仪菱心体简" panose="02010609000101010101" pitchFamily="2" charset="-122"/>
              </a:rPr>
              <a:t>☞</a:t>
            </a:r>
          </a:p>
        </p:txBody>
      </p:sp>
      <p:sp>
        <p:nvSpPr>
          <p:cNvPr id="43" name="文本框 42"/>
          <p:cNvSpPr txBox="1"/>
          <p:nvPr/>
        </p:nvSpPr>
        <p:spPr>
          <a:xfrm>
            <a:off x="1146267" y="1416605"/>
            <a:ext cx="9012618" cy="2092881"/>
          </a:xfrm>
          <a:prstGeom prst="rect">
            <a:avLst/>
          </a:prstGeom>
          <a:noFill/>
        </p:spPr>
        <p:txBody>
          <a:bodyPr wrap="square" rtlCol="0">
            <a:spAutoFit/>
          </a:bodyPr>
          <a:lstStyle/>
          <a:p>
            <a:pPr indent="457200">
              <a:lnSpc>
                <a:spcPct val="130000"/>
              </a:lnSpc>
            </a:pPr>
            <a:r>
              <a:rPr lang="zh-CN" altLang="en-US" sz="2000" dirty="0" smtClean="0">
                <a:latin typeface="微软雅黑" panose="020B0503020204020204" pitchFamily="34" charset="-122"/>
                <a:ea typeface="微软雅黑" panose="020B0503020204020204" pitchFamily="34" charset="-122"/>
              </a:rPr>
              <a:t>小高</a:t>
            </a:r>
            <a:r>
              <a:rPr lang="en-US" altLang="zh-CN" sz="2000" dirty="0" smtClean="0">
                <a:latin typeface="微软雅黑" panose="020B0503020204020204" pitchFamily="34" charset="-122"/>
                <a:ea typeface="微软雅黑" panose="020B0503020204020204" pitchFamily="34" charset="-122"/>
              </a:rPr>
              <a:t>2022</a:t>
            </a:r>
            <a:r>
              <a:rPr lang="zh-CN" altLang="en-US" sz="2000" dirty="0" smtClean="0">
                <a:latin typeface="微软雅黑" panose="020B0503020204020204" pitchFamily="34" charset="-122"/>
                <a:ea typeface="微软雅黑" panose="020B0503020204020204" pitchFamily="34" charset="-122"/>
              </a:rPr>
              <a:t>年高中毕业后，受聘于一家城镇私营企业财务部门工作。企业老板告诉他：公司每月在工资以外再支付给他</a:t>
            </a:r>
            <a:r>
              <a:rPr lang="en-US" altLang="zh-CN" sz="2000" dirty="0" smtClean="0">
                <a:latin typeface="微软雅黑" panose="020B0503020204020204" pitchFamily="34" charset="-122"/>
                <a:ea typeface="微软雅黑" panose="020B0503020204020204" pitchFamily="34" charset="-122"/>
              </a:rPr>
              <a:t>200</a:t>
            </a:r>
            <a:r>
              <a:rPr lang="zh-CN" altLang="en-US" sz="2000" dirty="0" smtClean="0">
                <a:latin typeface="微软雅黑" panose="020B0503020204020204" pitchFamily="34" charset="-122"/>
                <a:ea typeface="微软雅黑" panose="020B0503020204020204" pitchFamily="34" charset="-122"/>
              </a:rPr>
              <a:t>元，由他自己办理基本养老保险。小高感觉比较划算，因为他想：自己还年轻，是否办理养老保险无所谓，只要退休前缴纳满</a:t>
            </a:r>
            <a:r>
              <a:rPr lang="en-US" altLang="zh-CN" sz="2000" dirty="0" smtClean="0">
                <a:latin typeface="微软雅黑" panose="020B0503020204020204" pitchFamily="34" charset="-122"/>
                <a:ea typeface="微软雅黑" panose="020B0503020204020204" pitchFamily="34" charset="-122"/>
              </a:rPr>
              <a:t>15</a:t>
            </a:r>
            <a:r>
              <a:rPr lang="zh-CN" altLang="en-US" sz="2000" dirty="0" smtClean="0">
                <a:latin typeface="微软雅黑" panose="020B0503020204020204" pitchFamily="34" charset="-122"/>
                <a:ea typeface="微软雅黑" panose="020B0503020204020204" pitchFamily="34" charset="-122"/>
              </a:rPr>
              <a:t>年，同样可以享受基本养老保险待遇。因此，企业每月支付给他</a:t>
            </a:r>
            <a:r>
              <a:rPr lang="en-US" altLang="zh-CN" sz="2000" dirty="0" smtClean="0">
                <a:latin typeface="微软雅黑" panose="020B0503020204020204" pitchFamily="34" charset="-122"/>
                <a:ea typeface="微软雅黑" panose="020B0503020204020204" pitchFamily="34" charset="-122"/>
              </a:rPr>
              <a:t>200</a:t>
            </a:r>
            <a:r>
              <a:rPr lang="zh-CN" altLang="en-US" sz="2000" dirty="0" smtClean="0">
                <a:latin typeface="微软雅黑" panose="020B0503020204020204" pitchFamily="34" charset="-122"/>
                <a:ea typeface="微软雅黑" panose="020B0503020204020204" pitchFamily="34" charset="-122"/>
              </a:rPr>
              <a:t>元，相当于自己增加了</a:t>
            </a:r>
            <a:r>
              <a:rPr lang="en-US" altLang="zh-CN" sz="2000" dirty="0" smtClean="0">
                <a:latin typeface="微软雅黑" panose="020B0503020204020204" pitchFamily="34" charset="-122"/>
                <a:ea typeface="微软雅黑" panose="020B0503020204020204" pitchFamily="34" charset="-122"/>
              </a:rPr>
              <a:t>200</a:t>
            </a:r>
            <a:r>
              <a:rPr lang="zh-CN" altLang="en-US" sz="2000" dirty="0" smtClean="0">
                <a:latin typeface="微软雅黑" panose="020B0503020204020204" pitchFamily="34" charset="-122"/>
                <a:ea typeface="微软雅黑" panose="020B0503020204020204" pitchFamily="34" charset="-122"/>
              </a:rPr>
              <a:t>元收入。</a:t>
            </a:r>
            <a:endParaRPr lang="zh-CN" altLang="en-US" sz="2000" dirty="0">
              <a:latin typeface="微软雅黑" panose="020B0503020204020204" pitchFamily="34" charset="-122"/>
              <a:ea typeface="微软雅黑" panose="020B0503020204020204" pitchFamily="34" charset="-122"/>
            </a:endParaRPr>
          </a:p>
        </p:txBody>
      </p:sp>
      <p:pic>
        <p:nvPicPr>
          <p:cNvPr id="3074" name="Picture 2" descr="https://www.findhro.com/d/file/201907/2cfb601839a657364a09356a23f9004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0722" y="3830340"/>
            <a:ext cx="4286250" cy="2381250"/>
          </a:xfrm>
          <a:prstGeom prst="rect">
            <a:avLst/>
          </a:prstGeom>
          <a:noFill/>
          <a:extLst>
            <a:ext uri="{909E8E84-426E-40DD-AFC4-6F175D3DCCD1}">
              <a14:hiddenFill xmlns:a14="http://schemas.microsoft.com/office/drawing/2010/main">
                <a:solidFill>
                  <a:srgbClr val="FFFFFF"/>
                </a:solidFill>
              </a14:hiddenFill>
            </a:ext>
          </a:extLst>
        </p:spPr>
      </p:pic>
      <p:sp>
        <p:nvSpPr>
          <p:cNvPr id="12" name="文本框 42"/>
          <p:cNvSpPr txBox="1"/>
          <p:nvPr/>
        </p:nvSpPr>
        <p:spPr>
          <a:xfrm>
            <a:off x="1479536" y="4280714"/>
            <a:ext cx="5684838" cy="1172629"/>
          </a:xfrm>
          <a:prstGeom prst="rect">
            <a:avLst/>
          </a:prstGeom>
          <a:noFill/>
        </p:spPr>
        <p:txBody>
          <a:bodyPr wrap="square" rtlCol="0">
            <a:spAutoFit/>
          </a:bodyPr>
          <a:lstStyle/>
          <a:p>
            <a:pPr>
              <a:lnSpc>
                <a:spcPct val="130000"/>
              </a:lnSpc>
            </a:pPr>
            <a:r>
              <a:rPr lang="zh-CN" altLang="en-US" b="1" dirty="0" smtClean="0">
                <a:latin typeface="微软雅黑" panose="020B0503020204020204" pitchFamily="34" charset="-122"/>
                <a:ea typeface="微软雅黑" panose="020B0503020204020204" pitchFamily="34" charset="-122"/>
              </a:rPr>
              <a:t>任务一：问题讨论</a:t>
            </a:r>
            <a:endParaRPr lang="en-US" altLang="zh-CN" b="1" dirty="0" smtClean="0">
              <a:latin typeface="微软雅黑" panose="020B0503020204020204" pitchFamily="34" charset="-122"/>
              <a:ea typeface="微软雅黑" panose="020B0503020204020204" pitchFamily="34" charset="-122"/>
            </a:endParaRPr>
          </a:p>
          <a:p>
            <a:pPr>
              <a:lnSpc>
                <a:spcPct val="130000"/>
              </a:lnSpc>
            </a:pPr>
            <a:r>
              <a:rPr lang="en-US" altLang="zh-CN" dirty="0" smtClean="0">
                <a:latin typeface="微软雅黑" panose="020B0503020204020204" pitchFamily="34" charset="-122"/>
                <a:ea typeface="微软雅黑" panose="020B0503020204020204" pitchFamily="34" charset="-122"/>
              </a:rPr>
              <a:t>1.</a:t>
            </a:r>
            <a:r>
              <a:rPr lang="zh-CN" altLang="en-US" dirty="0" smtClean="0">
                <a:latin typeface="微软雅黑" panose="020B0503020204020204" pitchFamily="34" charset="-122"/>
                <a:ea typeface="微软雅黑" panose="020B0503020204020204" pitchFamily="34" charset="-122"/>
              </a:rPr>
              <a:t>小高公司的做法合理吗？为什么？</a:t>
            </a:r>
            <a:endParaRPr lang="en-US" altLang="zh-CN" dirty="0" smtClean="0">
              <a:latin typeface="微软雅黑" panose="020B0503020204020204" pitchFamily="34" charset="-122"/>
              <a:ea typeface="微软雅黑" panose="020B0503020204020204" pitchFamily="34" charset="-122"/>
            </a:endParaRPr>
          </a:p>
          <a:p>
            <a:pPr>
              <a:lnSpc>
                <a:spcPct val="130000"/>
              </a:lnSpc>
            </a:pPr>
            <a:r>
              <a:rPr lang="en-US" altLang="zh-CN" dirty="0" smtClean="0">
                <a:latin typeface="微软雅黑" panose="020B0503020204020204" pitchFamily="34" charset="-122"/>
                <a:ea typeface="微软雅黑" panose="020B0503020204020204" pitchFamily="34" charset="-122"/>
              </a:rPr>
              <a:t>2.</a:t>
            </a:r>
            <a:r>
              <a:rPr lang="zh-CN" altLang="en-US" dirty="0" smtClean="0">
                <a:latin typeface="微软雅黑" panose="020B0503020204020204" pitchFamily="34" charset="-122"/>
                <a:ea typeface="微软雅黑" panose="020B0503020204020204" pitchFamily="34" charset="-122"/>
              </a:rPr>
              <a:t>该公司依法应该为小高办理哪些社会保险？</a:t>
            </a: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p:cNvSpPr/>
          <p:nvPr/>
        </p:nvSpPr>
        <p:spPr>
          <a:xfrm>
            <a:off x="1146267" y="305190"/>
            <a:ext cx="5416868" cy="461665"/>
          </a:xfrm>
          <a:prstGeom prst="rect">
            <a:avLst/>
          </a:prstGeom>
        </p:spPr>
        <p:txBody>
          <a:bodyPr wrap="none">
            <a:spAutoFit/>
          </a:bodyPr>
          <a:lstStyle/>
          <a:p>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rPr>
              <a:t>场景二：涉及养老保险职工薪酬的核算</a:t>
            </a:r>
          </a:p>
        </p:txBody>
      </p:sp>
      <p:sp>
        <p:nvSpPr>
          <p:cNvPr id="32" name="矩形 31"/>
          <p:cNvSpPr/>
          <p:nvPr/>
        </p:nvSpPr>
        <p:spPr>
          <a:xfrm>
            <a:off x="369309" y="105639"/>
            <a:ext cx="595035" cy="584775"/>
          </a:xfrm>
          <a:prstGeom prst="rect">
            <a:avLst/>
          </a:prstGeom>
        </p:spPr>
        <p:txBody>
          <a:bodyPr wrap="none">
            <a:spAutoFit/>
          </a:bodyPr>
          <a:lstStyle/>
          <a:p>
            <a:r>
              <a:rPr lang="zh-CN" altLang="en-US" sz="3200" dirty="0" smtClean="0">
                <a:solidFill>
                  <a:schemeClr val="bg1"/>
                </a:solidFill>
                <a:latin typeface="汉仪菱心体简" panose="02010609000101010101" pitchFamily="2" charset="-122"/>
                <a:ea typeface="汉仪菱心体简" panose="02010609000101010101" pitchFamily="2" charset="-122"/>
              </a:rPr>
              <a:t>三</a:t>
            </a:r>
            <a:endParaRPr lang="zh-CN" altLang="en-US" sz="3200" dirty="0">
              <a:solidFill>
                <a:schemeClr val="bg1"/>
              </a:solidFill>
              <a:latin typeface="汉仪菱心体简" panose="02010609000101010101" pitchFamily="2" charset="-122"/>
              <a:ea typeface="汉仪菱心体简" panose="02010609000101010101" pitchFamily="2" charset="-122"/>
            </a:endParaRPr>
          </a:p>
        </p:txBody>
      </p:sp>
      <p:grpSp>
        <p:nvGrpSpPr>
          <p:cNvPr id="31" name="组合 30"/>
          <p:cNvGrpSpPr/>
          <p:nvPr/>
        </p:nvGrpSpPr>
        <p:grpSpPr>
          <a:xfrm>
            <a:off x="1608879" y="2182958"/>
            <a:ext cx="9091246" cy="3503613"/>
            <a:chOff x="1854200" y="3429000"/>
            <a:chExt cx="7575352" cy="2919413"/>
          </a:xfrm>
        </p:grpSpPr>
        <p:sp>
          <p:nvSpPr>
            <p:cNvPr id="33" name="AutoShape 4"/>
            <p:cNvSpPr>
              <a:spLocks noChangeArrowheads="1"/>
            </p:cNvSpPr>
            <p:nvPr/>
          </p:nvSpPr>
          <p:spPr bwMode="auto">
            <a:xfrm>
              <a:off x="1961952" y="3530600"/>
              <a:ext cx="7467600" cy="2817813"/>
            </a:xfrm>
            <a:prstGeom prst="roundRect">
              <a:avLst>
                <a:gd name="adj" fmla="val 16667"/>
              </a:avLst>
            </a:prstGeom>
            <a:solidFill>
              <a:srgbClr val="0070C0"/>
            </a:solidFill>
            <a:ln w="9525">
              <a:solidFill>
                <a:srgbClr val="0070C0"/>
              </a:solidFill>
              <a:round/>
            </a:ln>
          </p:spPr>
          <p:txBody>
            <a:bodyPr wrap="none" anchor="ctr"/>
            <a:lstStyle>
              <a:lvl1pPr>
                <a:defRPr sz="2400">
                  <a:solidFill>
                    <a:srgbClr val="0000FF"/>
                  </a:solidFill>
                  <a:latin typeface="Times New Roman" panose="02020603050405020304" pitchFamily="18" charset="0"/>
                  <a:ea typeface="宋体" panose="02010600030101010101" pitchFamily="2" charset="-122"/>
                </a:defRPr>
              </a:lvl1pPr>
              <a:lvl2pPr>
                <a:defRPr sz="2400">
                  <a:solidFill>
                    <a:srgbClr val="0000FF"/>
                  </a:solidFill>
                  <a:latin typeface="Times New Roman" panose="02020603050405020304" pitchFamily="18" charset="0"/>
                  <a:ea typeface="宋体" panose="02010600030101010101" pitchFamily="2" charset="-122"/>
                </a:defRPr>
              </a:lvl2pPr>
              <a:lvl3pPr>
                <a:defRPr sz="2400">
                  <a:solidFill>
                    <a:srgbClr val="0000FF"/>
                  </a:solidFill>
                  <a:latin typeface="Times New Roman" panose="02020603050405020304" pitchFamily="18" charset="0"/>
                  <a:ea typeface="宋体" panose="02010600030101010101" pitchFamily="2" charset="-122"/>
                </a:defRPr>
              </a:lvl3pPr>
              <a:lvl4pPr>
                <a:defRPr sz="2400">
                  <a:solidFill>
                    <a:srgbClr val="0000FF"/>
                  </a:solidFill>
                  <a:latin typeface="Times New Roman" panose="02020603050405020304" pitchFamily="18" charset="0"/>
                  <a:ea typeface="宋体" panose="02010600030101010101" pitchFamily="2" charset="-122"/>
                </a:defRPr>
              </a:lvl4pPr>
              <a:lvl5pPr>
                <a:defRPr sz="2400">
                  <a:solidFill>
                    <a:srgbClr val="0000FF"/>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rgbClr val="0000FF"/>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rgbClr val="0000FF"/>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rgbClr val="0000FF"/>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rgbClr val="0000FF"/>
                  </a:solidFill>
                  <a:latin typeface="Times New Roman" panose="02020603050405020304" pitchFamily="18" charset="0"/>
                  <a:ea typeface="宋体" panose="02010600030101010101" pitchFamily="2" charset="-122"/>
                </a:defRPr>
              </a:lvl9pPr>
            </a:lstStyle>
            <a:p>
              <a:pPr>
                <a:lnSpc>
                  <a:spcPct val="130000"/>
                </a:lnSpc>
              </a:pPr>
              <a:endPar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9" name="AutoShape 4"/>
            <p:cNvSpPr>
              <a:spLocks noChangeArrowheads="1"/>
            </p:cNvSpPr>
            <p:nvPr/>
          </p:nvSpPr>
          <p:spPr bwMode="auto">
            <a:xfrm>
              <a:off x="1854200" y="3429000"/>
              <a:ext cx="7467600" cy="2817813"/>
            </a:xfrm>
            <a:prstGeom prst="roundRect">
              <a:avLst>
                <a:gd name="adj" fmla="val 16667"/>
              </a:avLst>
            </a:prstGeom>
            <a:solidFill>
              <a:schemeClr val="bg1"/>
            </a:solidFill>
            <a:ln w="9525">
              <a:solidFill>
                <a:srgbClr val="0070C0"/>
              </a:solidFill>
              <a:round/>
            </a:ln>
          </p:spPr>
          <p:txBody>
            <a:bodyPr wrap="none" anchor="ctr"/>
            <a:lstStyle>
              <a:lvl1pPr>
                <a:defRPr sz="2400">
                  <a:solidFill>
                    <a:srgbClr val="0000FF"/>
                  </a:solidFill>
                  <a:latin typeface="Times New Roman" panose="02020603050405020304" pitchFamily="18" charset="0"/>
                  <a:ea typeface="宋体" panose="02010600030101010101" pitchFamily="2" charset="-122"/>
                </a:defRPr>
              </a:lvl1pPr>
              <a:lvl2pPr>
                <a:defRPr sz="2400">
                  <a:solidFill>
                    <a:srgbClr val="0000FF"/>
                  </a:solidFill>
                  <a:latin typeface="Times New Roman" panose="02020603050405020304" pitchFamily="18" charset="0"/>
                  <a:ea typeface="宋体" panose="02010600030101010101" pitchFamily="2" charset="-122"/>
                </a:defRPr>
              </a:lvl2pPr>
              <a:lvl3pPr>
                <a:defRPr sz="2400">
                  <a:solidFill>
                    <a:srgbClr val="0000FF"/>
                  </a:solidFill>
                  <a:latin typeface="Times New Roman" panose="02020603050405020304" pitchFamily="18" charset="0"/>
                  <a:ea typeface="宋体" panose="02010600030101010101" pitchFamily="2" charset="-122"/>
                </a:defRPr>
              </a:lvl3pPr>
              <a:lvl4pPr>
                <a:defRPr sz="2400">
                  <a:solidFill>
                    <a:srgbClr val="0000FF"/>
                  </a:solidFill>
                  <a:latin typeface="Times New Roman" panose="02020603050405020304" pitchFamily="18" charset="0"/>
                  <a:ea typeface="宋体" panose="02010600030101010101" pitchFamily="2" charset="-122"/>
                </a:defRPr>
              </a:lvl4pPr>
              <a:lvl5pPr>
                <a:defRPr sz="2400">
                  <a:solidFill>
                    <a:srgbClr val="0000FF"/>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rgbClr val="0000FF"/>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rgbClr val="0000FF"/>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rgbClr val="0000FF"/>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rgbClr val="0000FF"/>
                  </a:solidFill>
                  <a:latin typeface="Times New Roman" panose="02020603050405020304" pitchFamily="18" charset="0"/>
                  <a:ea typeface="宋体" panose="02010600030101010101" pitchFamily="2" charset="-122"/>
                </a:defRPr>
              </a:lvl9pPr>
            </a:lstStyle>
            <a:p>
              <a:pPr>
                <a:lnSpc>
                  <a:spcPct val="130000"/>
                </a:lnSpc>
              </a:pPr>
              <a:endPar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59" name="矩形 58"/>
          <p:cNvSpPr/>
          <p:nvPr/>
        </p:nvSpPr>
        <p:spPr>
          <a:xfrm>
            <a:off x="2014649" y="2307393"/>
            <a:ext cx="8216623" cy="458908"/>
          </a:xfrm>
          <a:prstGeom prst="rect">
            <a:avLst/>
          </a:prstGeom>
        </p:spPr>
        <p:txBody>
          <a:bodyPr wrap="square">
            <a:spAutoFit/>
          </a:bodyPr>
          <a:lstStyle/>
          <a:p>
            <a:pPr>
              <a:lnSpc>
                <a:spcPct val="150000"/>
              </a:lnSpc>
            </a:pPr>
            <a:r>
              <a:rPr lang="zh-CN" altLang="en-US" b="1" dirty="0" smtClean="0">
                <a:solidFill>
                  <a:srgbClr val="0062AC"/>
                </a:solidFill>
                <a:latin typeface="微软雅黑" panose="020B0503020204020204" pitchFamily="34" charset="-122"/>
                <a:ea typeface="微软雅黑" panose="020B0503020204020204" pitchFamily="34" charset="-122"/>
              </a:rPr>
              <a:t>设定提存计划</a:t>
            </a:r>
            <a:endParaRPr lang="en-US" altLang="zh-CN" b="1" dirty="0" smtClean="0">
              <a:solidFill>
                <a:srgbClr val="0062AC"/>
              </a:solidFill>
              <a:latin typeface="微软雅黑" panose="020B0503020204020204" pitchFamily="34" charset="-122"/>
              <a:ea typeface="微软雅黑" panose="020B0503020204020204" pitchFamily="34" charset="-122"/>
            </a:endParaRPr>
          </a:p>
        </p:txBody>
      </p:sp>
      <p:sp>
        <p:nvSpPr>
          <p:cNvPr id="63" name="文本框 7"/>
          <p:cNvSpPr txBox="1">
            <a:spLocks noChangeArrowheads="1"/>
          </p:cNvSpPr>
          <p:nvPr>
            <p:custDataLst>
              <p:tags r:id="rId1"/>
            </p:custDataLst>
          </p:nvPr>
        </p:nvSpPr>
        <p:spPr bwMode="auto">
          <a:xfrm>
            <a:off x="969330" y="1339117"/>
            <a:ext cx="769937"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400" b="1" dirty="0" smtClean="0">
                <a:solidFill>
                  <a:srgbClr val="0F6FC6"/>
                </a:solidFill>
                <a:latin typeface="微软雅黑" panose="020B0503020204020204" pitchFamily="34" charset="-122"/>
                <a:ea typeface="微软雅黑" panose="020B0503020204020204" pitchFamily="34" charset="-122"/>
              </a:rPr>
              <a:t>03</a:t>
            </a:r>
            <a:endParaRPr lang="zh-CN" altLang="en-US" sz="2400" b="1" dirty="0">
              <a:solidFill>
                <a:srgbClr val="0F6FC6"/>
              </a:solidFill>
              <a:latin typeface="微软雅黑" panose="020B0503020204020204" pitchFamily="34" charset="-122"/>
              <a:ea typeface="微软雅黑" panose="020B0503020204020204" pitchFamily="34" charset="-122"/>
            </a:endParaRPr>
          </a:p>
        </p:txBody>
      </p:sp>
      <p:sp>
        <p:nvSpPr>
          <p:cNvPr id="64" name="燕尾形 63"/>
          <p:cNvSpPr/>
          <p:nvPr>
            <p:custDataLst>
              <p:tags r:id="rId2"/>
            </p:custDataLst>
          </p:nvPr>
        </p:nvSpPr>
        <p:spPr>
          <a:xfrm>
            <a:off x="709429" y="1516917"/>
            <a:ext cx="368300" cy="368300"/>
          </a:xfrm>
          <a:prstGeom prst="chevron">
            <a:avLst/>
          </a:prstGeom>
          <a:solidFill>
            <a:srgbClr val="0F6FC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65" name="矩形 64"/>
          <p:cNvSpPr/>
          <p:nvPr/>
        </p:nvSpPr>
        <p:spPr>
          <a:xfrm>
            <a:off x="1630868" y="1449684"/>
            <a:ext cx="4570482" cy="452432"/>
          </a:xfrm>
          <a:prstGeom prst="rect">
            <a:avLst/>
          </a:prstGeom>
        </p:spPr>
        <p:txBody>
          <a:bodyPr wrap="none">
            <a:spAutoFit/>
          </a:bodyPr>
          <a:lstStyle/>
          <a:p>
            <a:pPr>
              <a:lnSpc>
                <a:spcPct val="130000"/>
              </a:lnSpc>
              <a:spcAft>
                <a:spcPts val="600"/>
              </a:spcAft>
            </a:pPr>
            <a:r>
              <a:rPr lang="zh-CN" altLang="en-US" b="1" dirty="0">
                <a:solidFill>
                  <a:srgbClr val="0070C0"/>
                </a:solidFill>
                <a:latin typeface="微软雅黑" panose="020B0503020204020204" pitchFamily="34" charset="-122"/>
                <a:ea typeface="微软雅黑" panose="020B0503020204020204" pitchFamily="34" charset="-122"/>
              </a:rPr>
              <a:t>发放</a:t>
            </a:r>
            <a:r>
              <a:rPr lang="zh-CN" altLang="en-US" b="1" dirty="0" smtClean="0">
                <a:solidFill>
                  <a:srgbClr val="0070C0"/>
                </a:solidFill>
                <a:latin typeface="微软雅黑" panose="020B0503020204020204" pitchFamily="34" charset="-122"/>
                <a:ea typeface="微软雅黑" panose="020B0503020204020204" pitchFamily="34" charset="-122"/>
              </a:rPr>
              <a:t>工资时个人基本养老保险明细科目错误</a:t>
            </a:r>
            <a:endParaRPr lang="en-US" altLang="zh-CN" b="1" dirty="0">
              <a:solidFill>
                <a:srgbClr val="0070C0"/>
              </a:solidFill>
              <a:latin typeface="微软雅黑" panose="020B0503020204020204" pitchFamily="34" charset="-122"/>
              <a:ea typeface="微软雅黑" panose="020B0503020204020204" pitchFamily="34" charset="-122"/>
            </a:endParaRPr>
          </a:p>
        </p:txBody>
      </p:sp>
      <p:sp>
        <p:nvSpPr>
          <p:cNvPr id="4" name="矩形 3"/>
          <p:cNvSpPr/>
          <p:nvPr/>
        </p:nvSpPr>
        <p:spPr>
          <a:xfrm>
            <a:off x="2416061" y="2935279"/>
            <a:ext cx="7570578" cy="2169825"/>
          </a:xfrm>
          <a:prstGeom prst="rect">
            <a:avLst/>
          </a:prstGeom>
        </p:spPr>
        <p:txBody>
          <a:bodyPr wrap="square">
            <a:spAutoFit/>
          </a:bodyPr>
          <a:lstStyle/>
          <a:p>
            <a:pPr indent="457200">
              <a:lnSpc>
                <a:spcPct val="150000"/>
              </a:lnSpc>
            </a:pPr>
            <a:r>
              <a:rPr lang="zh-CN" altLang="en-US" dirty="0" smtClean="0">
                <a:latin typeface="微软雅黑" pitchFamily="34" charset="-122"/>
                <a:ea typeface="微软雅黑" pitchFamily="34" charset="-122"/>
              </a:rPr>
              <a:t>是</a:t>
            </a:r>
            <a:r>
              <a:rPr lang="zh-CN" altLang="en-US" dirty="0">
                <a:latin typeface="微软雅黑" pitchFamily="34" charset="-122"/>
                <a:ea typeface="微软雅黑" pitchFamily="34" charset="-122"/>
              </a:rPr>
              <a:t>指企业向一个独立主体</a:t>
            </a: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通常是基金</a:t>
            </a: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支付固定提存金，如果该基金不能拥有足够资产以支付与当期和以前期间职工服务相关的所有职工福利，企业不再负有进一步支付提存金的法定义务和推定义务</a:t>
            </a:r>
            <a:r>
              <a:rPr lang="zh-CN" altLang="en-US" dirty="0" smtClean="0">
                <a:latin typeface="微软雅黑" pitchFamily="34" charset="-122"/>
                <a:ea typeface="微软雅黑" pitchFamily="34" charset="-122"/>
              </a:rPr>
              <a:t>。</a:t>
            </a:r>
            <a:endParaRPr lang="en-US" altLang="zh-CN" dirty="0" smtClean="0">
              <a:latin typeface="微软雅黑" pitchFamily="34" charset="-122"/>
              <a:ea typeface="微软雅黑" pitchFamily="34" charset="-122"/>
            </a:endParaRPr>
          </a:p>
          <a:p>
            <a:pPr indent="457200">
              <a:lnSpc>
                <a:spcPct val="150000"/>
              </a:lnSpc>
            </a:pPr>
            <a:r>
              <a:rPr lang="zh-CN" altLang="en-US" dirty="0" smtClean="0">
                <a:latin typeface="微软雅黑" pitchFamily="34" charset="-122"/>
                <a:ea typeface="微软雅黑" pitchFamily="34" charset="-122"/>
              </a:rPr>
              <a:t>根据</a:t>
            </a:r>
            <a:r>
              <a:rPr lang="zh-CN" altLang="en-US" dirty="0">
                <a:latin typeface="微软雅黑" pitchFamily="34" charset="-122"/>
                <a:ea typeface="微软雅黑" pitchFamily="34" charset="-122"/>
              </a:rPr>
              <a:t>我国养老保险制度相关文件的规定</a:t>
            </a:r>
            <a:r>
              <a:rPr lang="zh-CN" altLang="en-US" dirty="0" smtClean="0">
                <a:latin typeface="微软雅黑" pitchFamily="34" charset="-122"/>
                <a:ea typeface="微软雅黑" pitchFamily="34" charset="-122"/>
              </a:rPr>
              <a:t>，企业</a:t>
            </a:r>
            <a:r>
              <a:rPr lang="zh-CN" altLang="en-US" dirty="0">
                <a:latin typeface="微软雅黑" pitchFamily="34" charset="-122"/>
                <a:ea typeface="微软雅黑" pitchFamily="34" charset="-122"/>
              </a:rPr>
              <a:t>承担的义务仅限于按照规定标准提存的金额，属于国际财务报告准则中所称的设定提存计划。</a:t>
            </a:r>
          </a:p>
        </p:txBody>
      </p:sp>
    </p:spTree>
    <p:extLst>
      <p:ext uri="{BB962C8B-B14F-4D97-AF65-F5344CB8AC3E}">
        <p14:creationId xmlns:p14="http://schemas.microsoft.com/office/powerpoint/2010/main" val="2786832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500"/>
                                        <p:tgtEl>
                                          <p:spTgt spid="64"/>
                                        </p:tgtEl>
                                        <p:attrNameLst>
                                          <p:attrName>ppt_x</p:attrName>
                                        </p:attrNameLst>
                                      </p:cBhvr>
                                      <p:tavLst>
                                        <p:tav tm="0">
                                          <p:val>
                                            <p:strVal val="#ppt_x-#ppt_w*1.125000"/>
                                          </p:val>
                                        </p:tav>
                                        <p:tav tm="100000">
                                          <p:val>
                                            <p:strVal val="#ppt_x"/>
                                          </p:val>
                                        </p:tav>
                                      </p:tavLst>
                                    </p:anim>
                                    <p:animEffect transition="in" filter="wipe(right)">
                                      <p:cBhvr>
                                        <p:cTn id="8" dur="500"/>
                                        <p:tgtEl>
                                          <p:spTgt spid="64"/>
                                        </p:tgtEl>
                                      </p:cBhvr>
                                    </p:animEffect>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63"/>
                                        </p:tgtEl>
                                        <p:attrNameLst>
                                          <p:attrName>style.visibility</p:attrName>
                                        </p:attrNameLst>
                                      </p:cBhvr>
                                      <p:to>
                                        <p:strVal val="visible"/>
                                      </p:to>
                                    </p:set>
                                    <p:anim calcmode="lin" valueType="num">
                                      <p:cBhvr additive="base">
                                        <p:cTn id="12" dur="500"/>
                                        <p:tgtEl>
                                          <p:spTgt spid="63"/>
                                        </p:tgtEl>
                                        <p:attrNameLst>
                                          <p:attrName>ppt_x</p:attrName>
                                        </p:attrNameLst>
                                      </p:cBhvr>
                                      <p:tavLst>
                                        <p:tav tm="0">
                                          <p:val>
                                            <p:strVal val="#ppt_x-#ppt_w*1.125000"/>
                                          </p:val>
                                        </p:tav>
                                        <p:tav tm="100000">
                                          <p:val>
                                            <p:strVal val="#ppt_x"/>
                                          </p:val>
                                        </p:tav>
                                      </p:tavLst>
                                    </p:anim>
                                    <p:animEffect transition="in" filter="wipe(right)">
                                      <p:cBhvr>
                                        <p:cTn id="13" dur="500"/>
                                        <p:tgtEl>
                                          <p:spTgt spid="63"/>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additive="base">
                                        <p:cTn id="16" dur="500"/>
                                        <p:tgtEl>
                                          <p:spTgt spid="65"/>
                                        </p:tgtEl>
                                        <p:attrNameLst>
                                          <p:attrName>ppt_x</p:attrName>
                                        </p:attrNameLst>
                                      </p:cBhvr>
                                      <p:tavLst>
                                        <p:tav tm="0">
                                          <p:val>
                                            <p:strVal val="#ppt_x-#ppt_w*1.125000"/>
                                          </p:val>
                                        </p:tav>
                                        <p:tav tm="100000">
                                          <p:val>
                                            <p:strVal val="#ppt_x"/>
                                          </p:val>
                                        </p:tav>
                                      </p:tavLst>
                                    </p:anim>
                                    <p:animEffect transition="in" filter="wipe(right)">
                                      <p:cBhvr>
                                        <p:cTn id="17" dur="500"/>
                                        <p:tgtEl>
                                          <p:spTgt spid="65"/>
                                        </p:tgtEl>
                                      </p:cBhvr>
                                    </p:animEffect>
                                  </p:childTnLst>
                                </p:cTn>
                              </p:par>
                            </p:childTnLst>
                          </p:cTn>
                        </p:par>
                        <p:par>
                          <p:cTn id="18" fill="hold">
                            <p:stCondLst>
                              <p:cond delay="1000"/>
                            </p:stCondLst>
                            <p:childTnLst>
                              <p:par>
                                <p:cTn id="19" presetID="16" presetClass="entr" presetSubtype="37"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barn(outVertical)">
                                      <p:cBhvr>
                                        <p:cTn id="21" dur="500"/>
                                        <p:tgtEl>
                                          <p:spTgt spid="31"/>
                                        </p:tgtEl>
                                      </p:cBhvr>
                                    </p:animEffect>
                                  </p:childTnLst>
                                </p:cTn>
                              </p:par>
                            </p:childTnLst>
                          </p:cTn>
                        </p:par>
                        <p:par>
                          <p:cTn id="22" fill="hold">
                            <p:stCondLst>
                              <p:cond delay="1500"/>
                            </p:stCondLst>
                            <p:childTnLst>
                              <p:par>
                                <p:cTn id="23" presetID="47" presetClass="entr" presetSubtype="0" fill="hold" grpId="0" nodeType="after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500"/>
                                        <p:tgtEl>
                                          <p:spTgt spid="59"/>
                                        </p:tgtEl>
                                      </p:cBhvr>
                                    </p:animEffect>
                                    <p:anim calcmode="lin" valueType="num">
                                      <p:cBhvr>
                                        <p:cTn id="26" dur="500" fill="hold"/>
                                        <p:tgtEl>
                                          <p:spTgt spid="59"/>
                                        </p:tgtEl>
                                        <p:attrNameLst>
                                          <p:attrName>ppt_x</p:attrName>
                                        </p:attrNameLst>
                                      </p:cBhvr>
                                      <p:tavLst>
                                        <p:tav tm="0">
                                          <p:val>
                                            <p:strVal val="#ppt_x"/>
                                          </p:val>
                                        </p:tav>
                                        <p:tav tm="100000">
                                          <p:val>
                                            <p:strVal val="#ppt_x"/>
                                          </p:val>
                                        </p:tav>
                                      </p:tavLst>
                                    </p:anim>
                                    <p:anim calcmode="lin" valueType="num">
                                      <p:cBhvr>
                                        <p:cTn id="27" dur="500" fill="hold"/>
                                        <p:tgtEl>
                                          <p:spTgt spid="59"/>
                                        </p:tgtEl>
                                        <p:attrNameLst>
                                          <p:attrName>ppt_y</p:attrName>
                                        </p:attrNameLst>
                                      </p:cBhvr>
                                      <p:tavLst>
                                        <p:tav tm="0">
                                          <p:val>
                                            <p:strVal val="#ppt_y-.1"/>
                                          </p:val>
                                        </p:tav>
                                        <p:tav tm="100000">
                                          <p:val>
                                            <p:strVal val="#ppt_y"/>
                                          </p:val>
                                        </p:tav>
                                      </p:tavLst>
                                    </p:anim>
                                  </p:childTnLst>
                                </p:cTn>
                              </p:par>
                              <p:par>
                                <p:cTn id="28" presetID="1" presetClass="entr" presetSubtype="0"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3" grpId="0"/>
      <p:bldP spid="64" grpId="0" animBg="1"/>
      <p:bldP spid="65"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p:cNvSpPr/>
          <p:nvPr/>
        </p:nvSpPr>
        <p:spPr>
          <a:xfrm>
            <a:off x="1146267" y="305190"/>
            <a:ext cx="5416868" cy="461665"/>
          </a:xfrm>
          <a:prstGeom prst="rect">
            <a:avLst/>
          </a:prstGeom>
        </p:spPr>
        <p:txBody>
          <a:bodyPr wrap="none">
            <a:spAutoFit/>
          </a:bodyPr>
          <a:lstStyle/>
          <a:p>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rPr>
              <a:t>场景二：涉及养老保险职工薪酬的核算</a:t>
            </a:r>
          </a:p>
        </p:txBody>
      </p:sp>
      <p:grpSp>
        <p:nvGrpSpPr>
          <p:cNvPr id="26" name="组合 25"/>
          <p:cNvGrpSpPr/>
          <p:nvPr/>
        </p:nvGrpSpPr>
        <p:grpSpPr>
          <a:xfrm>
            <a:off x="666826" y="856187"/>
            <a:ext cx="10657666" cy="1040782"/>
            <a:chOff x="442913" y="2541589"/>
            <a:chExt cx="10277893" cy="1040782"/>
          </a:xfrm>
        </p:grpSpPr>
        <p:grpSp>
          <p:nvGrpSpPr>
            <p:cNvPr id="34" name="组合 33"/>
            <p:cNvGrpSpPr/>
            <p:nvPr/>
          </p:nvGrpSpPr>
          <p:grpSpPr>
            <a:xfrm>
              <a:off x="442913" y="2541589"/>
              <a:ext cx="974725" cy="1019175"/>
              <a:chOff x="2371725" y="2198689"/>
              <a:chExt cx="974725" cy="1019175"/>
            </a:xfrm>
          </p:grpSpPr>
          <p:sp>
            <p:nvSpPr>
              <p:cNvPr id="36" name="MH_Other_1"/>
              <p:cNvSpPr/>
              <p:nvPr>
                <p:custDataLst>
                  <p:tags r:id="rId11"/>
                </p:custDataLst>
              </p:nvPr>
            </p:nvSpPr>
            <p:spPr>
              <a:xfrm>
                <a:off x="2784475" y="2327275"/>
                <a:ext cx="357188" cy="355600"/>
              </a:xfrm>
              <a:prstGeom prst="diamond">
                <a:avLst/>
              </a:prstGeom>
              <a:solidFill>
                <a:schemeClr val="accent1">
                  <a:lumMod val="20000"/>
                  <a:lumOff val="80000"/>
                </a:schemeClr>
              </a:solidFill>
            </p:spPr>
            <p:txBody>
              <a:bodyPr anchor="ctr"/>
              <a:lstStyle/>
              <a:p>
                <a:pPr algn="just">
                  <a:lnSpc>
                    <a:spcPct val="130000"/>
                  </a:lnSpc>
                  <a:defRPr/>
                </a:pPr>
                <a:endParaRPr lang="zh-CN" altLang="en-US" dirty="0" err="1">
                  <a:solidFill>
                    <a:srgbClr val="FFFFFF"/>
                  </a:solidFill>
                </a:endParaRPr>
              </a:p>
            </p:txBody>
          </p:sp>
          <p:sp>
            <p:nvSpPr>
              <p:cNvPr id="37" name="MH_Other_2"/>
              <p:cNvSpPr/>
              <p:nvPr>
                <p:custDataLst>
                  <p:tags r:id="rId12"/>
                </p:custDataLst>
              </p:nvPr>
            </p:nvSpPr>
            <p:spPr>
              <a:xfrm>
                <a:off x="2784475" y="2732089"/>
                <a:ext cx="357188" cy="357187"/>
              </a:xfrm>
              <a:prstGeom prst="diamond">
                <a:avLst/>
              </a:prstGeom>
              <a:solidFill>
                <a:schemeClr val="accent1">
                  <a:lumMod val="20000"/>
                  <a:lumOff val="80000"/>
                </a:schemeClr>
              </a:solidFill>
            </p:spPr>
            <p:txBody>
              <a:bodyPr anchor="ctr"/>
              <a:lstStyle/>
              <a:p>
                <a:pPr algn="just">
                  <a:lnSpc>
                    <a:spcPct val="130000"/>
                  </a:lnSpc>
                  <a:defRPr/>
                </a:pPr>
                <a:endParaRPr lang="zh-CN" altLang="en-US" dirty="0" err="1">
                  <a:solidFill>
                    <a:srgbClr val="FFFFFF"/>
                  </a:solidFill>
                </a:endParaRPr>
              </a:p>
            </p:txBody>
          </p:sp>
          <p:sp>
            <p:nvSpPr>
              <p:cNvPr id="40" name="MH_Other_3"/>
              <p:cNvSpPr/>
              <p:nvPr>
                <p:custDataLst>
                  <p:tags r:id="rId13"/>
                </p:custDataLst>
              </p:nvPr>
            </p:nvSpPr>
            <p:spPr>
              <a:xfrm>
                <a:off x="2990850" y="2530475"/>
                <a:ext cx="355600" cy="355600"/>
              </a:xfrm>
              <a:prstGeom prst="diamond">
                <a:avLst/>
              </a:prstGeom>
              <a:solidFill>
                <a:srgbClr val="00B0F0"/>
              </a:solidFill>
            </p:spPr>
            <p:txBody>
              <a:bodyPr anchor="ctr"/>
              <a:lstStyle/>
              <a:p>
                <a:pPr algn="just">
                  <a:lnSpc>
                    <a:spcPct val="130000"/>
                  </a:lnSpc>
                  <a:defRPr/>
                </a:pPr>
                <a:endParaRPr lang="zh-CN" altLang="en-US" dirty="0" err="1">
                  <a:solidFill>
                    <a:srgbClr val="FFFFFF"/>
                  </a:solidFill>
                </a:endParaRPr>
              </a:p>
            </p:txBody>
          </p:sp>
          <p:sp>
            <p:nvSpPr>
              <p:cNvPr id="41" name="MH_Other_4"/>
              <p:cNvSpPr/>
              <p:nvPr>
                <p:custDataLst>
                  <p:tags r:id="rId14"/>
                </p:custDataLst>
              </p:nvPr>
            </p:nvSpPr>
            <p:spPr>
              <a:xfrm>
                <a:off x="2400300" y="2198689"/>
                <a:ext cx="534988" cy="1019175"/>
              </a:xfrm>
              <a:custGeom>
                <a:avLst/>
                <a:gdLst>
                  <a:gd name="connsiteX0" fmla="*/ 96494 w 1902905"/>
                  <a:gd name="connsiteY0" fmla="*/ 0 h 3612822"/>
                  <a:gd name="connsiteX1" fmla="*/ 1902905 w 1902905"/>
                  <a:gd name="connsiteY1" fmla="*/ 1806411 h 3612822"/>
                  <a:gd name="connsiteX2" fmla="*/ 96494 w 1902905"/>
                  <a:gd name="connsiteY2" fmla="*/ 3612822 h 3612822"/>
                  <a:gd name="connsiteX3" fmla="*/ 0 w 1902905"/>
                  <a:gd name="connsiteY3" fmla="*/ 3516328 h 3612822"/>
                  <a:gd name="connsiteX4" fmla="*/ 1709917 w 1902905"/>
                  <a:gd name="connsiteY4" fmla="*/ 1806411 h 3612822"/>
                  <a:gd name="connsiteX5" fmla="*/ 0 w 1902905"/>
                  <a:gd name="connsiteY5" fmla="*/ 96494 h 3612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2905" h="3612822">
                    <a:moveTo>
                      <a:pt x="96494" y="0"/>
                    </a:moveTo>
                    <a:lnTo>
                      <a:pt x="1902905" y="1806411"/>
                    </a:lnTo>
                    <a:lnTo>
                      <a:pt x="96494" y="3612822"/>
                    </a:lnTo>
                    <a:lnTo>
                      <a:pt x="0" y="3516328"/>
                    </a:lnTo>
                    <a:lnTo>
                      <a:pt x="1709917" y="1806411"/>
                    </a:lnTo>
                    <a:lnTo>
                      <a:pt x="0" y="96494"/>
                    </a:lnTo>
                    <a:close/>
                  </a:path>
                </a:pathLst>
              </a:custGeom>
              <a:solidFill>
                <a:schemeClr val="accent3">
                  <a:lumMod val="20000"/>
                  <a:lumOff val="80000"/>
                </a:schemeClr>
              </a:solidFill>
            </p:spPr>
            <p:txBody>
              <a:bodyPr anchor="ctr"/>
              <a:lstStyle/>
              <a:p>
                <a:pPr algn="just">
                  <a:lnSpc>
                    <a:spcPct val="130000"/>
                  </a:lnSpc>
                  <a:defRPr/>
                </a:pPr>
                <a:endParaRPr lang="zh-CN" altLang="en-US" dirty="0" err="1">
                  <a:solidFill>
                    <a:srgbClr val="FFFFFF"/>
                  </a:solidFill>
                </a:endParaRPr>
              </a:p>
            </p:txBody>
          </p:sp>
          <p:sp>
            <p:nvSpPr>
              <p:cNvPr id="42" name="MH_Other_5"/>
              <p:cNvSpPr/>
              <p:nvPr>
                <p:custDataLst>
                  <p:tags r:id="rId15"/>
                </p:custDataLst>
              </p:nvPr>
            </p:nvSpPr>
            <p:spPr bwMode="auto">
              <a:xfrm>
                <a:off x="2371725" y="2198689"/>
                <a:ext cx="509588" cy="1019175"/>
              </a:xfrm>
              <a:custGeom>
                <a:avLst/>
                <a:gdLst>
                  <a:gd name="T0" fmla="*/ 36 w 1806862"/>
                  <a:gd name="T1" fmla="*/ 0 h 3612822"/>
                  <a:gd name="T2" fmla="*/ 143580 w 1806862"/>
                  <a:gd name="T3" fmla="*/ 143580 h 3612822"/>
                  <a:gd name="T4" fmla="*/ 36 w 1806862"/>
                  <a:gd name="T5" fmla="*/ 287160 h 3612822"/>
                  <a:gd name="T6" fmla="*/ 0 w 1806862"/>
                  <a:gd name="T7" fmla="*/ 287124 h 3612822"/>
                  <a:gd name="T8" fmla="*/ 0 w 1806862"/>
                  <a:gd name="T9" fmla="*/ 36 h 3612822"/>
                  <a:gd name="T10" fmla="*/ 0 60000 65536"/>
                  <a:gd name="T11" fmla="*/ 0 60000 65536"/>
                  <a:gd name="T12" fmla="*/ 0 60000 65536"/>
                  <a:gd name="T13" fmla="*/ 0 60000 65536"/>
                  <a:gd name="T14" fmla="*/ 0 60000 65536"/>
                  <a:gd name="T15" fmla="*/ 0 w 1806862"/>
                  <a:gd name="T16" fmla="*/ 0 h 3612822"/>
                  <a:gd name="T17" fmla="*/ 1806862 w 1806862"/>
                  <a:gd name="T18" fmla="*/ 3612822 h 3612822"/>
                </a:gdLst>
                <a:ahLst/>
                <a:cxnLst>
                  <a:cxn ang="T10">
                    <a:pos x="T0" y="T1"/>
                  </a:cxn>
                  <a:cxn ang="T11">
                    <a:pos x="T2" y="T3"/>
                  </a:cxn>
                  <a:cxn ang="T12">
                    <a:pos x="T4" y="T5"/>
                  </a:cxn>
                  <a:cxn ang="T13">
                    <a:pos x="T6" y="T7"/>
                  </a:cxn>
                  <a:cxn ang="T14">
                    <a:pos x="T8" y="T9"/>
                  </a:cxn>
                </a:cxnLst>
                <a:rect l="T15" t="T16" r="T17" b="T18"/>
                <a:pathLst>
                  <a:path w="1806862" h="3612822">
                    <a:moveTo>
                      <a:pt x="451" y="0"/>
                    </a:moveTo>
                    <a:lnTo>
                      <a:pt x="1806862" y="1806411"/>
                    </a:lnTo>
                    <a:lnTo>
                      <a:pt x="451" y="3612822"/>
                    </a:lnTo>
                    <a:lnTo>
                      <a:pt x="0" y="3612371"/>
                    </a:lnTo>
                    <a:lnTo>
                      <a:pt x="0" y="451"/>
                    </a:lnTo>
                    <a:lnTo>
                      <a:pt x="451" y="0"/>
                    </a:lnTo>
                    <a:close/>
                  </a:path>
                </a:pathLst>
              </a:custGeom>
              <a:solidFill>
                <a:srgbClr val="00B0F0"/>
              </a:solidFill>
              <a:ln>
                <a:noFill/>
              </a:ln>
            </p:spPr>
            <p:txBody>
              <a:bodyPr lIns="0" tIns="0" rIns="14400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400" b="1" dirty="0" smtClean="0">
                    <a:solidFill>
                      <a:srgbClr val="FFFFFF"/>
                    </a:solidFill>
                  </a:rPr>
                  <a:t>1</a:t>
                </a:r>
                <a:endParaRPr lang="zh-CN" altLang="en-US" sz="2400" b="1" dirty="0">
                  <a:solidFill>
                    <a:srgbClr val="FFFFFF"/>
                  </a:solidFill>
                </a:endParaRPr>
              </a:p>
            </p:txBody>
          </p:sp>
        </p:grpSp>
        <p:sp>
          <p:nvSpPr>
            <p:cNvPr id="35" name="矩形 34"/>
            <p:cNvSpPr/>
            <p:nvPr/>
          </p:nvSpPr>
          <p:spPr>
            <a:xfrm>
              <a:off x="1623119" y="2804914"/>
              <a:ext cx="9097687" cy="777457"/>
            </a:xfrm>
            <a:prstGeom prst="rect">
              <a:avLst/>
            </a:prstGeom>
          </p:spPr>
          <p:txBody>
            <a:bodyPr wrap="square">
              <a:spAutoFit/>
            </a:bodyPr>
            <a:lstStyle/>
            <a:p>
              <a:pPr indent="457200">
                <a:lnSpc>
                  <a:spcPct val="130000"/>
                </a:lnSpc>
              </a:pPr>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rPr>
                <a:t>小高据理力争，为自己争取到了合法的社保权益，同时也履行了他作为公民缴纳社保的责任和义务。月末，到了核算工资薪金的时候，看到工资单，小高陷入了沉思</a:t>
              </a:r>
              <a:r>
                <a:rPr lang="en-US" altLang="zh-CN" dirty="0" smtClean="0">
                  <a:solidFill>
                    <a:schemeClr val="tx1">
                      <a:lumMod val="85000"/>
                      <a:lumOff val="15000"/>
                    </a:schemeClr>
                  </a:solidFill>
                  <a:latin typeface="微软雅黑" panose="020B0503020204020204" pitchFamily="34" charset="-122"/>
                  <a:ea typeface="微软雅黑" panose="020B0503020204020204" pitchFamily="34" charset="-122"/>
                </a:rPr>
                <a:t>……</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43" name="组合 42"/>
          <p:cNvGrpSpPr/>
          <p:nvPr/>
        </p:nvGrpSpPr>
        <p:grpSpPr>
          <a:xfrm>
            <a:off x="1251213" y="3402811"/>
            <a:ext cx="9946220" cy="2222898"/>
            <a:chOff x="6453711" y="2541589"/>
            <a:chExt cx="9946220" cy="2222898"/>
          </a:xfrm>
        </p:grpSpPr>
        <p:grpSp>
          <p:nvGrpSpPr>
            <p:cNvPr id="44" name="组合 43"/>
            <p:cNvGrpSpPr/>
            <p:nvPr/>
          </p:nvGrpSpPr>
          <p:grpSpPr>
            <a:xfrm>
              <a:off x="6453711" y="2541589"/>
              <a:ext cx="974725" cy="1019175"/>
              <a:chOff x="6324600" y="2198689"/>
              <a:chExt cx="974725" cy="1019175"/>
            </a:xfrm>
          </p:grpSpPr>
          <p:sp>
            <p:nvSpPr>
              <p:cNvPr id="46" name="MH_Other_11"/>
              <p:cNvSpPr/>
              <p:nvPr>
                <p:custDataLst>
                  <p:tags r:id="rId6"/>
                </p:custDataLst>
              </p:nvPr>
            </p:nvSpPr>
            <p:spPr>
              <a:xfrm>
                <a:off x="6737350" y="2327275"/>
                <a:ext cx="357188" cy="355600"/>
              </a:xfrm>
              <a:prstGeom prst="diamond">
                <a:avLst/>
              </a:prstGeom>
              <a:solidFill>
                <a:schemeClr val="accent2">
                  <a:lumMod val="20000"/>
                  <a:lumOff val="80000"/>
                </a:schemeClr>
              </a:solidFill>
            </p:spPr>
            <p:txBody>
              <a:bodyPr anchor="ctr"/>
              <a:lstStyle/>
              <a:p>
                <a:pPr algn="just">
                  <a:lnSpc>
                    <a:spcPct val="130000"/>
                  </a:lnSpc>
                  <a:defRPr/>
                </a:pPr>
                <a:endParaRPr lang="zh-CN" altLang="en-US" dirty="0" err="1">
                  <a:solidFill>
                    <a:srgbClr val="FFFFFF"/>
                  </a:solidFill>
                </a:endParaRPr>
              </a:p>
            </p:txBody>
          </p:sp>
          <p:sp>
            <p:nvSpPr>
              <p:cNvPr id="47" name="MH_Other_12"/>
              <p:cNvSpPr/>
              <p:nvPr>
                <p:custDataLst>
                  <p:tags r:id="rId7"/>
                </p:custDataLst>
              </p:nvPr>
            </p:nvSpPr>
            <p:spPr>
              <a:xfrm>
                <a:off x="6737350" y="2732089"/>
                <a:ext cx="357188" cy="357187"/>
              </a:xfrm>
              <a:prstGeom prst="diamond">
                <a:avLst/>
              </a:prstGeom>
              <a:solidFill>
                <a:schemeClr val="accent2">
                  <a:lumMod val="20000"/>
                  <a:lumOff val="80000"/>
                </a:schemeClr>
              </a:solidFill>
            </p:spPr>
            <p:txBody>
              <a:bodyPr anchor="ctr"/>
              <a:lstStyle/>
              <a:p>
                <a:pPr algn="just">
                  <a:lnSpc>
                    <a:spcPct val="130000"/>
                  </a:lnSpc>
                  <a:defRPr/>
                </a:pPr>
                <a:endParaRPr lang="zh-CN" altLang="en-US" dirty="0" err="1">
                  <a:solidFill>
                    <a:srgbClr val="FFFFFF"/>
                  </a:solidFill>
                </a:endParaRPr>
              </a:p>
            </p:txBody>
          </p:sp>
          <p:sp>
            <p:nvSpPr>
              <p:cNvPr id="48" name="MH_Other_13"/>
              <p:cNvSpPr/>
              <p:nvPr>
                <p:custDataLst>
                  <p:tags r:id="rId8"/>
                </p:custDataLst>
              </p:nvPr>
            </p:nvSpPr>
            <p:spPr>
              <a:xfrm>
                <a:off x="6943725" y="2530475"/>
                <a:ext cx="355600" cy="355600"/>
              </a:xfrm>
              <a:prstGeom prst="diamond">
                <a:avLst/>
              </a:prstGeom>
              <a:solidFill>
                <a:schemeClr val="accent2">
                  <a:lumMod val="60000"/>
                  <a:lumOff val="40000"/>
                </a:schemeClr>
              </a:solidFill>
            </p:spPr>
            <p:txBody>
              <a:bodyPr anchor="ctr"/>
              <a:lstStyle/>
              <a:p>
                <a:pPr algn="just">
                  <a:lnSpc>
                    <a:spcPct val="130000"/>
                  </a:lnSpc>
                  <a:defRPr/>
                </a:pPr>
                <a:endParaRPr lang="zh-CN" altLang="en-US" dirty="0" err="1">
                  <a:solidFill>
                    <a:srgbClr val="FFFFFF"/>
                  </a:solidFill>
                </a:endParaRPr>
              </a:p>
            </p:txBody>
          </p:sp>
          <p:sp>
            <p:nvSpPr>
              <p:cNvPr id="49" name="MH_Other_14"/>
              <p:cNvSpPr/>
              <p:nvPr>
                <p:custDataLst>
                  <p:tags r:id="rId9"/>
                </p:custDataLst>
              </p:nvPr>
            </p:nvSpPr>
            <p:spPr>
              <a:xfrm>
                <a:off x="6353175" y="2198689"/>
                <a:ext cx="534988" cy="1019175"/>
              </a:xfrm>
              <a:custGeom>
                <a:avLst/>
                <a:gdLst>
                  <a:gd name="connsiteX0" fmla="*/ 96494 w 1902905"/>
                  <a:gd name="connsiteY0" fmla="*/ 0 h 3612822"/>
                  <a:gd name="connsiteX1" fmla="*/ 1902905 w 1902905"/>
                  <a:gd name="connsiteY1" fmla="*/ 1806411 h 3612822"/>
                  <a:gd name="connsiteX2" fmla="*/ 96494 w 1902905"/>
                  <a:gd name="connsiteY2" fmla="*/ 3612822 h 3612822"/>
                  <a:gd name="connsiteX3" fmla="*/ 0 w 1902905"/>
                  <a:gd name="connsiteY3" fmla="*/ 3516328 h 3612822"/>
                  <a:gd name="connsiteX4" fmla="*/ 1709917 w 1902905"/>
                  <a:gd name="connsiteY4" fmla="*/ 1806411 h 3612822"/>
                  <a:gd name="connsiteX5" fmla="*/ 0 w 1902905"/>
                  <a:gd name="connsiteY5" fmla="*/ 96494 h 3612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2905" h="3612822">
                    <a:moveTo>
                      <a:pt x="96494" y="0"/>
                    </a:moveTo>
                    <a:lnTo>
                      <a:pt x="1902905" y="1806411"/>
                    </a:lnTo>
                    <a:lnTo>
                      <a:pt x="96494" y="3612822"/>
                    </a:lnTo>
                    <a:lnTo>
                      <a:pt x="0" y="3516328"/>
                    </a:lnTo>
                    <a:lnTo>
                      <a:pt x="1709917" y="1806411"/>
                    </a:lnTo>
                    <a:lnTo>
                      <a:pt x="0" y="96494"/>
                    </a:lnTo>
                    <a:close/>
                  </a:path>
                </a:pathLst>
              </a:custGeom>
              <a:solidFill>
                <a:schemeClr val="accent2">
                  <a:lumMod val="20000"/>
                  <a:lumOff val="80000"/>
                </a:schemeClr>
              </a:solidFill>
            </p:spPr>
            <p:txBody>
              <a:bodyPr anchor="ctr"/>
              <a:lstStyle/>
              <a:p>
                <a:pPr algn="just">
                  <a:lnSpc>
                    <a:spcPct val="130000"/>
                  </a:lnSpc>
                  <a:defRPr/>
                </a:pPr>
                <a:endParaRPr lang="zh-CN" altLang="en-US" dirty="0" err="1">
                  <a:solidFill>
                    <a:srgbClr val="FFFFFF"/>
                  </a:solidFill>
                </a:endParaRPr>
              </a:p>
            </p:txBody>
          </p:sp>
          <p:sp>
            <p:nvSpPr>
              <p:cNvPr id="50" name="MH_Other_15"/>
              <p:cNvSpPr/>
              <p:nvPr>
                <p:custDataLst>
                  <p:tags r:id="rId10"/>
                </p:custDataLst>
              </p:nvPr>
            </p:nvSpPr>
            <p:spPr bwMode="auto">
              <a:xfrm>
                <a:off x="6324600" y="2198689"/>
                <a:ext cx="509588" cy="1019175"/>
              </a:xfrm>
              <a:custGeom>
                <a:avLst/>
                <a:gdLst>
                  <a:gd name="T0" fmla="*/ 36 w 1806862"/>
                  <a:gd name="T1" fmla="*/ 0 h 3612822"/>
                  <a:gd name="T2" fmla="*/ 143580 w 1806862"/>
                  <a:gd name="T3" fmla="*/ 143580 h 3612822"/>
                  <a:gd name="T4" fmla="*/ 36 w 1806862"/>
                  <a:gd name="T5" fmla="*/ 287160 h 3612822"/>
                  <a:gd name="T6" fmla="*/ 0 w 1806862"/>
                  <a:gd name="T7" fmla="*/ 287124 h 3612822"/>
                  <a:gd name="T8" fmla="*/ 0 w 1806862"/>
                  <a:gd name="T9" fmla="*/ 36 h 3612822"/>
                  <a:gd name="T10" fmla="*/ 0 60000 65536"/>
                  <a:gd name="T11" fmla="*/ 0 60000 65536"/>
                  <a:gd name="T12" fmla="*/ 0 60000 65536"/>
                  <a:gd name="T13" fmla="*/ 0 60000 65536"/>
                  <a:gd name="T14" fmla="*/ 0 60000 65536"/>
                  <a:gd name="T15" fmla="*/ 0 w 1806862"/>
                  <a:gd name="T16" fmla="*/ 0 h 3612822"/>
                  <a:gd name="T17" fmla="*/ 1806862 w 1806862"/>
                  <a:gd name="T18" fmla="*/ 3612822 h 3612822"/>
                </a:gdLst>
                <a:ahLst/>
                <a:cxnLst>
                  <a:cxn ang="T10">
                    <a:pos x="T0" y="T1"/>
                  </a:cxn>
                  <a:cxn ang="T11">
                    <a:pos x="T2" y="T3"/>
                  </a:cxn>
                  <a:cxn ang="T12">
                    <a:pos x="T4" y="T5"/>
                  </a:cxn>
                  <a:cxn ang="T13">
                    <a:pos x="T6" y="T7"/>
                  </a:cxn>
                  <a:cxn ang="T14">
                    <a:pos x="T8" y="T9"/>
                  </a:cxn>
                </a:cxnLst>
                <a:rect l="T15" t="T16" r="T17" b="T18"/>
                <a:pathLst>
                  <a:path w="1806862" h="3612822">
                    <a:moveTo>
                      <a:pt x="451" y="0"/>
                    </a:moveTo>
                    <a:lnTo>
                      <a:pt x="1806862" y="1806411"/>
                    </a:lnTo>
                    <a:lnTo>
                      <a:pt x="451" y="3612822"/>
                    </a:lnTo>
                    <a:lnTo>
                      <a:pt x="0" y="3612371"/>
                    </a:lnTo>
                    <a:lnTo>
                      <a:pt x="0" y="451"/>
                    </a:lnTo>
                    <a:lnTo>
                      <a:pt x="451" y="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14400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400" b="1" dirty="0" smtClean="0">
                    <a:solidFill>
                      <a:srgbClr val="FFFFFF"/>
                    </a:solidFill>
                  </a:rPr>
                  <a:t>2</a:t>
                </a:r>
                <a:endParaRPr lang="zh-CN" altLang="en-US" sz="2400" b="1" dirty="0">
                  <a:solidFill>
                    <a:srgbClr val="FFFFFF"/>
                  </a:solidFill>
                </a:endParaRPr>
              </a:p>
            </p:txBody>
          </p:sp>
        </p:grpSp>
        <p:sp>
          <p:nvSpPr>
            <p:cNvPr id="45" name="矩形 44"/>
            <p:cNvSpPr/>
            <p:nvPr/>
          </p:nvSpPr>
          <p:spPr>
            <a:xfrm>
              <a:off x="7655090" y="2594662"/>
              <a:ext cx="8744841" cy="2169825"/>
            </a:xfrm>
            <a:prstGeom prst="rect">
              <a:avLst/>
            </a:prstGeom>
          </p:spPr>
          <p:txBody>
            <a:bodyPr wrap="square">
              <a:spAutoFit/>
            </a:bodyPr>
            <a:lstStyle/>
            <a:p>
              <a:pPr>
                <a:lnSpc>
                  <a:spcPct val="150000"/>
                </a:lnSpc>
              </a:pPr>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rPr>
                <a:t>思考过后，小高写下了这样的分录</a:t>
              </a:r>
              <a:r>
                <a:rPr lang="en-US" altLang="zh-CN" dirty="0" smtClean="0">
                  <a:solidFill>
                    <a:schemeClr val="tx1">
                      <a:lumMod val="85000"/>
                      <a:lumOff val="15000"/>
                    </a:schemeClr>
                  </a:solidFill>
                  <a:latin typeface="微软雅黑" panose="020B0503020204020204" pitchFamily="34" charset="-122"/>
                  <a:ea typeface="微软雅黑" panose="020B0503020204020204" pitchFamily="34" charset="-122"/>
                </a:rPr>
                <a:t>——</a:t>
              </a:r>
            </a:p>
            <a:p>
              <a:pPr>
                <a:lnSpc>
                  <a:spcPct val="150000"/>
                </a:lnSpc>
              </a:pPr>
              <a:r>
                <a:rPr lang="zh-CN" altLang="en-US" b="1" dirty="0" smtClean="0">
                  <a:solidFill>
                    <a:schemeClr val="tx1">
                      <a:lumMod val="85000"/>
                      <a:lumOff val="15000"/>
                    </a:schemeClr>
                  </a:solidFill>
                  <a:latin typeface="微软雅黑" panose="020B0503020204020204" pitchFamily="34" charset="-122"/>
                  <a:ea typeface="微软雅黑" panose="020B0503020204020204" pitchFamily="34" charset="-122"/>
                </a:rPr>
                <a:t>计提工资时：</a:t>
              </a:r>
              <a:endParaRPr lang="en-US" altLang="zh-CN" b="1" dirty="0" smtClean="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rPr>
                <a:t>借：</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管理</a:t>
              </a:r>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rPr>
                <a:t>费用</a:t>
              </a:r>
              <a:r>
                <a:rPr lang="en-US" altLang="zh-CN" dirty="0" smtClean="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rPr>
                <a:t>工资             </a:t>
              </a:r>
              <a:r>
                <a:rPr lang="en-US" altLang="zh-CN" dirty="0" smtClean="0">
                  <a:solidFill>
                    <a:schemeClr val="tx1">
                      <a:lumMod val="85000"/>
                      <a:lumOff val="15000"/>
                    </a:schemeClr>
                  </a:solidFill>
                  <a:latin typeface="微软雅黑" panose="020B0503020204020204" pitchFamily="34" charset="-122"/>
                  <a:ea typeface="微软雅黑" panose="020B0503020204020204" pitchFamily="34" charset="-122"/>
                </a:rPr>
                <a:t>5 000</a:t>
              </a:r>
            </a:p>
            <a:p>
              <a:pPr>
                <a:lnSpc>
                  <a:spcPct val="150000"/>
                </a:lnSpc>
              </a:pPr>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rPr>
                <a:t>    贷：应付职工薪酬</a:t>
              </a:r>
              <a:r>
                <a:rPr lang="en-US" altLang="zh-CN" dirty="0" smtClean="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rPr>
                <a:t>工资      </a:t>
              </a:r>
              <a:r>
                <a:rPr lang="en-US" altLang="zh-CN" dirty="0" smtClean="0">
                  <a:solidFill>
                    <a:schemeClr val="tx1">
                      <a:lumMod val="85000"/>
                      <a:lumOff val="15000"/>
                    </a:schemeClr>
                  </a:solidFill>
                  <a:latin typeface="微软雅黑" panose="020B0503020204020204" pitchFamily="34" charset="-122"/>
                  <a:ea typeface="微软雅黑" panose="020B0503020204020204" pitchFamily="34" charset="-122"/>
                </a:rPr>
                <a:t>5 000</a:t>
              </a:r>
            </a:p>
            <a:p>
              <a:pPr>
                <a:lnSpc>
                  <a:spcPct val="150000"/>
                </a:lnSpc>
              </a:pPr>
              <a:endParaRPr lang="en-US" altLang="zh-CN" dirty="0" smtClean="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51" name="组合 50"/>
          <p:cNvGrpSpPr/>
          <p:nvPr/>
        </p:nvGrpSpPr>
        <p:grpSpPr>
          <a:xfrm>
            <a:off x="2082906" y="5792636"/>
            <a:ext cx="9484212" cy="1017587"/>
            <a:chOff x="442913" y="4332289"/>
            <a:chExt cx="9484212" cy="1017587"/>
          </a:xfrm>
        </p:grpSpPr>
        <p:grpSp>
          <p:nvGrpSpPr>
            <p:cNvPr id="52" name="组合 51"/>
            <p:cNvGrpSpPr/>
            <p:nvPr/>
          </p:nvGrpSpPr>
          <p:grpSpPr>
            <a:xfrm>
              <a:off x="442913" y="4332289"/>
              <a:ext cx="974725" cy="1017587"/>
              <a:chOff x="2371725" y="4281489"/>
              <a:chExt cx="974725" cy="1017587"/>
            </a:xfrm>
          </p:grpSpPr>
          <p:sp>
            <p:nvSpPr>
              <p:cNvPr id="54" name="MH_Other_6"/>
              <p:cNvSpPr/>
              <p:nvPr>
                <p:custDataLst>
                  <p:tags r:id="rId1"/>
                </p:custDataLst>
              </p:nvPr>
            </p:nvSpPr>
            <p:spPr>
              <a:xfrm>
                <a:off x="2784475" y="4408488"/>
                <a:ext cx="357188" cy="355600"/>
              </a:xfrm>
              <a:prstGeom prst="diamond">
                <a:avLst/>
              </a:prstGeom>
              <a:solidFill>
                <a:schemeClr val="accent3">
                  <a:lumMod val="20000"/>
                  <a:lumOff val="80000"/>
                </a:schemeClr>
              </a:solidFill>
            </p:spPr>
            <p:txBody>
              <a:bodyPr anchor="ctr"/>
              <a:lstStyle/>
              <a:p>
                <a:pPr algn="just">
                  <a:lnSpc>
                    <a:spcPct val="130000"/>
                  </a:lnSpc>
                  <a:defRPr/>
                </a:pPr>
                <a:endParaRPr lang="zh-CN" altLang="en-US" dirty="0" err="1">
                  <a:solidFill>
                    <a:srgbClr val="FFFFFF"/>
                  </a:solidFill>
                </a:endParaRPr>
              </a:p>
            </p:txBody>
          </p:sp>
          <p:sp>
            <p:nvSpPr>
              <p:cNvPr id="55" name="MH_Other_7"/>
              <p:cNvSpPr/>
              <p:nvPr>
                <p:custDataLst>
                  <p:tags r:id="rId2"/>
                </p:custDataLst>
              </p:nvPr>
            </p:nvSpPr>
            <p:spPr>
              <a:xfrm>
                <a:off x="2784475" y="4814888"/>
                <a:ext cx="357188" cy="355600"/>
              </a:xfrm>
              <a:prstGeom prst="diamond">
                <a:avLst/>
              </a:prstGeom>
              <a:solidFill>
                <a:schemeClr val="accent3">
                  <a:lumMod val="20000"/>
                  <a:lumOff val="80000"/>
                </a:schemeClr>
              </a:solidFill>
            </p:spPr>
            <p:txBody>
              <a:bodyPr anchor="ctr"/>
              <a:lstStyle/>
              <a:p>
                <a:pPr algn="just">
                  <a:lnSpc>
                    <a:spcPct val="130000"/>
                  </a:lnSpc>
                  <a:defRPr/>
                </a:pPr>
                <a:endParaRPr lang="zh-CN" altLang="en-US" dirty="0" err="1">
                  <a:solidFill>
                    <a:srgbClr val="FFFFFF"/>
                  </a:solidFill>
                </a:endParaRPr>
              </a:p>
            </p:txBody>
          </p:sp>
          <p:sp>
            <p:nvSpPr>
              <p:cNvPr id="56" name="MH_Other_8"/>
              <p:cNvSpPr/>
              <p:nvPr>
                <p:custDataLst>
                  <p:tags r:id="rId3"/>
                </p:custDataLst>
              </p:nvPr>
            </p:nvSpPr>
            <p:spPr>
              <a:xfrm>
                <a:off x="2990850" y="4611688"/>
                <a:ext cx="355600" cy="355600"/>
              </a:xfrm>
              <a:prstGeom prst="diamond">
                <a:avLst/>
              </a:prstGeom>
              <a:solidFill>
                <a:schemeClr val="accent3">
                  <a:lumMod val="60000"/>
                  <a:lumOff val="40000"/>
                </a:schemeClr>
              </a:solidFill>
            </p:spPr>
            <p:txBody>
              <a:bodyPr anchor="ctr"/>
              <a:lstStyle/>
              <a:p>
                <a:pPr algn="just">
                  <a:lnSpc>
                    <a:spcPct val="130000"/>
                  </a:lnSpc>
                  <a:defRPr/>
                </a:pPr>
                <a:endParaRPr lang="zh-CN" altLang="en-US" dirty="0" err="1">
                  <a:solidFill>
                    <a:srgbClr val="FFFFFF"/>
                  </a:solidFill>
                </a:endParaRPr>
              </a:p>
            </p:txBody>
          </p:sp>
          <p:sp>
            <p:nvSpPr>
              <p:cNvPr id="57" name="MH_Other_9"/>
              <p:cNvSpPr/>
              <p:nvPr>
                <p:custDataLst>
                  <p:tags r:id="rId4"/>
                </p:custDataLst>
              </p:nvPr>
            </p:nvSpPr>
            <p:spPr>
              <a:xfrm>
                <a:off x="2400300" y="4281489"/>
                <a:ext cx="534988" cy="1017587"/>
              </a:xfrm>
              <a:custGeom>
                <a:avLst/>
                <a:gdLst>
                  <a:gd name="connsiteX0" fmla="*/ 96494 w 1902905"/>
                  <a:gd name="connsiteY0" fmla="*/ 0 h 3612822"/>
                  <a:gd name="connsiteX1" fmla="*/ 1902905 w 1902905"/>
                  <a:gd name="connsiteY1" fmla="*/ 1806411 h 3612822"/>
                  <a:gd name="connsiteX2" fmla="*/ 96494 w 1902905"/>
                  <a:gd name="connsiteY2" fmla="*/ 3612822 h 3612822"/>
                  <a:gd name="connsiteX3" fmla="*/ 0 w 1902905"/>
                  <a:gd name="connsiteY3" fmla="*/ 3516328 h 3612822"/>
                  <a:gd name="connsiteX4" fmla="*/ 1709917 w 1902905"/>
                  <a:gd name="connsiteY4" fmla="*/ 1806411 h 3612822"/>
                  <a:gd name="connsiteX5" fmla="*/ 0 w 1902905"/>
                  <a:gd name="connsiteY5" fmla="*/ 96494 h 3612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2905" h="3612822">
                    <a:moveTo>
                      <a:pt x="96494" y="0"/>
                    </a:moveTo>
                    <a:lnTo>
                      <a:pt x="1902905" y="1806411"/>
                    </a:lnTo>
                    <a:lnTo>
                      <a:pt x="96494" y="3612822"/>
                    </a:lnTo>
                    <a:lnTo>
                      <a:pt x="0" y="3516328"/>
                    </a:lnTo>
                    <a:lnTo>
                      <a:pt x="1709917" y="1806411"/>
                    </a:lnTo>
                    <a:lnTo>
                      <a:pt x="0" y="96494"/>
                    </a:lnTo>
                    <a:close/>
                  </a:path>
                </a:pathLst>
              </a:custGeom>
              <a:solidFill>
                <a:schemeClr val="accent3">
                  <a:lumMod val="20000"/>
                  <a:lumOff val="80000"/>
                </a:schemeClr>
              </a:solidFill>
            </p:spPr>
            <p:txBody>
              <a:bodyPr anchor="ctr"/>
              <a:lstStyle/>
              <a:p>
                <a:pPr algn="just">
                  <a:lnSpc>
                    <a:spcPct val="130000"/>
                  </a:lnSpc>
                  <a:defRPr/>
                </a:pPr>
                <a:endParaRPr lang="zh-CN" altLang="en-US" dirty="0" err="1">
                  <a:solidFill>
                    <a:srgbClr val="FFFFFF"/>
                  </a:solidFill>
                </a:endParaRPr>
              </a:p>
            </p:txBody>
          </p:sp>
          <p:sp>
            <p:nvSpPr>
              <p:cNvPr id="58" name="MH_Other_10"/>
              <p:cNvSpPr/>
              <p:nvPr>
                <p:custDataLst>
                  <p:tags r:id="rId5"/>
                </p:custDataLst>
              </p:nvPr>
            </p:nvSpPr>
            <p:spPr>
              <a:xfrm>
                <a:off x="2371725" y="4281489"/>
                <a:ext cx="509588" cy="1017587"/>
              </a:xfrm>
              <a:custGeom>
                <a:avLst/>
                <a:gdLst>
                  <a:gd name="connsiteX0" fmla="*/ 451 w 1806862"/>
                  <a:gd name="connsiteY0" fmla="*/ 0 h 3612822"/>
                  <a:gd name="connsiteX1" fmla="*/ 1806862 w 1806862"/>
                  <a:gd name="connsiteY1" fmla="*/ 1806411 h 3612822"/>
                  <a:gd name="connsiteX2" fmla="*/ 451 w 1806862"/>
                  <a:gd name="connsiteY2" fmla="*/ 3612822 h 3612822"/>
                  <a:gd name="connsiteX3" fmla="*/ 0 w 1806862"/>
                  <a:gd name="connsiteY3" fmla="*/ 3612371 h 3612822"/>
                  <a:gd name="connsiteX4" fmla="*/ 0 w 1806862"/>
                  <a:gd name="connsiteY4" fmla="*/ 451 h 3612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6862" h="3612822">
                    <a:moveTo>
                      <a:pt x="451" y="0"/>
                    </a:moveTo>
                    <a:lnTo>
                      <a:pt x="1806862" y="1806411"/>
                    </a:lnTo>
                    <a:lnTo>
                      <a:pt x="451" y="3612822"/>
                    </a:lnTo>
                    <a:lnTo>
                      <a:pt x="0" y="3612371"/>
                    </a:lnTo>
                    <a:lnTo>
                      <a:pt x="0" y="451"/>
                    </a:lnTo>
                    <a:close/>
                  </a:path>
                </a:pathLst>
              </a:custGeom>
              <a:solidFill>
                <a:schemeClr val="accent3"/>
              </a:solidFill>
            </p:spPr>
            <p:txBody>
              <a:bodyPr lIns="0" tIns="0" rIns="144000" bIns="0" anchor="ctr">
                <a:normAutofit/>
              </a:bodyPr>
              <a:lstStyle/>
              <a:p>
                <a:pPr algn="ctr">
                  <a:defRPr/>
                </a:pPr>
                <a:r>
                  <a:rPr lang="en-US" altLang="zh-CN" sz="2400" b="1" dirty="0" smtClean="0">
                    <a:solidFill>
                      <a:srgbClr val="FFFFFF"/>
                    </a:solidFill>
                  </a:rPr>
                  <a:t>3</a:t>
                </a:r>
                <a:endParaRPr lang="zh-CN" altLang="en-US" sz="2400" b="1" dirty="0" err="1">
                  <a:solidFill>
                    <a:srgbClr val="FFFFFF"/>
                  </a:solidFill>
                </a:endParaRPr>
              </a:p>
            </p:txBody>
          </p:sp>
        </p:grpSp>
        <p:sp>
          <p:nvSpPr>
            <p:cNvPr id="53" name="矩形 52"/>
            <p:cNvSpPr/>
            <p:nvPr/>
          </p:nvSpPr>
          <p:spPr>
            <a:xfrm>
              <a:off x="1667303" y="4614072"/>
              <a:ext cx="8259822" cy="417358"/>
            </a:xfrm>
            <a:prstGeom prst="rect">
              <a:avLst/>
            </a:prstGeom>
          </p:spPr>
          <p:txBody>
            <a:bodyPr wrap="square">
              <a:spAutoFit/>
            </a:bodyPr>
            <a:lstStyle/>
            <a:p>
              <a:pPr>
                <a:lnSpc>
                  <a:spcPct val="130000"/>
                </a:lnSpc>
              </a:pPr>
              <a:r>
                <a:rPr lang="zh-CN" altLang="en-US" b="1" dirty="0" smtClean="0">
                  <a:solidFill>
                    <a:schemeClr val="tx1">
                      <a:lumMod val="85000"/>
                      <a:lumOff val="15000"/>
                    </a:schemeClr>
                  </a:solidFill>
                  <a:latin typeface="微软雅黑" panose="020B0503020204020204" pitchFamily="34" charset="-122"/>
                  <a:ea typeface="微软雅黑" panose="020B0503020204020204" pitchFamily="34" charset="-122"/>
                </a:rPr>
                <a:t>请聪明的你帮小高看看他所做的分录有没有问题？能否帮他指出问题并改正？</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369309" y="105639"/>
            <a:ext cx="595035" cy="584775"/>
          </a:xfrm>
          <a:prstGeom prst="rect">
            <a:avLst/>
          </a:prstGeom>
        </p:spPr>
        <p:txBody>
          <a:bodyPr wrap="none">
            <a:spAutoFit/>
          </a:bodyPr>
          <a:lstStyle/>
          <a:p>
            <a:r>
              <a:rPr lang="zh-CN" altLang="en-US" sz="3200" dirty="0" smtClean="0">
                <a:solidFill>
                  <a:schemeClr val="bg1"/>
                </a:solidFill>
                <a:latin typeface="汉仪菱心体简" panose="02010609000101010101" pitchFamily="2" charset="-122"/>
                <a:ea typeface="汉仪菱心体简" panose="02010609000101010101" pitchFamily="2" charset="-122"/>
              </a:rPr>
              <a:t>三</a:t>
            </a:r>
            <a:endParaRPr lang="zh-CN" altLang="en-US" sz="3200" dirty="0">
              <a:solidFill>
                <a:schemeClr val="bg1"/>
              </a:solidFill>
              <a:latin typeface="汉仪菱心体简" panose="02010609000101010101" pitchFamily="2" charset="-122"/>
              <a:ea typeface="汉仪菱心体简" panose="02010609000101010101" pitchFamily="2" charset="-122"/>
            </a:endParaRPr>
          </a:p>
        </p:txBody>
      </p:sp>
      <p:sp>
        <p:nvSpPr>
          <p:cNvPr id="2" name="TextBox 1"/>
          <p:cNvSpPr txBox="1"/>
          <p:nvPr/>
        </p:nvSpPr>
        <p:spPr>
          <a:xfrm>
            <a:off x="469955" y="1930312"/>
            <a:ext cx="7799838" cy="369332"/>
          </a:xfrm>
          <a:prstGeom prst="rect">
            <a:avLst/>
          </a:prstGeom>
          <a:noFill/>
        </p:spPr>
        <p:txBody>
          <a:bodyPr wrap="square" rtlCol="0">
            <a:spAutoFit/>
          </a:bodyPr>
          <a:lstStyle/>
          <a:p>
            <a:r>
              <a:rPr lang="en-US" altLang="zh-CN" dirty="0" smtClean="0">
                <a:solidFill>
                  <a:srgbClr val="FF0000"/>
                </a:solidFill>
                <a:latin typeface="微软雅黑" pitchFamily="34" charset="-122"/>
                <a:ea typeface="微软雅黑" pitchFamily="34" charset="-122"/>
              </a:rPr>
              <a:t>*</a:t>
            </a:r>
            <a:r>
              <a:rPr lang="zh-CN" altLang="en-US" dirty="0" smtClean="0">
                <a:solidFill>
                  <a:srgbClr val="FF0000"/>
                </a:solidFill>
                <a:latin typeface="微软雅黑" pitchFamily="34" charset="-122"/>
                <a:ea typeface="微软雅黑" pitchFamily="34" charset="-122"/>
              </a:rPr>
              <a:t>其他社保费用暂不考虑，假设工资次月会通过公司银行存款（建行）支付</a:t>
            </a:r>
            <a:endParaRPr lang="zh-CN" altLang="en-US" dirty="0">
              <a:solidFill>
                <a:srgbClr val="FF0000"/>
              </a:solidFill>
              <a:latin typeface="微软雅黑" pitchFamily="34" charset="-122"/>
              <a:ea typeface="微软雅黑" pitchFamily="34" charset="-122"/>
            </a:endParaRPr>
          </a:p>
        </p:txBody>
      </p:sp>
      <p:graphicFrame>
        <p:nvGraphicFramePr>
          <p:cNvPr id="3" name="表格 2"/>
          <p:cNvGraphicFramePr>
            <a:graphicFrameLocks noGrp="1"/>
          </p:cNvGraphicFramePr>
          <p:nvPr>
            <p:extLst>
              <p:ext uri="{D42A27DB-BD31-4B8C-83A1-F6EECF244321}">
                <p14:modId xmlns:p14="http://schemas.microsoft.com/office/powerpoint/2010/main" val="362551662"/>
              </p:ext>
            </p:extLst>
          </p:nvPr>
        </p:nvGraphicFramePr>
        <p:xfrm>
          <a:off x="524808" y="2451084"/>
          <a:ext cx="11442779" cy="741680"/>
        </p:xfrm>
        <a:graphic>
          <a:graphicData uri="http://schemas.openxmlformats.org/drawingml/2006/table">
            <a:tbl>
              <a:tblPr firstRow="1" bandRow="1">
                <a:tableStyleId>{5C22544A-7EE6-4342-B048-85BDC9FD1C3A}</a:tableStyleId>
              </a:tblPr>
              <a:tblGrid>
                <a:gridCol w="890669"/>
                <a:gridCol w="1155560"/>
                <a:gridCol w="1647930"/>
                <a:gridCol w="1366575"/>
                <a:gridCol w="1607737"/>
                <a:gridCol w="1346479"/>
                <a:gridCol w="1247337"/>
                <a:gridCol w="2180492"/>
              </a:tblGrid>
              <a:tr h="370840">
                <a:tc>
                  <a:txBody>
                    <a:bodyPr/>
                    <a:lstStyle/>
                    <a:p>
                      <a:pPr algn="ctr"/>
                      <a:r>
                        <a:rPr lang="zh-CN" altLang="en-US" dirty="0" smtClean="0">
                          <a:solidFill>
                            <a:schemeClr val="tx1"/>
                          </a:solidFill>
                          <a:latin typeface="微软雅黑" pitchFamily="34" charset="-122"/>
                          <a:ea typeface="微软雅黑" pitchFamily="34" charset="-122"/>
                        </a:rPr>
                        <a:t>部门</a:t>
                      </a:r>
                      <a:endParaRPr lang="zh-CN" altLang="en-US" dirty="0">
                        <a:solidFill>
                          <a:schemeClr val="tx1"/>
                        </a:solidFill>
                        <a:latin typeface="微软雅黑" pitchFamily="34" charset="-122"/>
                        <a:ea typeface="微软雅黑" pitchFamily="34" charset="-122"/>
                      </a:endParaRPr>
                    </a:p>
                  </a:txBody>
                  <a:tcPr anchor="ctr"/>
                </a:tc>
                <a:tc>
                  <a:txBody>
                    <a:bodyPr/>
                    <a:lstStyle/>
                    <a:p>
                      <a:pPr algn="ctr"/>
                      <a:r>
                        <a:rPr lang="zh-CN" altLang="en-US" dirty="0" smtClean="0">
                          <a:solidFill>
                            <a:schemeClr val="tx1"/>
                          </a:solidFill>
                          <a:latin typeface="微软雅黑" pitchFamily="34" charset="-122"/>
                          <a:ea typeface="微软雅黑" pitchFamily="34" charset="-122"/>
                        </a:rPr>
                        <a:t>应付工资</a:t>
                      </a:r>
                      <a:endParaRPr lang="zh-CN" altLang="en-US" dirty="0">
                        <a:solidFill>
                          <a:schemeClr val="tx1"/>
                        </a:solidFill>
                        <a:latin typeface="微软雅黑" pitchFamily="34" charset="-122"/>
                        <a:ea typeface="微软雅黑" pitchFamily="34" charset="-122"/>
                      </a:endParaRPr>
                    </a:p>
                  </a:txBody>
                  <a:tcPr anchor="ctr"/>
                </a:tc>
                <a:tc>
                  <a:txBody>
                    <a:bodyPr/>
                    <a:lstStyle/>
                    <a:p>
                      <a:pPr algn="ctr"/>
                      <a:r>
                        <a:rPr lang="zh-CN" altLang="en-US" dirty="0" smtClean="0">
                          <a:solidFill>
                            <a:schemeClr val="tx1"/>
                          </a:solidFill>
                          <a:latin typeface="微软雅黑" pitchFamily="34" charset="-122"/>
                          <a:ea typeface="微软雅黑" pitchFamily="34" charset="-122"/>
                        </a:rPr>
                        <a:t>个人养老保险</a:t>
                      </a:r>
                      <a:endParaRPr lang="zh-CN" altLang="en-US" dirty="0">
                        <a:solidFill>
                          <a:schemeClr val="tx1"/>
                        </a:solidFill>
                        <a:latin typeface="微软雅黑" pitchFamily="34" charset="-122"/>
                        <a:ea typeface="微软雅黑" pitchFamily="34" charset="-122"/>
                      </a:endParaRPr>
                    </a:p>
                  </a:txBody>
                  <a:tcPr anchor="ctr"/>
                </a:tc>
                <a:tc>
                  <a:txBody>
                    <a:bodyPr/>
                    <a:lstStyle/>
                    <a:p>
                      <a:pPr algn="ctr"/>
                      <a:r>
                        <a:rPr lang="zh-CN" altLang="en-US" dirty="0" smtClean="0">
                          <a:solidFill>
                            <a:schemeClr val="tx1"/>
                          </a:solidFill>
                          <a:latin typeface="微软雅黑" pitchFamily="34" charset="-122"/>
                          <a:ea typeface="微软雅黑" pitchFamily="34" charset="-122"/>
                        </a:rPr>
                        <a:t>个人公积金</a:t>
                      </a:r>
                      <a:endParaRPr lang="zh-CN" altLang="en-US" dirty="0">
                        <a:solidFill>
                          <a:schemeClr val="tx1"/>
                        </a:solidFill>
                        <a:latin typeface="微软雅黑" pitchFamily="34" charset="-122"/>
                        <a:ea typeface="微软雅黑" pitchFamily="34" charset="-122"/>
                      </a:endParaRPr>
                    </a:p>
                  </a:txBody>
                  <a:tcPr anchor="ctr"/>
                </a:tc>
                <a:tc>
                  <a:txBody>
                    <a:bodyPr/>
                    <a:lstStyle/>
                    <a:p>
                      <a:pPr algn="ctr"/>
                      <a:r>
                        <a:rPr lang="zh-CN" altLang="en-US" dirty="0" smtClean="0">
                          <a:solidFill>
                            <a:schemeClr val="tx1"/>
                          </a:solidFill>
                          <a:latin typeface="微软雅黑" pitchFamily="34" charset="-122"/>
                          <a:ea typeface="微软雅黑" pitchFamily="34" charset="-122"/>
                        </a:rPr>
                        <a:t>专项附加扣除</a:t>
                      </a:r>
                      <a:endParaRPr lang="zh-CN" altLang="en-US" dirty="0">
                        <a:solidFill>
                          <a:schemeClr val="tx1"/>
                        </a:solidFill>
                        <a:latin typeface="微软雅黑" pitchFamily="34" charset="-122"/>
                        <a:ea typeface="微软雅黑" pitchFamily="34" charset="-122"/>
                      </a:endParaRPr>
                    </a:p>
                  </a:txBody>
                  <a:tcPr anchor="ctr"/>
                </a:tc>
                <a:tc>
                  <a:txBody>
                    <a:bodyPr/>
                    <a:lstStyle/>
                    <a:p>
                      <a:pPr algn="ctr"/>
                      <a:r>
                        <a:rPr lang="zh-CN" altLang="en-US" dirty="0" smtClean="0">
                          <a:solidFill>
                            <a:schemeClr val="tx1"/>
                          </a:solidFill>
                          <a:latin typeface="微软雅黑" pitchFamily="34" charset="-122"/>
                          <a:ea typeface="微软雅黑" pitchFamily="34" charset="-122"/>
                        </a:rPr>
                        <a:t>个人所得税</a:t>
                      </a:r>
                      <a:endParaRPr lang="zh-CN" altLang="en-US" dirty="0">
                        <a:solidFill>
                          <a:schemeClr val="tx1"/>
                        </a:solidFill>
                        <a:latin typeface="微软雅黑" pitchFamily="34" charset="-122"/>
                        <a:ea typeface="微软雅黑" pitchFamily="34" charset="-122"/>
                      </a:endParaRPr>
                    </a:p>
                  </a:txBody>
                  <a:tcPr anchor="ctr"/>
                </a:tc>
                <a:tc>
                  <a:txBody>
                    <a:bodyPr/>
                    <a:lstStyle/>
                    <a:p>
                      <a:pPr algn="ctr"/>
                      <a:r>
                        <a:rPr lang="zh-CN" altLang="en-US" dirty="0" smtClean="0">
                          <a:solidFill>
                            <a:schemeClr val="tx1"/>
                          </a:solidFill>
                          <a:latin typeface="微软雅黑" pitchFamily="34" charset="-122"/>
                          <a:ea typeface="微软雅黑" pitchFamily="34" charset="-122"/>
                        </a:rPr>
                        <a:t>实发工资</a:t>
                      </a:r>
                      <a:endParaRPr lang="zh-CN" altLang="en-US" dirty="0">
                        <a:solidFill>
                          <a:schemeClr val="tx1"/>
                        </a:solidFill>
                        <a:latin typeface="微软雅黑" pitchFamily="34" charset="-122"/>
                        <a:ea typeface="微软雅黑" pitchFamily="34" charset="-122"/>
                      </a:endParaRPr>
                    </a:p>
                  </a:txBody>
                  <a:tcPr anchor="ctr"/>
                </a:tc>
                <a:tc>
                  <a:txBody>
                    <a:bodyPr/>
                    <a:lstStyle/>
                    <a:p>
                      <a:pPr algn="ctr"/>
                      <a:r>
                        <a:rPr lang="zh-CN" altLang="en-US" dirty="0" smtClean="0">
                          <a:solidFill>
                            <a:schemeClr val="tx1"/>
                          </a:solidFill>
                          <a:latin typeface="微软雅黑" pitchFamily="34" charset="-122"/>
                          <a:ea typeface="微软雅黑" pitchFamily="34" charset="-122"/>
                        </a:rPr>
                        <a:t>单位缴纳养老保险</a:t>
                      </a:r>
                      <a:endParaRPr lang="zh-CN" altLang="en-US" dirty="0">
                        <a:solidFill>
                          <a:schemeClr val="tx1"/>
                        </a:solidFill>
                        <a:latin typeface="微软雅黑" pitchFamily="34" charset="-122"/>
                        <a:ea typeface="微软雅黑" pitchFamily="34" charset="-122"/>
                      </a:endParaRPr>
                    </a:p>
                  </a:txBody>
                  <a:tcPr anchor="ctr"/>
                </a:tc>
              </a:tr>
              <a:tr h="370840">
                <a:tc>
                  <a:txBody>
                    <a:bodyPr/>
                    <a:lstStyle/>
                    <a:p>
                      <a:pPr algn="ctr"/>
                      <a:r>
                        <a:rPr lang="zh-CN" altLang="en-US" dirty="0" smtClean="0">
                          <a:solidFill>
                            <a:schemeClr val="tx1"/>
                          </a:solidFill>
                          <a:latin typeface="微软雅黑" pitchFamily="34" charset="-122"/>
                          <a:ea typeface="微软雅黑" pitchFamily="34" charset="-122"/>
                        </a:rPr>
                        <a:t>财务部</a:t>
                      </a:r>
                      <a:endParaRPr lang="zh-CN" altLang="en-US" dirty="0">
                        <a:solidFill>
                          <a:schemeClr val="tx1"/>
                        </a:solidFill>
                        <a:latin typeface="微软雅黑" pitchFamily="34" charset="-122"/>
                        <a:ea typeface="微软雅黑" pitchFamily="34" charset="-122"/>
                      </a:endParaRPr>
                    </a:p>
                  </a:txBody>
                  <a:tcPr anchor="ctr"/>
                </a:tc>
                <a:tc>
                  <a:txBody>
                    <a:bodyPr/>
                    <a:lstStyle/>
                    <a:p>
                      <a:pPr algn="ctr"/>
                      <a:r>
                        <a:rPr lang="en-US" altLang="zh-CN" dirty="0" smtClean="0">
                          <a:solidFill>
                            <a:schemeClr val="tx1"/>
                          </a:solidFill>
                          <a:latin typeface="微软雅黑" pitchFamily="34" charset="-122"/>
                          <a:ea typeface="微软雅黑" pitchFamily="34" charset="-122"/>
                        </a:rPr>
                        <a:t>5</a:t>
                      </a:r>
                      <a:r>
                        <a:rPr lang="en-US" altLang="zh-CN" baseline="0" dirty="0" smtClean="0">
                          <a:solidFill>
                            <a:schemeClr val="tx1"/>
                          </a:solidFill>
                          <a:latin typeface="微软雅黑" pitchFamily="34" charset="-122"/>
                          <a:ea typeface="微软雅黑" pitchFamily="34" charset="-122"/>
                        </a:rPr>
                        <a:t> 000</a:t>
                      </a:r>
                      <a:endParaRPr lang="zh-CN" altLang="en-US" dirty="0">
                        <a:solidFill>
                          <a:schemeClr val="tx1"/>
                        </a:solidFill>
                        <a:latin typeface="微软雅黑" pitchFamily="34" charset="-122"/>
                        <a:ea typeface="微软雅黑" pitchFamily="34" charset="-122"/>
                      </a:endParaRPr>
                    </a:p>
                  </a:txBody>
                  <a:tcPr anchor="ctr"/>
                </a:tc>
                <a:tc>
                  <a:txBody>
                    <a:bodyPr/>
                    <a:lstStyle/>
                    <a:p>
                      <a:pPr algn="ctr"/>
                      <a:r>
                        <a:rPr lang="en-US" altLang="zh-CN" dirty="0" smtClean="0">
                          <a:solidFill>
                            <a:schemeClr val="tx1"/>
                          </a:solidFill>
                          <a:latin typeface="微软雅黑" pitchFamily="34" charset="-122"/>
                          <a:ea typeface="微软雅黑" pitchFamily="34" charset="-122"/>
                        </a:rPr>
                        <a:t>400</a:t>
                      </a:r>
                      <a:endParaRPr lang="zh-CN" altLang="en-US" dirty="0">
                        <a:solidFill>
                          <a:schemeClr val="tx1"/>
                        </a:solidFill>
                        <a:latin typeface="微软雅黑" pitchFamily="34" charset="-122"/>
                        <a:ea typeface="微软雅黑" pitchFamily="34" charset="-122"/>
                      </a:endParaRPr>
                    </a:p>
                  </a:txBody>
                  <a:tcPr anchor="ctr"/>
                </a:tc>
                <a:tc>
                  <a:txBody>
                    <a:bodyPr/>
                    <a:lstStyle/>
                    <a:p>
                      <a:pPr algn="ctr"/>
                      <a:r>
                        <a:rPr lang="en-US" altLang="zh-CN" dirty="0" smtClean="0">
                          <a:solidFill>
                            <a:schemeClr val="tx1"/>
                          </a:solidFill>
                          <a:latin typeface="微软雅黑" pitchFamily="34" charset="-122"/>
                          <a:ea typeface="微软雅黑" pitchFamily="34" charset="-122"/>
                        </a:rPr>
                        <a:t>350</a:t>
                      </a:r>
                      <a:endParaRPr lang="zh-CN" altLang="en-US" dirty="0">
                        <a:solidFill>
                          <a:schemeClr val="tx1"/>
                        </a:solidFill>
                        <a:latin typeface="微软雅黑" pitchFamily="34" charset="-122"/>
                        <a:ea typeface="微软雅黑" pitchFamily="34" charset="-122"/>
                      </a:endParaRPr>
                    </a:p>
                  </a:txBody>
                  <a:tcPr anchor="ctr"/>
                </a:tc>
                <a:tc>
                  <a:txBody>
                    <a:bodyPr/>
                    <a:lstStyle/>
                    <a:p>
                      <a:pPr algn="ctr"/>
                      <a:r>
                        <a:rPr lang="en-US" altLang="zh-CN" dirty="0" smtClean="0">
                          <a:solidFill>
                            <a:schemeClr val="tx1"/>
                          </a:solidFill>
                          <a:latin typeface="微软雅黑" pitchFamily="34" charset="-122"/>
                          <a:ea typeface="微软雅黑" pitchFamily="34" charset="-122"/>
                        </a:rPr>
                        <a:t>0</a:t>
                      </a:r>
                      <a:endParaRPr lang="zh-CN" altLang="en-US" dirty="0">
                        <a:solidFill>
                          <a:schemeClr val="tx1"/>
                        </a:solidFill>
                        <a:latin typeface="微软雅黑" pitchFamily="34" charset="-122"/>
                        <a:ea typeface="微软雅黑" pitchFamily="34" charset="-122"/>
                      </a:endParaRPr>
                    </a:p>
                  </a:txBody>
                  <a:tcPr anchor="ctr"/>
                </a:tc>
                <a:tc>
                  <a:txBody>
                    <a:bodyPr/>
                    <a:lstStyle/>
                    <a:p>
                      <a:pPr algn="ctr"/>
                      <a:r>
                        <a:rPr lang="en-US" altLang="zh-CN" dirty="0" smtClean="0">
                          <a:solidFill>
                            <a:schemeClr val="tx1"/>
                          </a:solidFill>
                          <a:latin typeface="微软雅黑" pitchFamily="34" charset="-122"/>
                          <a:ea typeface="微软雅黑" pitchFamily="34" charset="-122"/>
                        </a:rPr>
                        <a:t>0</a:t>
                      </a:r>
                      <a:endParaRPr lang="zh-CN" altLang="en-US" dirty="0">
                        <a:solidFill>
                          <a:schemeClr val="tx1"/>
                        </a:solidFill>
                        <a:latin typeface="微软雅黑" pitchFamily="34" charset="-122"/>
                        <a:ea typeface="微软雅黑" pitchFamily="34" charset="-122"/>
                      </a:endParaRPr>
                    </a:p>
                  </a:txBody>
                  <a:tcPr anchor="ctr"/>
                </a:tc>
                <a:tc>
                  <a:txBody>
                    <a:bodyPr/>
                    <a:lstStyle/>
                    <a:p>
                      <a:pPr algn="ctr"/>
                      <a:r>
                        <a:rPr lang="en-US" altLang="zh-CN" dirty="0" smtClean="0">
                          <a:solidFill>
                            <a:schemeClr val="tx1"/>
                          </a:solidFill>
                          <a:latin typeface="微软雅黑" pitchFamily="34" charset="-122"/>
                          <a:ea typeface="微软雅黑" pitchFamily="34" charset="-122"/>
                        </a:rPr>
                        <a:t>4 250</a:t>
                      </a:r>
                      <a:endParaRPr lang="zh-CN" altLang="en-US" dirty="0">
                        <a:solidFill>
                          <a:schemeClr val="tx1"/>
                        </a:solidFill>
                        <a:latin typeface="微软雅黑" pitchFamily="34" charset="-122"/>
                        <a:ea typeface="微软雅黑" pitchFamily="34" charset="-122"/>
                      </a:endParaRPr>
                    </a:p>
                  </a:txBody>
                  <a:tcPr anchor="ctr"/>
                </a:tc>
                <a:tc>
                  <a:txBody>
                    <a:bodyPr/>
                    <a:lstStyle/>
                    <a:p>
                      <a:pPr algn="ctr"/>
                      <a:r>
                        <a:rPr lang="en-US" altLang="zh-CN" dirty="0" smtClean="0">
                          <a:solidFill>
                            <a:schemeClr val="tx1"/>
                          </a:solidFill>
                          <a:latin typeface="微软雅黑" pitchFamily="34" charset="-122"/>
                          <a:ea typeface="微软雅黑" pitchFamily="34" charset="-122"/>
                        </a:rPr>
                        <a:t>800</a:t>
                      </a:r>
                      <a:endParaRPr lang="zh-CN" altLang="en-US" dirty="0">
                        <a:solidFill>
                          <a:schemeClr val="tx1"/>
                        </a:solidFill>
                        <a:latin typeface="微软雅黑" pitchFamily="34" charset="-122"/>
                        <a:ea typeface="微软雅黑" pitchFamily="34" charset="-122"/>
                      </a:endParaRPr>
                    </a:p>
                  </a:txBody>
                  <a:tcPr anchor="ctr"/>
                </a:tc>
              </a:tr>
            </a:tbl>
          </a:graphicData>
        </a:graphic>
      </p:graphicFrame>
      <p:sp>
        <p:nvSpPr>
          <p:cNvPr id="4" name="TextBox 3"/>
          <p:cNvSpPr txBox="1"/>
          <p:nvPr/>
        </p:nvSpPr>
        <p:spPr>
          <a:xfrm>
            <a:off x="6302496" y="3867473"/>
            <a:ext cx="5755525" cy="2585323"/>
          </a:xfrm>
          <a:prstGeom prst="rect">
            <a:avLst/>
          </a:prstGeom>
          <a:noFill/>
        </p:spPr>
        <p:txBody>
          <a:bodyPr wrap="square" rtlCol="0">
            <a:spAutoFit/>
          </a:bodyPr>
          <a:lstStyle/>
          <a:p>
            <a:pPr>
              <a:lnSpc>
                <a:spcPct val="150000"/>
              </a:lnSpc>
            </a:pPr>
            <a:r>
              <a:rPr lang="zh-CN" altLang="en-US" b="1" dirty="0" smtClean="0">
                <a:latin typeface="微软雅黑" pitchFamily="34" charset="-122"/>
                <a:ea typeface="微软雅黑" pitchFamily="34" charset="-122"/>
              </a:rPr>
              <a:t>发放工资时：</a:t>
            </a:r>
            <a:endParaRPr lang="en-US" altLang="zh-CN" b="1" dirty="0" smtClean="0">
              <a:latin typeface="微软雅黑" pitchFamily="34" charset="-122"/>
              <a:ea typeface="微软雅黑" pitchFamily="34" charset="-122"/>
            </a:endParaRPr>
          </a:p>
          <a:p>
            <a:pPr>
              <a:lnSpc>
                <a:spcPct val="150000"/>
              </a:lnSpc>
            </a:pPr>
            <a:r>
              <a:rPr lang="zh-CN" altLang="en-US" dirty="0" smtClean="0">
                <a:latin typeface="微软雅黑" pitchFamily="34" charset="-122"/>
                <a:ea typeface="微软雅黑" pitchFamily="34" charset="-122"/>
              </a:rPr>
              <a:t>借：应付职工薪酬</a:t>
            </a: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工资                          </a:t>
            </a:r>
            <a:r>
              <a:rPr lang="en-US" altLang="zh-CN" dirty="0" smtClean="0">
                <a:latin typeface="微软雅黑" pitchFamily="34" charset="-122"/>
                <a:ea typeface="微软雅黑" pitchFamily="34" charset="-122"/>
              </a:rPr>
              <a:t>5 000</a:t>
            </a:r>
          </a:p>
          <a:p>
            <a:pPr>
              <a:lnSpc>
                <a:spcPct val="150000"/>
              </a:lnSpc>
            </a:pPr>
            <a:r>
              <a:rPr lang="zh-CN" altLang="en-US" dirty="0" smtClean="0">
                <a:latin typeface="微软雅黑" pitchFamily="34" charset="-122"/>
                <a:ea typeface="微软雅黑" pitchFamily="34" charset="-122"/>
              </a:rPr>
              <a:t>   贷：银行存款</a:t>
            </a: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中国建设银行</a:t>
            </a: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支行         </a:t>
            </a:r>
            <a:r>
              <a:rPr lang="en-US" altLang="zh-CN" dirty="0" smtClean="0">
                <a:latin typeface="微软雅黑" pitchFamily="34" charset="-122"/>
                <a:ea typeface="微软雅黑" pitchFamily="34" charset="-122"/>
              </a:rPr>
              <a:t>4 250</a:t>
            </a:r>
          </a:p>
          <a:p>
            <a:pPr>
              <a:lnSpc>
                <a:spcPct val="150000"/>
              </a:lnSpc>
            </a:pPr>
            <a:r>
              <a:rPr lang="en-US" altLang="zh-CN" dirty="0">
                <a:latin typeface="微软雅黑" pitchFamily="34" charset="-122"/>
                <a:ea typeface="微软雅黑" pitchFamily="34" charset="-122"/>
              </a:rPr>
              <a:t> </a:t>
            </a:r>
            <a:r>
              <a:rPr lang="en-US" altLang="zh-CN" dirty="0" smtClean="0">
                <a:latin typeface="微软雅黑" pitchFamily="34" charset="-122"/>
                <a:ea typeface="微软雅黑" pitchFamily="34" charset="-122"/>
              </a:rPr>
              <a:t>         </a:t>
            </a:r>
            <a:r>
              <a:rPr lang="zh-CN" altLang="en-US" dirty="0" smtClean="0">
                <a:latin typeface="微软雅黑" pitchFamily="34" charset="-122"/>
                <a:ea typeface="微软雅黑" pitchFamily="34" charset="-122"/>
              </a:rPr>
              <a:t>其他应付款</a:t>
            </a: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设定提存计划</a:t>
            </a: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养老保险     </a:t>
            </a:r>
            <a:r>
              <a:rPr lang="en-US" altLang="zh-CN" dirty="0" smtClean="0">
                <a:latin typeface="微软雅黑" pitchFamily="34" charset="-122"/>
                <a:ea typeface="微软雅黑" pitchFamily="34" charset="-122"/>
              </a:rPr>
              <a:t>400</a:t>
            </a:r>
          </a:p>
          <a:p>
            <a:pPr>
              <a:lnSpc>
                <a:spcPct val="150000"/>
              </a:lnSpc>
            </a:pPr>
            <a:r>
              <a:rPr lang="en-US" altLang="zh-CN" dirty="0">
                <a:latin typeface="微软雅黑" pitchFamily="34" charset="-122"/>
                <a:ea typeface="微软雅黑" pitchFamily="34" charset="-122"/>
              </a:rPr>
              <a:t> </a:t>
            </a:r>
            <a:r>
              <a:rPr lang="en-US" altLang="zh-CN" dirty="0" smtClean="0">
                <a:latin typeface="微软雅黑" pitchFamily="34" charset="-122"/>
                <a:ea typeface="微软雅黑" pitchFamily="34" charset="-122"/>
              </a:rPr>
              <a:t>         </a:t>
            </a:r>
            <a:r>
              <a:rPr lang="zh-CN" altLang="en-US" dirty="0" smtClean="0">
                <a:latin typeface="微软雅黑" pitchFamily="34" charset="-122"/>
                <a:ea typeface="微软雅黑" pitchFamily="34" charset="-122"/>
              </a:rPr>
              <a:t>其他应付款</a:t>
            </a: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住房公积金                       </a:t>
            </a:r>
            <a:r>
              <a:rPr lang="en-US" altLang="zh-CN" dirty="0" smtClean="0">
                <a:latin typeface="微软雅黑" pitchFamily="34" charset="-122"/>
                <a:ea typeface="微软雅黑" pitchFamily="34" charset="-122"/>
              </a:rPr>
              <a:t>350</a:t>
            </a:r>
          </a:p>
          <a:p>
            <a:pPr>
              <a:lnSpc>
                <a:spcPct val="150000"/>
              </a:lnSpc>
            </a:pPr>
            <a:r>
              <a:rPr lang="en-US" altLang="zh-CN" dirty="0">
                <a:latin typeface="微软雅黑" pitchFamily="34" charset="-122"/>
                <a:ea typeface="微软雅黑" pitchFamily="34" charset="-122"/>
              </a:rPr>
              <a:t> </a:t>
            </a:r>
            <a:r>
              <a:rPr lang="en-US" altLang="zh-CN" dirty="0" smtClean="0">
                <a:latin typeface="微软雅黑" pitchFamily="34" charset="-122"/>
                <a:ea typeface="微软雅黑" pitchFamily="34" charset="-122"/>
              </a:rPr>
              <a:t>         </a:t>
            </a:r>
            <a:endParaRPr lang="zh-CN" altLang="en-US" dirty="0">
              <a:latin typeface="微软雅黑" pitchFamily="34" charset="-122"/>
              <a:ea typeface="微软雅黑" pitchFamily="34" charset="-122"/>
            </a:endParaRPr>
          </a:p>
        </p:txBody>
      </p:sp>
    </p:spTree>
    <p:extLst>
      <p:ext uri="{BB962C8B-B14F-4D97-AF65-F5344CB8AC3E}">
        <p14:creationId xmlns:p14="http://schemas.microsoft.com/office/powerpoint/2010/main" val="779974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fade">
                                      <p:cBhvr>
                                        <p:cTn id="12" dur="500"/>
                                        <p:tgtEl>
                                          <p:spTgt spid="51"/>
                                        </p:tgtEl>
                                      </p:cBhvr>
                                    </p:animEffect>
                                    <p:anim calcmode="lin" valueType="num">
                                      <p:cBhvr>
                                        <p:cTn id="13" dur="500" fill="hold"/>
                                        <p:tgtEl>
                                          <p:spTgt spid="51"/>
                                        </p:tgtEl>
                                        <p:attrNameLst>
                                          <p:attrName>ppt_x</p:attrName>
                                        </p:attrNameLst>
                                      </p:cBhvr>
                                      <p:tavLst>
                                        <p:tav tm="0">
                                          <p:val>
                                            <p:strVal val="#ppt_x"/>
                                          </p:val>
                                        </p:tav>
                                        <p:tav tm="100000">
                                          <p:val>
                                            <p:strVal val="#ppt_x"/>
                                          </p:val>
                                        </p:tav>
                                      </p:tavLst>
                                    </p:anim>
                                    <p:anim calcmode="lin" valueType="num">
                                      <p:cBhvr>
                                        <p:cTn id="14"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p:cNvSpPr/>
          <p:nvPr/>
        </p:nvSpPr>
        <p:spPr>
          <a:xfrm>
            <a:off x="1146267" y="305190"/>
            <a:ext cx="5416868" cy="461665"/>
          </a:xfrm>
          <a:prstGeom prst="rect">
            <a:avLst/>
          </a:prstGeom>
        </p:spPr>
        <p:txBody>
          <a:bodyPr wrap="none">
            <a:spAutoFit/>
          </a:bodyPr>
          <a:lstStyle/>
          <a:p>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rPr>
              <a:t>场景二：涉及养老保险职工薪酬的核算</a:t>
            </a:r>
          </a:p>
        </p:txBody>
      </p:sp>
      <p:sp>
        <p:nvSpPr>
          <p:cNvPr id="32" name="矩形 31"/>
          <p:cNvSpPr/>
          <p:nvPr/>
        </p:nvSpPr>
        <p:spPr>
          <a:xfrm>
            <a:off x="369309" y="105639"/>
            <a:ext cx="595035" cy="584775"/>
          </a:xfrm>
          <a:prstGeom prst="rect">
            <a:avLst/>
          </a:prstGeom>
        </p:spPr>
        <p:txBody>
          <a:bodyPr wrap="none">
            <a:spAutoFit/>
          </a:bodyPr>
          <a:lstStyle/>
          <a:p>
            <a:r>
              <a:rPr lang="zh-CN" altLang="en-US" sz="3200" dirty="0" smtClean="0">
                <a:solidFill>
                  <a:schemeClr val="bg1"/>
                </a:solidFill>
                <a:latin typeface="汉仪菱心体简" panose="02010609000101010101" pitchFamily="2" charset="-122"/>
                <a:ea typeface="汉仪菱心体简" panose="02010609000101010101" pitchFamily="2" charset="-122"/>
              </a:rPr>
              <a:t>三</a:t>
            </a:r>
            <a:endParaRPr lang="zh-CN" altLang="en-US" sz="3200" dirty="0">
              <a:solidFill>
                <a:schemeClr val="bg1"/>
              </a:solidFill>
              <a:latin typeface="汉仪菱心体简" panose="02010609000101010101" pitchFamily="2" charset="-122"/>
              <a:ea typeface="汉仪菱心体简" panose="02010609000101010101" pitchFamily="2" charset="-122"/>
            </a:endParaRPr>
          </a:p>
        </p:txBody>
      </p:sp>
      <p:grpSp>
        <p:nvGrpSpPr>
          <p:cNvPr id="31" name="组合 30"/>
          <p:cNvGrpSpPr/>
          <p:nvPr/>
        </p:nvGrpSpPr>
        <p:grpSpPr>
          <a:xfrm>
            <a:off x="1608879" y="2182958"/>
            <a:ext cx="9091246" cy="3503613"/>
            <a:chOff x="1854200" y="3429000"/>
            <a:chExt cx="7575352" cy="2919413"/>
          </a:xfrm>
        </p:grpSpPr>
        <p:sp>
          <p:nvSpPr>
            <p:cNvPr id="33" name="AutoShape 4"/>
            <p:cNvSpPr>
              <a:spLocks noChangeArrowheads="1"/>
            </p:cNvSpPr>
            <p:nvPr/>
          </p:nvSpPr>
          <p:spPr bwMode="auto">
            <a:xfrm>
              <a:off x="1961952" y="3530600"/>
              <a:ext cx="7467600" cy="2817813"/>
            </a:xfrm>
            <a:prstGeom prst="roundRect">
              <a:avLst>
                <a:gd name="adj" fmla="val 16667"/>
              </a:avLst>
            </a:prstGeom>
            <a:solidFill>
              <a:srgbClr val="0070C0"/>
            </a:solidFill>
            <a:ln w="9525">
              <a:solidFill>
                <a:srgbClr val="0070C0"/>
              </a:solidFill>
              <a:round/>
            </a:ln>
          </p:spPr>
          <p:txBody>
            <a:bodyPr wrap="none" anchor="ctr"/>
            <a:lstStyle>
              <a:lvl1pPr>
                <a:defRPr sz="2400">
                  <a:solidFill>
                    <a:srgbClr val="0000FF"/>
                  </a:solidFill>
                  <a:latin typeface="Times New Roman" panose="02020603050405020304" pitchFamily="18" charset="0"/>
                  <a:ea typeface="宋体" panose="02010600030101010101" pitchFamily="2" charset="-122"/>
                </a:defRPr>
              </a:lvl1pPr>
              <a:lvl2pPr>
                <a:defRPr sz="2400">
                  <a:solidFill>
                    <a:srgbClr val="0000FF"/>
                  </a:solidFill>
                  <a:latin typeface="Times New Roman" panose="02020603050405020304" pitchFamily="18" charset="0"/>
                  <a:ea typeface="宋体" panose="02010600030101010101" pitchFamily="2" charset="-122"/>
                </a:defRPr>
              </a:lvl2pPr>
              <a:lvl3pPr>
                <a:defRPr sz="2400">
                  <a:solidFill>
                    <a:srgbClr val="0000FF"/>
                  </a:solidFill>
                  <a:latin typeface="Times New Roman" panose="02020603050405020304" pitchFamily="18" charset="0"/>
                  <a:ea typeface="宋体" panose="02010600030101010101" pitchFamily="2" charset="-122"/>
                </a:defRPr>
              </a:lvl3pPr>
              <a:lvl4pPr>
                <a:defRPr sz="2400">
                  <a:solidFill>
                    <a:srgbClr val="0000FF"/>
                  </a:solidFill>
                  <a:latin typeface="Times New Roman" panose="02020603050405020304" pitchFamily="18" charset="0"/>
                  <a:ea typeface="宋体" panose="02010600030101010101" pitchFamily="2" charset="-122"/>
                </a:defRPr>
              </a:lvl4pPr>
              <a:lvl5pPr>
                <a:defRPr sz="2400">
                  <a:solidFill>
                    <a:srgbClr val="0000FF"/>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rgbClr val="0000FF"/>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rgbClr val="0000FF"/>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rgbClr val="0000FF"/>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rgbClr val="0000FF"/>
                  </a:solidFill>
                  <a:latin typeface="Times New Roman" panose="02020603050405020304" pitchFamily="18" charset="0"/>
                  <a:ea typeface="宋体" panose="02010600030101010101" pitchFamily="2" charset="-122"/>
                </a:defRPr>
              </a:lvl9pPr>
            </a:lstStyle>
            <a:p>
              <a:pPr>
                <a:lnSpc>
                  <a:spcPct val="130000"/>
                </a:lnSpc>
              </a:pPr>
              <a:endPar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9" name="AutoShape 4"/>
            <p:cNvSpPr>
              <a:spLocks noChangeArrowheads="1"/>
            </p:cNvSpPr>
            <p:nvPr/>
          </p:nvSpPr>
          <p:spPr bwMode="auto">
            <a:xfrm>
              <a:off x="1854200" y="3429000"/>
              <a:ext cx="7467600" cy="2817813"/>
            </a:xfrm>
            <a:prstGeom prst="roundRect">
              <a:avLst>
                <a:gd name="adj" fmla="val 16667"/>
              </a:avLst>
            </a:prstGeom>
            <a:solidFill>
              <a:schemeClr val="bg1"/>
            </a:solidFill>
            <a:ln w="9525">
              <a:solidFill>
                <a:srgbClr val="0070C0"/>
              </a:solidFill>
              <a:round/>
            </a:ln>
          </p:spPr>
          <p:txBody>
            <a:bodyPr wrap="none" anchor="ctr"/>
            <a:lstStyle>
              <a:lvl1pPr>
                <a:defRPr sz="2400">
                  <a:solidFill>
                    <a:srgbClr val="0000FF"/>
                  </a:solidFill>
                  <a:latin typeface="Times New Roman" panose="02020603050405020304" pitchFamily="18" charset="0"/>
                  <a:ea typeface="宋体" panose="02010600030101010101" pitchFamily="2" charset="-122"/>
                </a:defRPr>
              </a:lvl1pPr>
              <a:lvl2pPr>
                <a:defRPr sz="2400">
                  <a:solidFill>
                    <a:srgbClr val="0000FF"/>
                  </a:solidFill>
                  <a:latin typeface="Times New Roman" panose="02020603050405020304" pitchFamily="18" charset="0"/>
                  <a:ea typeface="宋体" panose="02010600030101010101" pitchFamily="2" charset="-122"/>
                </a:defRPr>
              </a:lvl2pPr>
              <a:lvl3pPr>
                <a:defRPr sz="2400">
                  <a:solidFill>
                    <a:srgbClr val="0000FF"/>
                  </a:solidFill>
                  <a:latin typeface="Times New Roman" panose="02020603050405020304" pitchFamily="18" charset="0"/>
                  <a:ea typeface="宋体" panose="02010600030101010101" pitchFamily="2" charset="-122"/>
                </a:defRPr>
              </a:lvl3pPr>
              <a:lvl4pPr>
                <a:defRPr sz="2400">
                  <a:solidFill>
                    <a:srgbClr val="0000FF"/>
                  </a:solidFill>
                  <a:latin typeface="Times New Roman" panose="02020603050405020304" pitchFamily="18" charset="0"/>
                  <a:ea typeface="宋体" panose="02010600030101010101" pitchFamily="2" charset="-122"/>
                </a:defRPr>
              </a:lvl4pPr>
              <a:lvl5pPr>
                <a:defRPr sz="2400">
                  <a:solidFill>
                    <a:srgbClr val="0000FF"/>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sz="2400">
                  <a:solidFill>
                    <a:srgbClr val="0000FF"/>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sz="2400">
                  <a:solidFill>
                    <a:srgbClr val="0000FF"/>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sz="2400">
                  <a:solidFill>
                    <a:srgbClr val="0000FF"/>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sz="2400">
                  <a:solidFill>
                    <a:srgbClr val="0000FF"/>
                  </a:solidFill>
                  <a:latin typeface="Times New Roman" panose="02020603050405020304" pitchFamily="18" charset="0"/>
                  <a:ea typeface="宋体" panose="02010600030101010101" pitchFamily="2" charset="-122"/>
                </a:defRPr>
              </a:lvl9pPr>
            </a:lstStyle>
            <a:p>
              <a:pPr>
                <a:lnSpc>
                  <a:spcPct val="130000"/>
                </a:lnSpc>
              </a:pPr>
              <a:endPar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59" name="矩形 58"/>
          <p:cNvSpPr/>
          <p:nvPr/>
        </p:nvSpPr>
        <p:spPr>
          <a:xfrm>
            <a:off x="2014649" y="2307393"/>
            <a:ext cx="8216623" cy="458908"/>
          </a:xfrm>
          <a:prstGeom prst="rect">
            <a:avLst/>
          </a:prstGeom>
        </p:spPr>
        <p:txBody>
          <a:bodyPr wrap="square">
            <a:spAutoFit/>
          </a:bodyPr>
          <a:lstStyle/>
          <a:p>
            <a:pPr>
              <a:lnSpc>
                <a:spcPct val="150000"/>
              </a:lnSpc>
            </a:pPr>
            <a:r>
              <a:rPr lang="zh-CN" altLang="en-US" b="1" dirty="0" smtClean="0">
                <a:solidFill>
                  <a:srgbClr val="0062AC"/>
                </a:solidFill>
                <a:latin typeface="微软雅黑" panose="020B0503020204020204" pitchFamily="34" charset="-122"/>
                <a:ea typeface="微软雅黑" panose="020B0503020204020204" pitchFamily="34" charset="-122"/>
              </a:rPr>
              <a:t>其他单位缴纳的社保和公积金略</a:t>
            </a:r>
            <a:endParaRPr lang="en-US" altLang="zh-CN" b="1" dirty="0" smtClean="0">
              <a:solidFill>
                <a:srgbClr val="0062AC"/>
              </a:solidFill>
              <a:latin typeface="微软雅黑" panose="020B0503020204020204" pitchFamily="34" charset="-122"/>
              <a:ea typeface="微软雅黑" panose="020B0503020204020204" pitchFamily="34" charset="-122"/>
            </a:endParaRPr>
          </a:p>
        </p:txBody>
      </p:sp>
      <p:sp>
        <p:nvSpPr>
          <p:cNvPr id="61" name="矩形 60"/>
          <p:cNvSpPr/>
          <p:nvPr/>
        </p:nvSpPr>
        <p:spPr>
          <a:xfrm>
            <a:off x="1981533" y="3873799"/>
            <a:ext cx="7850379" cy="458908"/>
          </a:xfrm>
          <a:prstGeom prst="rect">
            <a:avLst/>
          </a:prstGeom>
        </p:spPr>
        <p:txBody>
          <a:bodyPr wrap="square">
            <a:spAutoFit/>
          </a:bodyPr>
          <a:lstStyle/>
          <a:p>
            <a:pPr>
              <a:lnSpc>
                <a:spcPct val="150000"/>
              </a:lnSpc>
            </a:pPr>
            <a:endParaRPr lang="zh-CN" altLang="en-US" dirty="0">
              <a:latin typeface="微软雅黑" panose="020B0503020204020204" pitchFamily="34" charset="-122"/>
              <a:ea typeface="微软雅黑" panose="020B0503020204020204" pitchFamily="34" charset="-122"/>
            </a:endParaRPr>
          </a:p>
        </p:txBody>
      </p:sp>
      <p:sp>
        <p:nvSpPr>
          <p:cNvPr id="63" name="文本框 7"/>
          <p:cNvSpPr txBox="1">
            <a:spLocks noChangeArrowheads="1"/>
          </p:cNvSpPr>
          <p:nvPr>
            <p:custDataLst>
              <p:tags r:id="rId1"/>
            </p:custDataLst>
          </p:nvPr>
        </p:nvSpPr>
        <p:spPr bwMode="auto">
          <a:xfrm>
            <a:off x="969330" y="1339117"/>
            <a:ext cx="769937"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400" b="1" dirty="0" smtClean="0">
                <a:solidFill>
                  <a:srgbClr val="0F6FC6"/>
                </a:solidFill>
                <a:latin typeface="微软雅黑" panose="020B0503020204020204" pitchFamily="34" charset="-122"/>
                <a:ea typeface="微软雅黑" panose="020B0503020204020204" pitchFamily="34" charset="-122"/>
              </a:rPr>
              <a:t>04</a:t>
            </a:r>
            <a:endParaRPr lang="zh-CN" altLang="en-US" sz="2400" b="1" dirty="0">
              <a:solidFill>
                <a:srgbClr val="0F6FC6"/>
              </a:solidFill>
              <a:latin typeface="微软雅黑" panose="020B0503020204020204" pitchFamily="34" charset="-122"/>
              <a:ea typeface="微软雅黑" panose="020B0503020204020204" pitchFamily="34" charset="-122"/>
            </a:endParaRPr>
          </a:p>
        </p:txBody>
      </p:sp>
      <p:sp>
        <p:nvSpPr>
          <p:cNvPr id="64" name="燕尾形 63"/>
          <p:cNvSpPr/>
          <p:nvPr>
            <p:custDataLst>
              <p:tags r:id="rId2"/>
            </p:custDataLst>
          </p:nvPr>
        </p:nvSpPr>
        <p:spPr>
          <a:xfrm>
            <a:off x="709429" y="1516917"/>
            <a:ext cx="368300" cy="368300"/>
          </a:xfrm>
          <a:prstGeom prst="chevron">
            <a:avLst/>
          </a:prstGeom>
          <a:solidFill>
            <a:srgbClr val="0F6FC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65" name="矩形 64"/>
          <p:cNvSpPr/>
          <p:nvPr/>
        </p:nvSpPr>
        <p:spPr>
          <a:xfrm>
            <a:off x="1630868" y="1449684"/>
            <a:ext cx="4108817" cy="452432"/>
          </a:xfrm>
          <a:prstGeom prst="rect">
            <a:avLst/>
          </a:prstGeom>
        </p:spPr>
        <p:txBody>
          <a:bodyPr wrap="none">
            <a:spAutoFit/>
          </a:bodyPr>
          <a:lstStyle/>
          <a:p>
            <a:pPr>
              <a:lnSpc>
                <a:spcPct val="130000"/>
              </a:lnSpc>
              <a:spcAft>
                <a:spcPts val="600"/>
              </a:spcAft>
            </a:pPr>
            <a:r>
              <a:rPr lang="zh-CN" altLang="en-US" b="1" dirty="0" smtClean="0">
                <a:solidFill>
                  <a:srgbClr val="0070C0"/>
                </a:solidFill>
                <a:latin typeface="微软雅黑" panose="020B0503020204020204" pitchFamily="34" charset="-122"/>
                <a:ea typeface="微软雅黑" panose="020B0503020204020204" pitchFamily="34" charset="-122"/>
              </a:rPr>
              <a:t>缺少单位缴纳基本养老保险费用的分录</a:t>
            </a:r>
            <a:endParaRPr lang="en-US" altLang="zh-CN" b="1" dirty="0">
              <a:solidFill>
                <a:srgbClr val="0070C0"/>
              </a:solidFill>
              <a:latin typeface="微软雅黑" panose="020B0503020204020204" pitchFamily="34" charset="-122"/>
              <a:ea typeface="微软雅黑" panose="020B0503020204020204" pitchFamily="34" charset="-122"/>
            </a:endParaRPr>
          </a:p>
        </p:txBody>
      </p:sp>
      <p:sp>
        <p:nvSpPr>
          <p:cNvPr id="6" name="矩形 5"/>
          <p:cNvSpPr/>
          <p:nvPr/>
        </p:nvSpPr>
        <p:spPr>
          <a:xfrm>
            <a:off x="2127405" y="3329330"/>
            <a:ext cx="8183508" cy="874407"/>
          </a:xfrm>
          <a:prstGeom prst="rect">
            <a:avLst/>
          </a:prstGeom>
        </p:spPr>
        <p:txBody>
          <a:bodyPr wrap="square">
            <a:spAutoFit/>
          </a:bodyPr>
          <a:lstStyle/>
          <a:p>
            <a:pPr indent="457200">
              <a:lnSpc>
                <a:spcPct val="150000"/>
              </a:lnSpc>
            </a:pPr>
            <a:r>
              <a:rPr lang="zh-CN" altLang="en-US" dirty="0" smtClean="0">
                <a:latin typeface="微软雅黑" pitchFamily="34" charset="-122"/>
                <a:ea typeface="微软雅黑" pitchFamily="34" charset="-122"/>
              </a:rPr>
              <a:t>借：管理费用</a:t>
            </a: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社会保险费                                   </a:t>
            </a:r>
            <a:r>
              <a:rPr lang="en-US" altLang="zh-CN" dirty="0" smtClean="0">
                <a:latin typeface="微软雅黑" pitchFamily="34" charset="-122"/>
                <a:ea typeface="微软雅黑" pitchFamily="34" charset="-122"/>
              </a:rPr>
              <a:t>800</a:t>
            </a:r>
          </a:p>
          <a:p>
            <a:pPr indent="457200">
              <a:lnSpc>
                <a:spcPct val="150000"/>
              </a:lnSpc>
            </a:pPr>
            <a:r>
              <a:rPr lang="en-US" altLang="zh-CN" dirty="0">
                <a:latin typeface="微软雅黑" pitchFamily="34" charset="-122"/>
                <a:ea typeface="微软雅黑" pitchFamily="34" charset="-122"/>
              </a:rPr>
              <a:t> </a:t>
            </a:r>
            <a:r>
              <a:rPr lang="en-US" altLang="zh-CN" dirty="0" smtClean="0">
                <a:latin typeface="微软雅黑" pitchFamily="34" charset="-122"/>
                <a:ea typeface="微软雅黑" pitchFamily="34" charset="-122"/>
              </a:rPr>
              <a:t>   </a:t>
            </a:r>
            <a:r>
              <a:rPr lang="zh-CN" altLang="en-US" dirty="0" smtClean="0">
                <a:latin typeface="微软雅黑" pitchFamily="34" charset="-122"/>
                <a:ea typeface="微软雅黑" pitchFamily="34" charset="-122"/>
              </a:rPr>
              <a:t>贷：应付职工薪酬</a:t>
            </a: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设定提存计划</a:t>
            </a: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养老保险         </a:t>
            </a:r>
            <a:r>
              <a:rPr lang="en-US" altLang="zh-CN" dirty="0" smtClean="0">
                <a:latin typeface="微软雅黑" pitchFamily="34" charset="-122"/>
                <a:ea typeface="微软雅黑" pitchFamily="34" charset="-122"/>
              </a:rPr>
              <a:t>800</a:t>
            </a:r>
            <a:endParaRPr lang="zh-CN" altLang="en-US" dirty="0">
              <a:latin typeface="微软雅黑" pitchFamily="34" charset="-122"/>
              <a:ea typeface="微软雅黑" pitchFamily="34" charset="-122"/>
            </a:endParaRPr>
          </a:p>
        </p:txBody>
      </p:sp>
    </p:spTree>
    <p:extLst>
      <p:ext uri="{BB962C8B-B14F-4D97-AF65-F5344CB8AC3E}">
        <p14:creationId xmlns:p14="http://schemas.microsoft.com/office/powerpoint/2010/main" val="2727378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500"/>
                                        <p:tgtEl>
                                          <p:spTgt spid="64"/>
                                        </p:tgtEl>
                                        <p:attrNameLst>
                                          <p:attrName>ppt_x</p:attrName>
                                        </p:attrNameLst>
                                      </p:cBhvr>
                                      <p:tavLst>
                                        <p:tav tm="0">
                                          <p:val>
                                            <p:strVal val="#ppt_x-#ppt_w*1.125000"/>
                                          </p:val>
                                        </p:tav>
                                        <p:tav tm="100000">
                                          <p:val>
                                            <p:strVal val="#ppt_x"/>
                                          </p:val>
                                        </p:tav>
                                      </p:tavLst>
                                    </p:anim>
                                    <p:animEffect transition="in" filter="wipe(right)">
                                      <p:cBhvr>
                                        <p:cTn id="8" dur="500"/>
                                        <p:tgtEl>
                                          <p:spTgt spid="64"/>
                                        </p:tgtEl>
                                      </p:cBhvr>
                                    </p:animEffect>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63"/>
                                        </p:tgtEl>
                                        <p:attrNameLst>
                                          <p:attrName>style.visibility</p:attrName>
                                        </p:attrNameLst>
                                      </p:cBhvr>
                                      <p:to>
                                        <p:strVal val="visible"/>
                                      </p:to>
                                    </p:set>
                                    <p:anim calcmode="lin" valueType="num">
                                      <p:cBhvr additive="base">
                                        <p:cTn id="12" dur="500"/>
                                        <p:tgtEl>
                                          <p:spTgt spid="63"/>
                                        </p:tgtEl>
                                        <p:attrNameLst>
                                          <p:attrName>ppt_x</p:attrName>
                                        </p:attrNameLst>
                                      </p:cBhvr>
                                      <p:tavLst>
                                        <p:tav tm="0">
                                          <p:val>
                                            <p:strVal val="#ppt_x-#ppt_w*1.125000"/>
                                          </p:val>
                                        </p:tav>
                                        <p:tav tm="100000">
                                          <p:val>
                                            <p:strVal val="#ppt_x"/>
                                          </p:val>
                                        </p:tav>
                                      </p:tavLst>
                                    </p:anim>
                                    <p:animEffect transition="in" filter="wipe(right)">
                                      <p:cBhvr>
                                        <p:cTn id="13" dur="500"/>
                                        <p:tgtEl>
                                          <p:spTgt spid="63"/>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additive="base">
                                        <p:cTn id="16" dur="500"/>
                                        <p:tgtEl>
                                          <p:spTgt spid="65"/>
                                        </p:tgtEl>
                                        <p:attrNameLst>
                                          <p:attrName>ppt_x</p:attrName>
                                        </p:attrNameLst>
                                      </p:cBhvr>
                                      <p:tavLst>
                                        <p:tav tm="0">
                                          <p:val>
                                            <p:strVal val="#ppt_x-#ppt_w*1.125000"/>
                                          </p:val>
                                        </p:tav>
                                        <p:tav tm="100000">
                                          <p:val>
                                            <p:strVal val="#ppt_x"/>
                                          </p:val>
                                        </p:tav>
                                      </p:tavLst>
                                    </p:anim>
                                    <p:animEffect transition="in" filter="wipe(right)">
                                      <p:cBhvr>
                                        <p:cTn id="17" dur="500"/>
                                        <p:tgtEl>
                                          <p:spTgt spid="65"/>
                                        </p:tgtEl>
                                      </p:cBhvr>
                                    </p:animEffect>
                                  </p:childTnLst>
                                </p:cTn>
                              </p:par>
                            </p:childTnLst>
                          </p:cTn>
                        </p:par>
                        <p:par>
                          <p:cTn id="18" fill="hold">
                            <p:stCondLst>
                              <p:cond delay="1000"/>
                            </p:stCondLst>
                            <p:childTnLst>
                              <p:par>
                                <p:cTn id="19" presetID="16" presetClass="entr" presetSubtype="37"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barn(outVertical)">
                                      <p:cBhvr>
                                        <p:cTn id="21" dur="500"/>
                                        <p:tgtEl>
                                          <p:spTgt spid="31"/>
                                        </p:tgtEl>
                                      </p:cBhvr>
                                    </p:animEffect>
                                  </p:childTnLst>
                                </p:cTn>
                              </p:par>
                            </p:childTnLst>
                          </p:cTn>
                        </p:par>
                        <p:par>
                          <p:cTn id="22" fill="hold">
                            <p:stCondLst>
                              <p:cond delay="1500"/>
                            </p:stCondLst>
                            <p:childTnLst>
                              <p:par>
                                <p:cTn id="23" presetID="47" presetClass="entr" presetSubtype="0" fill="hold" grpId="0" nodeType="after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500"/>
                                        <p:tgtEl>
                                          <p:spTgt spid="59"/>
                                        </p:tgtEl>
                                      </p:cBhvr>
                                    </p:animEffect>
                                    <p:anim calcmode="lin" valueType="num">
                                      <p:cBhvr>
                                        <p:cTn id="26" dur="500" fill="hold"/>
                                        <p:tgtEl>
                                          <p:spTgt spid="59"/>
                                        </p:tgtEl>
                                        <p:attrNameLst>
                                          <p:attrName>ppt_x</p:attrName>
                                        </p:attrNameLst>
                                      </p:cBhvr>
                                      <p:tavLst>
                                        <p:tav tm="0">
                                          <p:val>
                                            <p:strVal val="#ppt_x"/>
                                          </p:val>
                                        </p:tav>
                                        <p:tav tm="100000">
                                          <p:val>
                                            <p:strVal val="#ppt_x"/>
                                          </p:val>
                                        </p:tav>
                                      </p:tavLst>
                                    </p:anim>
                                    <p:anim calcmode="lin" valueType="num">
                                      <p:cBhvr>
                                        <p:cTn id="27" dur="5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3" grpId="0"/>
      <p:bldP spid="64" grpId="0" animBg="1"/>
      <p:bldP spid="6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2514600"/>
            <a:ext cx="12192000" cy="3204029"/>
          </a:xfrm>
          <a:prstGeom prst="rect">
            <a:avLst/>
          </a:prstGeom>
          <a:solidFill>
            <a:srgbClr val="5B9BD5">
              <a:alpha val="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1146267" y="305190"/>
            <a:ext cx="2954655" cy="461665"/>
          </a:xfrm>
          <a:prstGeom prst="rect">
            <a:avLst/>
          </a:prstGeom>
        </p:spPr>
        <p:txBody>
          <a:bodyPr wrap="none">
            <a:spAutoFit/>
          </a:bodyPr>
          <a:lstStyle/>
          <a:p>
            <a:r>
              <a:rPr lang="zh-CN" altLang="en-US" sz="2400" b="1" dirty="0" smtClean="0">
                <a:solidFill>
                  <a:schemeClr val="tx1">
                    <a:lumMod val="85000"/>
                    <a:lumOff val="15000"/>
                  </a:schemeClr>
                </a:solidFill>
                <a:latin typeface="微软雅黑" panose="020B0503020204020204" pitchFamily="34" charset="-122"/>
                <a:ea typeface="微软雅黑" panose="020B0503020204020204" pitchFamily="34" charset="-122"/>
              </a:rPr>
              <a:t>场景三：进一步思考</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9" name="矩形 38"/>
          <p:cNvSpPr/>
          <p:nvPr/>
        </p:nvSpPr>
        <p:spPr>
          <a:xfrm>
            <a:off x="369309" y="182080"/>
            <a:ext cx="595035" cy="584775"/>
          </a:xfrm>
          <a:prstGeom prst="rect">
            <a:avLst/>
          </a:prstGeom>
        </p:spPr>
        <p:txBody>
          <a:bodyPr wrap="none">
            <a:spAutoFit/>
          </a:bodyPr>
          <a:lstStyle/>
          <a:p>
            <a:r>
              <a:rPr lang="zh-CN" altLang="en-US" sz="3200" dirty="0" smtClean="0">
                <a:solidFill>
                  <a:schemeClr val="bg1"/>
                </a:solidFill>
                <a:latin typeface="汉仪菱心体简" panose="02010609000101010101" pitchFamily="2" charset="-122"/>
                <a:ea typeface="汉仪菱心体简" panose="02010609000101010101" pitchFamily="2" charset="-122"/>
              </a:rPr>
              <a:t>四</a:t>
            </a:r>
            <a:endParaRPr lang="zh-CN" altLang="en-US" sz="3200" dirty="0">
              <a:solidFill>
                <a:schemeClr val="bg1"/>
              </a:solidFill>
              <a:latin typeface="汉仪菱心体简" panose="02010609000101010101" pitchFamily="2" charset="-122"/>
              <a:ea typeface="汉仪菱心体简" panose="02010609000101010101" pitchFamily="2" charset="-122"/>
            </a:endParaRPr>
          </a:p>
        </p:txBody>
      </p:sp>
      <p:sp>
        <p:nvSpPr>
          <p:cNvPr id="43" name="文本框 42"/>
          <p:cNvSpPr txBox="1"/>
          <p:nvPr/>
        </p:nvSpPr>
        <p:spPr>
          <a:xfrm>
            <a:off x="986017" y="977989"/>
            <a:ext cx="9062858" cy="492443"/>
          </a:xfrm>
          <a:prstGeom prst="rect">
            <a:avLst/>
          </a:prstGeom>
          <a:noFill/>
        </p:spPr>
        <p:txBody>
          <a:bodyPr wrap="square" rtlCol="0">
            <a:spAutoFit/>
          </a:bodyPr>
          <a:lstStyle/>
          <a:p>
            <a:pPr indent="457200">
              <a:lnSpc>
                <a:spcPct val="130000"/>
              </a:lnSpc>
            </a:pPr>
            <a:r>
              <a:rPr lang="zh-CN" altLang="en-US" sz="2000" dirty="0" smtClean="0">
                <a:latin typeface="微软雅黑" panose="020B0503020204020204" pitchFamily="34" charset="-122"/>
                <a:ea typeface="微软雅黑" panose="020B0503020204020204" pitchFamily="34" charset="-122"/>
              </a:rPr>
              <a:t>假设</a:t>
            </a:r>
            <a:r>
              <a:rPr lang="en-US" altLang="zh-CN" sz="2000" dirty="0" smtClean="0">
                <a:latin typeface="微软雅黑" panose="020B0503020204020204" pitchFamily="34" charset="-122"/>
                <a:ea typeface="微软雅黑" panose="020B0503020204020204" pitchFamily="34" charset="-122"/>
              </a:rPr>
              <a:t>3</a:t>
            </a:r>
            <a:r>
              <a:rPr lang="zh-CN" altLang="en-US" sz="2000" dirty="0" smtClean="0">
                <a:latin typeface="微软雅黑" panose="020B0503020204020204" pitchFamily="34" charset="-122"/>
                <a:ea typeface="微软雅黑" panose="020B0503020204020204" pitchFamily="34" charset="-122"/>
              </a:rPr>
              <a:t>年后，小高的月平均工资涨至</a:t>
            </a:r>
            <a:r>
              <a:rPr lang="en-US" altLang="zh-CN" sz="2000" dirty="0" smtClean="0">
                <a:latin typeface="微软雅黑" panose="020B0503020204020204" pitchFamily="34" charset="-122"/>
                <a:ea typeface="微软雅黑" panose="020B0503020204020204" pitchFamily="34" charset="-122"/>
              </a:rPr>
              <a:t>7 000</a:t>
            </a:r>
            <a:r>
              <a:rPr lang="zh-CN" altLang="en-US" sz="2000" dirty="0" smtClean="0">
                <a:latin typeface="微软雅黑" panose="020B0503020204020204" pitchFamily="34" charset="-122"/>
                <a:ea typeface="微软雅黑" panose="020B0503020204020204" pitchFamily="34" charset="-122"/>
              </a:rPr>
              <a:t>元，请计算当月小高的实发工资。</a:t>
            </a:r>
            <a:endParaRPr lang="zh-CN" altLang="en-US" sz="2000" dirty="0">
              <a:latin typeface="微软雅黑" panose="020B0503020204020204" pitchFamily="34" charset="-122"/>
              <a:ea typeface="微软雅黑" panose="020B0503020204020204" pitchFamily="34" charset="-122"/>
            </a:endParaRPr>
          </a:p>
        </p:txBody>
      </p:sp>
      <p:sp>
        <p:nvSpPr>
          <p:cNvPr id="12" name="文本框 42"/>
          <p:cNvSpPr txBox="1"/>
          <p:nvPr/>
        </p:nvSpPr>
        <p:spPr>
          <a:xfrm>
            <a:off x="887890" y="3064207"/>
            <a:ext cx="5512909" cy="2862322"/>
          </a:xfrm>
          <a:prstGeom prst="rect">
            <a:avLst/>
          </a:prstGeom>
          <a:noFill/>
        </p:spPr>
        <p:txBody>
          <a:bodyPr wrap="square" rtlCol="0">
            <a:spAutoFit/>
          </a:bodyPr>
          <a:lstStyle/>
          <a:p>
            <a:pPr indent="457200">
              <a:lnSpc>
                <a:spcPct val="150000"/>
              </a:lnSpc>
            </a:pPr>
            <a:r>
              <a:rPr lang="zh-CN" altLang="en-US" sz="2000" dirty="0">
                <a:latin typeface="微软雅黑" pitchFamily="34" charset="-122"/>
                <a:ea typeface="微软雅黑" pitchFamily="34" charset="-122"/>
              </a:rPr>
              <a:t>新个税法拟于</a:t>
            </a:r>
            <a:r>
              <a:rPr lang="en-US" altLang="zh-CN" sz="2000" dirty="0">
                <a:latin typeface="微软雅黑" pitchFamily="34" charset="-122"/>
                <a:ea typeface="微软雅黑" pitchFamily="34" charset="-122"/>
              </a:rPr>
              <a:t>2019</a:t>
            </a:r>
            <a:r>
              <a:rPr lang="zh-CN" altLang="en-US" sz="2000" dirty="0">
                <a:latin typeface="微软雅黑" pitchFamily="34" charset="-122"/>
                <a:ea typeface="微软雅黑" pitchFamily="34" charset="-122"/>
              </a:rPr>
              <a:t>年</a:t>
            </a:r>
            <a:r>
              <a:rPr lang="en-US" altLang="zh-CN" sz="2000" dirty="0">
                <a:latin typeface="微软雅黑" pitchFamily="34" charset="-122"/>
                <a:ea typeface="微软雅黑" pitchFamily="34" charset="-122"/>
              </a:rPr>
              <a:t>1</a:t>
            </a:r>
            <a:r>
              <a:rPr lang="zh-CN" altLang="en-US" sz="2000" dirty="0">
                <a:latin typeface="微软雅黑" pitchFamily="34" charset="-122"/>
                <a:ea typeface="微软雅黑" pitchFamily="34" charset="-122"/>
              </a:rPr>
              <a:t>月</a:t>
            </a:r>
            <a:r>
              <a:rPr lang="en-US" altLang="zh-CN" sz="2000" dirty="0">
                <a:latin typeface="微软雅黑" pitchFamily="34" charset="-122"/>
                <a:ea typeface="微软雅黑" pitchFamily="34" charset="-122"/>
              </a:rPr>
              <a:t>1</a:t>
            </a:r>
            <a:r>
              <a:rPr lang="zh-CN" altLang="en-US" sz="2000" dirty="0">
                <a:latin typeface="微软雅黑" pitchFamily="34" charset="-122"/>
                <a:ea typeface="微软雅黑" pitchFamily="34" charset="-122"/>
              </a:rPr>
              <a:t>日起全面施行</a:t>
            </a:r>
            <a:r>
              <a:rPr lang="zh-CN" altLang="en-US" sz="2000" dirty="0" smtClean="0">
                <a:latin typeface="微软雅黑" pitchFamily="34" charset="-122"/>
                <a:ea typeface="微软雅黑" pitchFamily="34" charset="-122"/>
              </a:rPr>
              <a:t>，</a:t>
            </a:r>
            <a:r>
              <a:rPr lang="zh-CN" altLang="en-US" sz="2000" b="1" dirty="0" smtClean="0">
                <a:latin typeface="微软雅黑" pitchFamily="34" charset="-122"/>
                <a:ea typeface="微软雅黑" pitchFamily="34" charset="-122"/>
              </a:rPr>
              <a:t>起</a:t>
            </a:r>
            <a:r>
              <a:rPr lang="zh-CN" altLang="en-US" sz="2000" b="1" dirty="0">
                <a:latin typeface="微软雅黑" pitchFamily="34" charset="-122"/>
                <a:ea typeface="微软雅黑" pitchFamily="34" charset="-122"/>
              </a:rPr>
              <a:t>征点确定为每月</a:t>
            </a:r>
            <a:r>
              <a:rPr lang="en-US" altLang="zh-CN" sz="2000" b="1" dirty="0">
                <a:latin typeface="微软雅黑" pitchFamily="34" charset="-122"/>
                <a:ea typeface="微软雅黑" pitchFamily="34" charset="-122"/>
              </a:rPr>
              <a:t>5000</a:t>
            </a:r>
            <a:r>
              <a:rPr lang="zh-CN" altLang="en-US" sz="2000" b="1" dirty="0">
                <a:latin typeface="微软雅黑" pitchFamily="34" charset="-122"/>
                <a:ea typeface="微软雅黑" pitchFamily="34" charset="-122"/>
              </a:rPr>
              <a:t>元</a:t>
            </a:r>
            <a:r>
              <a:rPr lang="zh-CN" altLang="en-US" sz="2000" b="1" dirty="0" smtClean="0">
                <a:latin typeface="微软雅黑" pitchFamily="34" charset="-122"/>
                <a:ea typeface="微软雅黑" pitchFamily="34" charset="-122"/>
              </a:rPr>
              <a:t>。</a:t>
            </a:r>
            <a:endParaRPr lang="en-US" altLang="zh-CN" sz="2000" b="1" dirty="0" smtClean="0">
              <a:latin typeface="微软雅黑" pitchFamily="34" charset="-122"/>
              <a:ea typeface="微软雅黑" pitchFamily="34" charset="-122"/>
            </a:endParaRPr>
          </a:p>
          <a:p>
            <a:pPr indent="457200">
              <a:lnSpc>
                <a:spcPct val="150000"/>
              </a:lnSpc>
            </a:pPr>
            <a:r>
              <a:rPr lang="zh-CN" altLang="en-US" sz="2000" dirty="0" smtClean="0">
                <a:latin typeface="微软雅黑" pitchFamily="34" charset="-122"/>
                <a:ea typeface="微软雅黑" pitchFamily="34" charset="-122"/>
              </a:rPr>
              <a:t>新</a:t>
            </a:r>
            <a:r>
              <a:rPr lang="zh-CN" altLang="en-US" sz="2000" dirty="0">
                <a:latin typeface="微软雅黑" pitchFamily="34" charset="-122"/>
                <a:ea typeface="微软雅黑" pitchFamily="34" charset="-122"/>
              </a:rPr>
              <a:t>个税法规定：居民个人的综合所得，以每一纳税年度的收入额减除费用六万</a:t>
            </a:r>
            <a:r>
              <a:rPr lang="zh-CN" altLang="en-US" sz="2000" dirty="0" smtClean="0">
                <a:latin typeface="微软雅黑" pitchFamily="34" charset="-122"/>
                <a:ea typeface="微软雅黑" pitchFamily="34" charset="-122"/>
              </a:rPr>
              <a:t>元（即每月</a:t>
            </a:r>
            <a:r>
              <a:rPr lang="en-US" altLang="zh-CN" sz="2000" dirty="0" smtClean="0">
                <a:latin typeface="微软雅黑" pitchFamily="34" charset="-122"/>
                <a:ea typeface="微软雅黑" pitchFamily="34" charset="-122"/>
              </a:rPr>
              <a:t>5000</a:t>
            </a:r>
            <a:r>
              <a:rPr lang="zh-CN" altLang="en-US" sz="2000" dirty="0" smtClean="0">
                <a:latin typeface="微软雅黑" pitchFamily="34" charset="-122"/>
                <a:ea typeface="微软雅黑" pitchFamily="34" charset="-122"/>
              </a:rPr>
              <a:t>元）以及</a:t>
            </a:r>
            <a:r>
              <a:rPr lang="zh-CN" altLang="en-US" sz="2000" dirty="0">
                <a:latin typeface="微软雅黑" pitchFamily="34" charset="-122"/>
                <a:ea typeface="微软雅黑" pitchFamily="34" charset="-122"/>
              </a:rPr>
              <a:t>专项扣除、专项附加扣除和依法确定的其他扣除后的余额，为应纳税所得额</a:t>
            </a:r>
            <a:r>
              <a:rPr lang="zh-CN" altLang="en-US" sz="2000" dirty="0" smtClean="0">
                <a:latin typeface="微软雅黑" pitchFamily="34" charset="-122"/>
                <a:ea typeface="微软雅黑" pitchFamily="34" charset="-122"/>
              </a:rPr>
              <a:t>。</a:t>
            </a:r>
            <a:endParaRPr lang="zh-CN" altLang="en-US" sz="2000" dirty="0">
              <a:latin typeface="微软雅黑" panose="020B0503020204020204" pitchFamily="34" charset="-122"/>
              <a:ea typeface="微软雅黑" panose="020B0503020204020204" pitchFamily="34" charset="-122"/>
            </a:endParaRPr>
          </a:p>
        </p:txBody>
      </p:sp>
      <p:graphicFrame>
        <p:nvGraphicFramePr>
          <p:cNvPr id="8" name="表格 7"/>
          <p:cNvGraphicFramePr>
            <a:graphicFrameLocks noGrp="1"/>
          </p:cNvGraphicFramePr>
          <p:nvPr>
            <p:extLst>
              <p:ext uri="{D42A27DB-BD31-4B8C-83A1-F6EECF244321}">
                <p14:modId xmlns:p14="http://schemas.microsoft.com/office/powerpoint/2010/main" val="312515785"/>
              </p:ext>
            </p:extLst>
          </p:nvPr>
        </p:nvGraphicFramePr>
        <p:xfrm>
          <a:off x="1464856" y="1631206"/>
          <a:ext cx="9262287" cy="741680"/>
        </p:xfrm>
        <a:graphic>
          <a:graphicData uri="http://schemas.openxmlformats.org/drawingml/2006/table">
            <a:tbl>
              <a:tblPr firstRow="1" bandRow="1">
                <a:tableStyleId>{5C22544A-7EE6-4342-B048-85BDC9FD1C3A}</a:tableStyleId>
              </a:tblPr>
              <a:tblGrid>
                <a:gridCol w="890669"/>
                <a:gridCol w="1155560"/>
                <a:gridCol w="1647930"/>
                <a:gridCol w="1366575"/>
                <a:gridCol w="1607737"/>
                <a:gridCol w="1346479"/>
                <a:gridCol w="1247337"/>
              </a:tblGrid>
              <a:tr h="370840">
                <a:tc>
                  <a:txBody>
                    <a:bodyPr/>
                    <a:lstStyle/>
                    <a:p>
                      <a:pPr algn="ctr"/>
                      <a:r>
                        <a:rPr lang="zh-CN" altLang="en-US" dirty="0" smtClean="0">
                          <a:solidFill>
                            <a:schemeClr val="tx1"/>
                          </a:solidFill>
                          <a:latin typeface="微软雅黑" pitchFamily="34" charset="-122"/>
                          <a:ea typeface="微软雅黑" pitchFamily="34" charset="-122"/>
                        </a:rPr>
                        <a:t>部门</a:t>
                      </a:r>
                      <a:endParaRPr lang="zh-CN" altLang="en-US" dirty="0">
                        <a:solidFill>
                          <a:schemeClr val="tx1"/>
                        </a:solidFill>
                        <a:latin typeface="微软雅黑" pitchFamily="34" charset="-122"/>
                        <a:ea typeface="微软雅黑" pitchFamily="34" charset="-122"/>
                      </a:endParaRPr>
                    </a:p>
                  </a:txBody>
                  <a:tcPr anchor="ctr"/>
                </a:tc>
                <a:tc>
                  <a:txBody>
                    <a:bodyPr/>
                    <a:lstStyle/>
                    <a:p>
                      <a:pPr algn="ctr"/>
                      <a:r>
                        <a:rPr lang="zh-CN" altLang="en-US" dirty="0" smtClean="0">
                          <a:solidFill>
                            <a:schemeClr val="tx1"/>
                          </a:solidFill>
                          <a:latin typeface="微软雅黑" pitchFamily="34" charset="-122"/>
                          <a:ea typeface="微软雅黑" pitchFamily="34" charset="-122"/>
                        </a:rPr>
                        <a:t>应付工资</a:t>
                      </a:r>
                      <a:endParaRPr lang="zh-CN" altLang="en-US" dirty="0">
                        <a:solidFill>
                          <a:schemeClr val="tx1"/>
                        </a:solidFill>
                        <a:latin typeface="微软雅黑" pitchFamily="34" charset="-122"/>
                        <a:ea typeface="微软雅黑" pitchFamily="34" charset="-122"/>
                      </a:endParaRPr>
                    </a:p>
                  </a:txBody>
                  <a:tcPr anchor="ctr"/>
                </a:tc>
                <a:tc>
                  <a:txBody>
                    <a:bodyPr/>
                    <a:lstStyle/>
                    <a:p>
                      <a:pPr algn="ctr"/>
                      <a:r>
                        <a:rPr lang="zh-CN" altLang="en-US" dirty="0" smtClean="0">
                          <a:solidFill>
                            <a:schemeClr val="tx1"/>
                          </a:solidFill>
                          <a:latin typeface="微软雅黑" pitchFamily="34" charset="-122"/>
                          <a:ea typeface="微软雅黑" pitchFamily="34" charset="-122"/>
                        </a:rPr>
                        <a:t>个人养老保险</a:t>
                      </a:r>
                      <a:endParaRPr lang="zh-CN" altLang="en-US" dirty="0">
                        <a:solidFill>
                          <a:schemeClr val="tx1"/>
                        </a:solidFill>
                        <a:latin typeface="微软雅黑" pitchFamily="34" charset="-122"/>
                        <a:ea typeface="微软雅黑" pitchFamily="34" charset="-122"/>
                      </a:endParaRPr>
                    </a:p>
                  </a:txBody>
                  <a:tcPr anchor="ctr"/>
                </a:tc>
                <a:tc>
                  <a:txBody>
                    <a:bodyPr/>
                    <a:lstStyle/>
                    <a:p>
                      <a:pPr algn="ctr"/>
                      <a:r>
                        <a:rPr lang="zh-CN" altLang="en-US" dirty="0" smtClean="0">
                          <a:solidFill>
                            <a:schemeClr val="tx1"/>
                          </a:solidFill>
                          <a:latin typeface="微软雅黑" pitchFamily="34" charset="-122"/>
                          <a:ea typeface="微软雅黑" pitchFamily="34" charset="-122"/>
                        </a:rPr>
                        <a:t>个人公积金</a:t>
                      </a:r>
                      <a:endParaRPr lang="zh-CN" altLang="en-US" dirty="0">
                        <a:solidFill>
                          <a:schemeClr val="tx1"/>
                        </a:solidFill>
                        <a:latin typeface="微软雅黑" pitchFamily="34" charset="-122"/>
                        <a:ea typeface="微软雅黑" pitchFamily="34" charset="-122"/>
                      </a:endParaRPr>
                    </a:p>
                  </a:txBody>
                  <a:tcPr anchor="ctr"/>
                </a:tc>
                <a:tc>
                  <a:txBody>
                    <a:bodyPr/>
                    <a:lstStyle/>
                    <a:p>
                      <a:pPr algn="ctr"/>
                      <a:r>
                        <a:rPr lang="zh-CN" altLang="en-US" dirty="0" smtClean="0">
                          <a:solidFill>
                            <a:schemeClr val="tx1"/>
                          </a:solidFill>
                          <a:latin typeface="微软雅黑" pitchFamily="34" charset="-122"/>
                          <a:ea typeface="微软雅黑" pitchFamily="34" charset="-122"/>
                        </a:rPr>
                        <a:t>专项附加扣除</a:t>
                      </a:r>
                      <a:endParaRPr lang="zh-CN" altLang="en-US" dirty="0">
                        <a:solidFill>
                          <a:schemeClr val="tx1"/>
                        </a:solidFill>
                        <a:latin typeface="微软雅黑" pitchFamily="34" charset="-122"/>
                        <a:ea typeface="微软雅黑" pitchFamily="34" charset="-122"/>
                      </a:endParaRPr>
                    </a:p>
                  </a:txBody>
                  <a:tcPr anchor="ctr"/>
                </a:tc>
                <a:tc>
                  <a:txBody>
                    <a:bodyPr/>
                    <a:lstStyle/>
                    <a:p>
                      <a:pPr algn="ctr"/>
                      <a:r>
                        <a:rPr lang="zh-CN" altLang="en-US" dirty="0" smtClean="0">
                          <a:solidFill>
                            <a:schemeClr val="tx1"/>
                          </a:solidFill>
                          <a:latin typeface="微软雅黑" pitchFamily="34" charset="-122"/>
                          <a:ea typeface="微软雅黑" pitchFamily="34" charset="-122"/>
                        </a:rPr>
                        <a:t>个人所得税</a:t>
                      </a:r>
                      <a:endParaRPr lang="zh-CN" altLang="en-US" dirty="0">
                        <a:solidFill>
                          <a:schemeClr val="tx1"/>
                        </a:solidFill>
                        <a:latin typeface="微软雅黑" pitchFamily="34" charset="-122"/>
                        <a:ea typeface="微软雅黑" pitchFamily="34" charset="-122"/>
                      </a:endParaRPr>
                    </a:p>
                  </a:txBody>
                  <a:tcPr anchor="ctr"/>
                </a:tc>
                <a:tc>
                  <a:txBody>
                    <a:bodyPr/>
                    <a:lstStyle/>
                    <a:p>
                      <a:pPr algn="ctr"/>
                      <a:r>
                        <a:rPr lang="zh-CN" altLang="en-US" dirty="0" smtClean="0">
                          <a:solidFill>
                            <a:schemeClr val="tx1"/>
                          </a:solidFill>
                          <a:latin typeface="微软雅黑" pitchFamily="34" charset="-122"/>
                          <a:ea typeface="微软雅黑" pitchFamily="34" charset="-122"/>
                        </a:rPr>
                        <a:t>实发工资</a:t>
                      </a:r>
                      <a:endParaRPr lang="zh-CN" altLang="en-US" dirty="0">
                        <a:solidFill>
                          <a:schemeClr val="tx1"/>
                        </a:solidFill>
                        <a:latin typeface="微软雅黑" pitchFamily="34" charset="-122"/>
                        <a:ea typeface="微软雅黑" pitchFamily="34" charset="-122"/>
                      </a:endParaRPr>
                    </a:p>
                  </a:txBody>
                  <a:tcPr anchor="ctr"/>
                </a:tc>
              </a:tr>
              <a:tr h="370840">
                <a:tc>
                  <a:txBody>
                    <a:bodyPr/>
                    <a:lstStyle/>
                    <a:p>
                      <a:pPr algn="ctr"/>
                      <a:r>
                        <a:rPr lang="zh-CN" altLang="en-US" dirty="0" smtClean="0">
                          <a:solidFill>
                            <a:schemeClr val="tx1"/>
                          </a:solidFill>
                          <a:latin typeface="微软雅黑" pitchFamily="34" charset="-122"/>
                          <a:ea typeface="微软雅黑" pitchFamily="34" charset="-122"/>
                        </a:rPr>
                        <a:t>财务部</a:t>
                      </a:r>
                      <a:endParaRPr lang="zh-CN" altLang="en-US" dirty="0">
                        <a:solidFill>
                          <a:schemeClr val="tx1"/>
                        </a:solidFill>
                        <a:latin typeface="微软雅黑" pitchFamily="34" charset="-122"/>
                        <a:ea typeface="微软雅黑" pitchFamily="34" charset="-122"/>
                      </a:endParaRPr>
                    </a:p>
                  </a:txBody>
                  <a:tcPr anchor="ctr"/>
                </a:tc>
                <a:tc>
                  <a:txBody>
                    <a:bodyPr/>
                    <a:lstStyle/>
                    <a:p>
                      <a:pPr algn="ctr"/>
                      <a:r>
                        <a:rPr lang="en-US" altLang="zh-CN" dirty="0" smtClean="0">
                          <a:solidFill>
                            <a:schemeClr val="tx1"/>
                          </a:solidFill>
                          <a:latin typeface="微软雅黑" pitchFamily="34" charset="-122"/>
                          <a:ea typeface="微软雅黑" pitchFamily="34" charset="-122"/>
                        </a:rPr>
                        <a:t>7 000</a:t>
                      </a:r>
                      <a:endParaRPr lang="zh-CN" altLang="en-US" dirty="0">
                        <a:solidFill>
                          <a:schemeClr val="tx1"/>
                        </a:solidFill>
                        <a:latin typeface="微软雅黑" pitchFamily="34" charset="-122"/>
                        <a:ea typeface="微软雅黑" pitchFamily="34" charset="-122"/>
                      </a:endParaRPr>
                    </a:p>
                  </a:txBody>
                  <a:tcPr anchor="ctr"/>
                </a:tc>
                <a:tc>
                  <a:txBody>
                    <a:bodyPr/>
                    <a:lstStyle/>
                    <a:p>
                      <a:pPr algn="ctr"/>
                      <a:endParaRPr lang="zh-CN" altLang="en-US" dirty="0">
                        <a:solidFill>
                          <a:schemeClr val="tx1"/>
                        </a:solidFill>
                        <a:latin typeface="微软雅黑" pitchFamily="34" charset="-122"/>
                        <a:ea typeface="微软雅黑" pitchFamily="34" charset="-122"/>
                      </a:endParaRPr>
                    </a:p>
                  </a:txBody>
                  <a:tcPr anchor="ctr"/>
                </a:tc>
                <a:tc>
                  <a:txBody>
                    <a:bodyPr/>
                    <a:lstStyle/>
                    <a:p>
                      <a:pPr algn="ctr"/>
                      <a:r>
                        <a:rPr lang="en-US" altLang="zh-CN" dirty="0" smtClean="0">
                          <a:solidFill>
                            <a:schemeClr val="tx1"/>
                          </a:solidFill>
                          <a:latin typeface="微软雅黑" pitchFamily="34" charset="-122"/>
                          <a:ea typeface="微软雅黑" pitchFamily="34" charset="-122"/>
                        </a:rPr>
                        <a:t>490</a:t>
                      </a:r>
                      <a:endParaRPr lang="zh-CN" altLang="en-US" dirty="0">
                        <a:solidFill>
                          <a:schemeClr val="tx1"/>
                        </a:solidFill>
                        <a:latin typeface="微软雅黑" pitchFamily="34" charset="-122"/>
                        <a:ea typeface="微软雅黑" pitchFamily="34" charset="-122"/>
                      </a:endParaRPr>
                    </a:p>
                  </a:txBody>
                  <a:tcPr anchor="ctr"/>
                </a:tc>
                <a:tc>
                  <a:txBody>
                    <a:bodyPr/>
                    <a:lstStyle/>
                    <a:p>
                      <a:pPr algn="ctr"/>
                      <a:r>
                        <a:rPr lang="en-US" altLang="zh-CN" dirty="0" smtClean="0">
                          <a:solidFill>
                            <a:schemeClr val="tx1"/>
                          </a:solidFill>
                          <a:latin typeface="微软雅黑" pitchFamily="34" charset="-122"/>
                          <a:ea typeface="微软雅黑" pitchFamily="34" charset="-122"/>
                        </a:rPr>
                        <a:t>0</a:t>
                      </a:r>
                      <a:endParaRPr lang="zh-CN" altLang="en-US" dirty="0">
                        <a:solidFill>
                          <a:schemeClr val="tx1"/>
                        </a:solidFill>
                        <a:latin typeface="微软雅黑" pitchFamily="34" charset="-122"/>
                        <a:ea typeface="微软雅黑" pitchFamily="34" charset="-122"/>
                      </a:endParaRPr>
                    </a:p>
                  </a:txBody>
                  <a:tcPr anchor="ctr"/>
                </a:tc>
                <a:tc>
                  <a:txBody>
                    <a:bodyPr/>
                    <a:lstStyle/>
                    <a:p>
                      <a:pPr algn="ctr"/>
                      <a:endParaRPr lang="zh-CN" altLang="en-US" dirty="0">
                        <a:solidFill>
                          <a:schemeClr val="tx1"/>
                        </a:solidFill>
                        <a:latin typeface="微软雅黑" pitchFamily="34" charset="-122"/>
                        <a:ea typeface="微软雅黑" pitchFamily="34" charset="-122"/>
                      </a:endParaRPr>
                    </a:p>
                  </a:txBody>
                  <a:tcPr anchor="ctr"/>
                </a:tc>
                <a:tc>
                  <a:txBody>
                    <a:bodyPr/>
                    <a:lstStyle/>
                    <a:p>
                      <a:pPr algn="ctr"/>
                      <a:endParaRPr lang="zh-CN" altLang="en-US" dirty="0">
                        <a:solidFill>
                          <a:schemeClr val="tx1"/>
                        </a:solidFill>
                        <a:latin typeface="微软雅黑" pitchFamily="34" charset="-122"/>
                        <a:ea typeface="微软雅黑" pitchFamily="34" charset="-122"/>
                      </a:endParaRPr>
                    </a:p>
                  </a:txBody>
                  <a:tcPr anchor="ctr"/>
                </a:tc>
              </a:tr>
            </a:tbl>
          </a:graphicData>
        </a:graphic>
      </p:graphicFrame>
      <p:sp>
        <p:nvSpPr>
          <p:cNvPr id="2" name="AutoShape 2" descr="data:image/jpeg;base64,/9j/4AAQSkZJRgABAQEBLAEsAAD/2wBDAAYEBQYFBAYGBQYHBwYIChAKCgkJChQODwwQFxQYGBcUFhYaHSUfGhsjHBYWICwgIyYnKSopGR8tMC0oMCUoKSj/2wBDAQcHBwoIChMKChMoGhYaKCgoKCgoKCgoKCgoKCgoKCgoKCgoKCgoKCgoKCgoKCgoKCgoKCgoKCgoKCgoKCgoKCj/wAARCAGgAfQDASIAAhEBAxEB/8QAHQABAAEFAQEBAAAAAAAAAAAAAAYDBAUHCAIBCf/EAFgQAAEEAQIDAwgDCwYKCAYDAAEAAgMEBQYREiExBxNBFCIyUWFxgZFSkqEIFSNCQ2JygqKxwRYzU7Kz0RckRGNzdYOUo8IlNDU2N1WT0iZUZGXh8Cd00//EABsBAQACAwEBAAAAAAAAAAAAAAABAgMEBQYH/8QAOREAAgECBAMFBwMDBAMBAAAAAAECAxEEEiExBUFRE2FxgZEGIjKhscHwFNHhFSNCM1KC8SRyksL/2gAMAwEAAhEDEQA/ANpoiLMawREQBERAEREAREQBERAEREAREQBERAEREAREQBERAEREAREAJ6An3IAi8vexg3e9jf0nAK0tZXHVYnyWsjShjYN3OfYYA0e3mgL1F8aQ5oc0gtIBBB3BB6EL6gCIiAIiIAiIgCIiAIOZ2HVFi8LjJ+0Cy5leSSvpGJ5bPbjcWPyTgecUThzEQI2c8el0by3KhtJXZMY3MtwP+ifkvnA76J+Szruy7RIBLtO0dh1J4v71rf8AkhpjVuXD8Hh4Kel6khBuQueyTJSt3BbG7i3EDT1cPTI2HIbnTxWPpYSk6tV2S+fcjNCg5uyJUiwF2HIaNBNp9jJ6ab0tEF9mg31Sgc5Ih9Mec38YEc1m4JorEEc1eRksMjQ9kkbg5r2noQRyIV8JjKOMpqrRd19PEx1KcqbyyKiIi2igREQBERAEREAREQBERAEREAREQBERAEREAREQBERAEREAREQBERAEREAREQBERAEREAREQBERAERY3M5aPGivEyGW5kbbjHUowc5bD/UPANHVzzyaOqBanvM5WtiKgntl7i94ihhibxyzyHpHG0c3OPq+J2CyWnez12b/AOk9f145pHj/ABbECQugptPi8g/hJT4u6Do31nLaF0XJj7QzupJIrmopGFrODnDRYesUAP7Tz5zvYOSmd+3Xx9Ke3dnjr1YGGSWWRwa1jQNyST0CwTqX0RnjC25Dr+hOz/DY6xeyGnsHXp12GWWaeu0tY0dSSVCsTpLD6gy8Wes6ax2NxsW5xuP8iZG9wI/n7A29Ij0Yz6IO5848szxWNc5CvlMnDJBp2u8S43Hyt4XWXD0bM7T4eLIz09I89gJOvF8c429cNh34v7L7s6GHw9/fkQC/hLek3Os4GCW5gNy6XFxjilqet9f6TPExfV9SyGPu1sjSit0J2WKso3ZIw7g/3EdCDzB6qXqHZ7TNmtenzGlu7juynjt0JHcMF787f8nL6njkejgeong3tG4WoYx6cpdPH9/UricHf3qZdosfhstXysMjoRLDPA7u7FWdvBNXf9F7fA+o9COYJCyC9ympK62OU1bcIiKQEREARfCQASSABzJJ22WLwWIl7RJiSZIdGRu4ZJWktflnA82MPUQA9XdX9By5mraWrJjG4wmKm7Q53BjpIdHRuLZrDCWuyjgeccZ6iAHk549PoOW5W461eGpXir1omQwRNDI442hrWNA2AAHQL7XhirQRw142RQxtDGRsbwta0cgAB0HsWuNQ5ebWtyxhsPPJDp2B5iyN+F3C624cnVoXDo3we8fojnuRoYvF06FN1arsl+eptU6bbyxKOdykmvrc+Lxsr49JQPMV25G4tOSeD50ETh+SB5PePS9EctypDDFHBDHFBGyKKNoYxjGhrWtA2AAHQAeC81K0FOrDWqQxwV4WCOOKNvC1jRyAA8AFVXzbiXEqmPq5paRWy6fydajRVNd4UGymmLeEnlv6QjY6CRxks4ZzgyKUnq+A9IpD6vQd47Hmpyiw4LHVsFU7Si7P5PxJq0o1VaRCsNlqmYrPmpvfvG7u5oZWFksDx1ZIw82u/f1G4V+o1qJ0Od1lXl02O6t4+QR5LLRn8G9g61NukzvWTyj9e/JSUr6pgMTLFUI1pwcW+T/Njg1oKnJxTuERFuGMIiIAiIgCIiAIiIAiIgCIiAIiIAiIgCIiAIiIAiIgCIiAIiIAiIgCIiAIiIAiIgCIiAIiIDFanyNzFYSzcxuLmytuNu7K0JALj6z4kDxA5+pYbs11/o3Fixkr7szaz1j8HcvzY157sA/zLGs4u6jafxep6ncqXLAah0pjM3L5TKySrkQNm3qru7mHscejx7HArHUjJr3dy8JJPUm8Ha3oaY7HUVaA+qyySDb67QsLJZf2g2oL9hrmaShcJaNV42OReDu2xKP6IEbsYevJx8AtVZfF5vBNe7IQnJY5vW7TjJc0f52HmR7S3cewKlpvLXcPG2zpXIRCm88RqPPe1JD47NHOM+1u3tBXneKVMS6TpQWRvn1XRPl+bG9RUG8250F47lFCdNdoeNyc0VPKsOIybzwtisPBimP+al9F3uOzvYpt47HkV8/rUKlCWWorM6kZKS0CIiwliO6n0yzKzMyGPn+9+cgZwQ3Gt4g9v9FK38pGfV1HVpBWFxeWfNdkxmUr+QZqFvG+sXcTZWf0sLvx4/tb0cAp4sVqPA0s/SbBdEjJInd5Xswu4Jq8ng+N3gfsI5EEL0PB+PVMC1Tqe9T+a8P2NPE4RVdY7mORYSG9dxF+LF6l4BLK7gqZFjeCG4fBpH5OX8w8j1afAZtfRaFeniKaqUndM404ODtIL4SGgucQGgbkk7AD1o5wY1znuDWtBJc47AAdST4BY3T+Fl7Q5RPYD4tFsdyHNrssQfmK4Pxk/R65JNJXZEY3Z8wGGl7RJu8l44tFsdsXAlrssQfRHiK4PU9ZOno9dyQxRwQsihjbHFG0MYxg2DWgbAADoPYkUbIYmRxMayNgDWtaNg0DoAPALX+q87a1BkrGnNN2HwVoXd3lcpEecPrrwn+mI6u/Jg/SI20cTiYUYOrVdoo2YQu8sSlqfNWNV5CzgMDYkgxMDjFlMnC7ZznDrWgd9Lwe8egOQ848spRqV6FOCpSgjr1YGCOKKNuzWNHQALzjaNXGUK9HHwR16kDAyKKMbBrR/wDvXqTzVyvm/FOJ1OIVLvSK2X5zOtRoqmu8Ii8yPZHG58jmsY0FznOOwaBzJJ8AuWZj0oBl8xZ1XNLj8FZkrYNjjHbycJ2fZI5Oiru8B4OlHubz5qnkb0+tXGGs+SvpXo+VpLJMn7Gnq2D1nq/w2bzOahijghjihjZHFG0MYxjQ1rWjoAB0A9S9xwP2ey2xOLWvKP3f7epy8VjL+5TKdGnWx9OGpRgjr1YW8EcUY2a0ez/95quiL2hzQiIgCIiAIiIAiIgCIiAIiIAiIgCIiAIiIAiIgCIiAIiIAiIgCIiAIiIAiIgCIiAIiIAiIgCIiAIiIACQdwdj6wotntFY7JTyXKTn4vJv5us1QNpD/nIz5r/fyPtUpRVlFSVpK6JTad0aezdG/h4pItS0Y5aDuRu12GSs4f5xp3dH8dx7Vk9OakzGAji+9lluSxW27aVqUuAb/mZuZb7ncTfctnev2jYqG5jQdOSSSzgJvvRbeeJzGM4q0p/Oi8D+czY+9cfF8HhVi1Dbo9v4NqnimviJnpfWmJ1FIK8Ej6uSA3fRtAMmHtaOjx7Wkj3KSrnHMwS490dfVNAVNnfgbbXF1dzvAsmGxjd7HcJ96lWB1tm8JwRXuPOY4dONwbbjHsfybKPY7Y+0rxuN4JOk/wC3p3P7Pb83Z0aeITWupuRFh9OakxWo675cTbbK6P8AnYXAslhPqew82/u9RWYXCnCVOWWaszaTTV0WuTx9TKUJ6WRrx2ak7eGSKQbtcP7/AFEcx4KDXG3NHHbJTS3dObgR33kumpDwbP8ASj8BL1H430lsNfHAOaQ4AgjYgjcELocN4rW4dUzU9Yvdcn/PeYa+HjWWu5CNO4OXtClbZuMfFoxjgWRkFrssQep8RX36DrJ19HruONjIo2xxtaxjQGta0bAAdAAtYVRkNEyOmwkM1/Trncc2JZ50lXfq+r62+Jh+pt6Juc1rb+UojxOg7zJJJoxJbysbeJlCJ3gAes557MPo+k4cgD7+lxXD4ig8QpWit77r85dTmOjKEsli41bqK3lsnPprS9h0MkWzcnk4+fkTSN+6j8DO4fUB4jz2Cr4jG1MRjoKGOhbBVhbwsYOftJJPMkncknmSdyvOExVTC42GjjojHXj3PNxc57id3Pc483OceZceZKvl4PivFZ4+pppBbL7vv+h0qFFU1ruERWWaytHCY2fIZW1HVpwN4nyyHYD1AesnoAOZK5cYuTUYq7ZnbtqyvdtwUak1q5NHBWhaXySyO4WsaOpJ8FAbcljWkjZLsctbTIIdDSkaWyXyOYkmHVsXQtj6u6u8Ao7nstd1BkoLmTyelMZiYSJKmMyF8zTcfUSzwxb8TxyLWE7NPXc9L8Xr0446eqLd+c8+ChpOV8X1nuBPv4l7rg/BaWCtiMY1m5J7L+foczEV5VPdp7Ex6ch06IoZHN2iOna2pgqNqv4yXmii76olefsWYwWSyVjJ5PG5qjVp3KIhefJrBmY9sjXEcy0EbcK9LSx2GrT7OlNN9E7mhKlOKu0ZtERbZjCIiAIiIAiIgCIiAIiIAiIgCIiAIiIAiIgCIiAIiIAiIgCIiAIiIAiIgCIiAIiIAiIgCIiAIiIArTL34sXirmQsNe6GrC+d4YN3FrRudvartYrVkPlOlc3Btv3lGdu3+zcgIlN2nxRNDv5Lahc0gEFjInbj4PKt4e1vHySFkmEy9U+u3wQj5k7LB4eTvcRQk5efXidy/QCvOIjoT81wP6vUTs4o3v0sST09dw3dhUpVZCegObpNPyL91kvv7kQAXYSuwHmOLO0hv+2oBNXgnG08EMo/Pja794Wd7IdPYebVGo5J8TjpHwx03Ql9Zh7skSAlvLlvsFFXjipUpVJQ27+9Lp3hYRNpJmfmzVuaF8UuGx8kUg4XskztItcPUQXEFQfJafuQy97pmpjce0u3fTnz9WSsR48I4uKM/onb2Len3nxn/ltD/dY/7l9+9GN/8uo/7tH/AHLj1PaunUWWdG68f4M8cC4u6ZoK3TyEM0VmWiIrkI/B2sblqskkf6LhIHEewgg+pZrD9tEeFsRUtYl8kTjs26yDglb7ZIxu136TD+qtx/enHf8Al1H/AHaP+5em42g30aNMe6uz+5czEcVweIjlnRf/ANbeGn8GeNGpF3Ujxhcvj83QjvYi5BdqP5NlhdxNJ8R7D7FfLzFGyJgbExjGj8VrQ0fIL0uBK13l2NpXtqFTgrwwd53EMcXePMr+BgbxvPVx26k+vqqiiWe7QtO4e6+g63JfyjTwmhjoXWZw71FreTT+kQr0qVSq8tNN+BEpRjqyWp4b+CgX3113neWJwdLTtV3SxmJO+n29Ygj5A/pFVsHgGY7UlWfUGrr2Xzxa/ua007IIgOE8RZXZ6hvzO+yzPC5E88lfotX8tF6+RTtLvRE3VtkcfTyUAgyNSvbgDg/u7ETZG8Q6HYjbdXKLVTad0ZGrltSx9Kg3ho06tZvqghbH+4BXRJPUk+8r4iNtu7CSQ2UCI4e0jUQ8HUaLv7YfwU9UDscu0zLj6WKpu+UkwXovZZ2x68GaeO/0jLIiL6ScUIiIAiIgCIiAIiIAiIgCIiAIiIAiIgCIiAIiIAiIgCIiAIiIAiIgCIiAIiIAiIgCIgG52HM+oIAiyVTCZC1sWV3MafxpPNH96zNXSXQ2rJ/Rjb/EqG0iyi2RRfWNdIdo2uefU0brYFbT+Og2IriRw8ZDxLJRxRxN2iY1g9TRsq5iyp9TXcGHyE23BUl2Pi4cP71cT6Uvz0rDJDDGHxPaQXbnm0jwU/QjcbHoozMsqaOOtLOLtM4ri33FZjTv6wNv4LKLHYBndYwQkAGGaeHYHfbhmeP4LIryFZWqSXezoR2QUq7IH7aq1FGPxqdR/wAnShRVSTsndw66yzT+Pi4iPhO4fxWljFfDVPD7ovD4kbdREXkzeCIiAIiIArepSq03TOp1oK7pnmSR0UYaXuJ3JcR1J9quEU3aViLIiGr8HbyNl897VlzD4BkYD69Qsrlzvxi+c8wD6hssLoGXQFfPGno2qLl8tcZslFFJOBsOYfZf4n1AqnrkdnlfUrreq5mZLLkNbFjnvfaLNgAAys3cAnrzHPqs9pjP5LIW444dKWMLp6ONx8ovPZA87DzQ2BvQeskjYLrWmsNztbuiv3ma2mf8f/RL0Ubh1jjboJwsGTzLdy3jx1KSWMkHY7SEBh5+Icre3qDUIO1fSU9YHpJk7scI+qzjKxUeD42t8FJ+en1sXliKcd2SxOvRQZ9jVtr+cyWHx7T4Vab53D9aRwH7KoPwtm0P+k9RZ22D1YyyKzD8ImtP2rq0fZTGT+NqPnf6fuYJY+mttSd27MFKIyXJ4a8Y6umkDB8yQtdwZOllO0vKTYy3BcrtxNeN0td4ewPE0h4eIct9jvsrivpTAQSd6MTUlm697YaZ3/WkLisyxjY2BkbGsYOjWNDQPgF6HhXs8sBWVd1Mzt0tv5mnXxnaxy2PSIi9IaQRFg7GVy5e91DT8k8DTsHz3I673+1rCCdvVxEboDOIsNh9QV8hckozQWMflIm8b6VtobIW/TYQS17fa0nbx2VbUmQlxWFs5CGISirwyys25mIOHebe0N3I9ygWMmi+Nc17WvjcHscA5rh0cDzBHwX1SAiIgCIiAIiIAiIAXdBv7kAReHyRxu4ZJI2O9TngH7UQHtF92TZAfEX3ZNkB8Rfdk2QHxE2TZAETZNkARNk2QBE2TZAETZZLG4W5f2dGzgi/pH8h8PWouSlcxqvKONt3j/i8LnN+meTfmpfjtOU6uzpR5RKPF45D3BZsAAAAAAeAVXLoXVPqRajpNg2denLj9CPkPms/Tx9WmNq0DGH1gc/mrpFVtsyKKQREUEhERAEKIgOQ8k+PA5rNUsp3lJzcnbcwzwvja5jpXOa4OI4SCD13VStcq2h/itqvN/o5Wu/cV1s9jXtLXtDmnkQRuCo9ldDaVy2/3x07iZ3Hq51VnF8wN1zK3DI1JOala5mjWaVrHORaR1BHvCz3Zc7h7Q7A39PEO/Znb/etmW+xnR8u/kda9jXeulelYB+qXFv2LCQ9kOQw2pa+V0zqmZgEElaVmTqssksc5rhwlvB4jxWhieD1Z0pQg07ovGuk02TEnZfQC70QT7grOLRGWmP/AEjrDJEfRo1oKw+Za532qs3s1wUn/aUuWyZ/+syUzwf1Q4N+xcWn7KYiXxzS9X+xsPGx5Io3slQoNLr96pVA8Z52s/eVHbHaPpCGV8f3+qzSM5FtYPnP7DSp1Q0PpfHc6en8VG8fj+Ssc76xBK571A4HXusXxAMZ98+6AYNgOCGNv96z1fZmlh6eepUb8El+5WOLlJ2SJ1P2o4gb+RY7NWz4FtTumn4yOH7l9072gyZjUlPFyYSWmy02UslktMe7djeI7taPV7VrpZPRDePtIwPrZBcf/wANo/itKpw/Dwpyajqk92+SfgvkXVSd1qbuQoodme0bT+PvSY+rNZy+VY4tdRxcDrMjXDkQ7bzWn3kLgUqNSs7U4tm1KSjuWVzUjKueyUOktH3cnl+9LLVxsLasBeOXn2H83bcum6qw09ZW6uRtaju4qvTdSnY3G0IXP85zDsXzO5kj1AbKmb3aBn9hRxuP0zVd0lyD/K7W3siZ5jT7yVUwmAqUM64ZXVd7NajkrStbDatNaGsI2cWV2cmjpzO66Tywj/jmS/8Ad+vwpeGqNbV/ljP/AHOP/gppb/QP/tXqfZG9QowF2StVa8PibEjWN/aK1V2T6Cx9ns2086xlc9NWkqMk8lbkXwwsLty4BsfDy3J6kqbUez7SdJ/eQ6fxz5f6SeITP+s/cr6bmRzLFSCpp7Pxvlw92pPt1fSnbI0H2gEhYy9pq5X3dAW2Gfm8nfJZLJ6E0zkpBLYw1SOw0bNsVm+Tyt9z4+F32qNZ3s5zb3sm032gajxs0TeGOKzI23D69iHAOPvJJUqoVcEy3exzHlj2ua8dWkbH5KlYmiqx95aljgj+lK8MHzKhWpNJ9rTrrnZ/LXM/iWgbNwFmGjOPaWuYN/cCrfDYfs5ZbaNS1clDld+ERaqMgfv+aZD3Z+CrUxGRXs2Wp4fO90iYffzEDrlsb/vcf/uT7+4f/wA3xv8Avcf96u49D6LfG2RmmcS+Nw3a9tWMtPuIGyxdXT+iJ87l8d/JLFMjxsUL5Z3QRgEyNc7bbh8GtB39q11xCL5Gd8PkuZdszOKe4BmUx7nHoBajP8VeRyxyDeKSN46+Y4O/csDp/A6HzenzmLGjsTSxsrnOryTRRt7yHfZsruQDeLqBv029au73ZNpG5RfPgaAxN9uz4rdFxZLC7q17djsR7PEKyx8b2aK/oZWumYjtPYItKS5aEBt7ESR3K0w9JhD2hwB9TmkgjoVLJWRytkje0OhkBa5p8WkbEfIqL6VyljIHI6f1NFAc3jtmWWcP4O1E70J2tP4rvEeBUp2W7GSksyNOScXlZi9L0Z8XpzG0LkjZJ6sDYXPadweHkPs2WUUb1DrjTunrTquUyTWW2gF0Ecb5XtBG43DQdtx61EMj2z4iIEY3FZO47wdKGwN+0k/YrJN7FX3m0183Wh7/AGyZ+bcUcdi6Y8C8vncP6oUeu9oWr7m/HnZoWn8WrFHCPmAT9quqcnyKucVzOmiCGlxBDfWeQWFyuqsBiQTkc1jq5H4rp2l31RufsXLl63byDi7IXrtwnr5RYe8fInZW0cUcX81Gxn6LQFdUXzK9ojoW72u6UgB8nmv3neqvUdsfi7YKO3u2zqMbp6Q+p1u01n2MB/etPk79UVlRXNle16Int/tb1Xa3FY4yg09O6rmVw+Lz/BRrJap1FkwRfz+TlaerGTd035M2WHRXVKK5EOpIpPrwyPLpYxI89XPJcT8TzRVUVsq6Fcz6nYmybL1smy0TZPOybL1smyA87JsvWybIDzsmy9bJsgPOyL1sT0Cw9nPVhNJBQAuTxktkLXhkMR9T5T5oP5o4nexVlJRV5OyLQhKbyxV2ZcAk7AEn1BY/76wSzyQY9k2RsR+mym3jEf6b9wxnxcFg7d2tKCclM7KPPSpDxQUm/pflJv1iB7FZXcrbuQtgfI2Oqz0K0DRHE33MbyXJxPGKNLSn7z+R3sH7PYit71X3V8/QyuYz1zFUpsnNUpz4ymQb7alkzT1Y3chLsGhj2g+kGkkDnuVLMXSmynA6kBJE4BwlB8zYjcHf3LX2EvNoXmvlYJKsjTDYid6MkThs5pHuKnnZDdfgbt3QWQkdIcczyrE2Hf5TQefN5+LoyeA+zZZOH494qLzboxcV4UsFNZXeLJtitO1qez5/8YmHi4eaPcP71mwNuiKNZ/XWmsDP5PkcvWFw8hUhJmncfZGwF32LfucxK2xJUWtsv2l2YqclnH6esVqsbeJ93Oztx0LG/S4XcUh9wYsr2VZzUWo8BNlNTUalJk8xNGOBkjS+ADlI4P5ji5kbgHbbcDdQmnsWaa3JoiIpICIiAIiIAisszlaOExs+Qy1qGpSgAMk0ruFrQTsNz7yFrlnbro25kH0cJYs5W038WFjYmnnt6czmN+1AbTRQmHUGrskzixmlqVeJ3ozX8qwj6sLX/vX3yDXNz/rOewuNH0aWPfM760j9v2VF0CarxNNHBG6SaRscbernkAD4lQ06Lt2eeV1dqO0fFsM7KjD8ImNP2qpF2b6TbKJbGHivS/TvySWiT6/wrnKMyBdZDX+k6D+CzqHGd7/Rxztkf9Vu5Vn/AIQaM/8A2Th9RZQHo6vjJGMP60vA37VJcfi6GOZwY6jVqM+jBC2MfYFd7etRnJsQ2XUGrrLHmjpGKo3YkS5TJxsDfaWxCQ/aubdN5aXUEeRytjufKr1+xYlZC4lrSX7AAHmBsOW/NdiKMah0DpfUDzLlMLUfZP8AlETe5mB9feM2d9q1sTS/UQyXsWhLK7nPCzHZ9s7tJxwI9HH23D60QU2yvYxwAu0/qG3CR0gyMYtM93EOF4+ZWB0/oTW2C1rBkXY3E3YoqktbjiyJjYS9zDxbOYXDbg6c+vVcTE8NrunKMFe6f07zYjWjdXNoqjUq1qYe2rBDA2Rxe8RMDOJxO5J26knxKsZcbqzu3SXLem8VCBzeRLYLfi4xhR63kcPXl7vK9p/eSeMGJgh4vdsxsjlwafs3jZL3rRXe/wBrmxLF0+WpaZzTuRt+U2tYa0mo4bjcW1MeW0YwzfkHzHz3HbrtssfovO9m2Iv2INLsrR91C6SxkxGeBwb1aZ5Du9x9QJ6JNp7QuRs+UyaT1fqqz4T5Eyhp+Mz2NA9w2Wbx+Nlqsa3B9nelcSG+jJdmbK8fqxxn+sujLh+Gp03DEYlLujZL0W/mYVUk3eMTJfc8alxma7OcXTo2hLboQ8FiPgc0s893DzI2O426LaK1oItX2GBs+pKWPj/o8XjGjb3Olc79yoyaVZb3++2b1DkQerJsi+Jh/Ui4AulV9osDD4W5eC/exjWGqPkbDyWXx2LZx5O/Ups68ViZsY/aIUZm7TdJteY6mUOQlH4mPry2ifjG0j7Vh6Gj9OUXiStg8c2UflHwCR/1nbn7VZdpmop9JaFyGTx7Gd/FwRQhw2jjc94YHuA8G777exaS9pVVmqVCldt2V3bfy+5f9I4q8mZyXXt2dhOK0fnJgPyl0xU2ftu4v2VFdS69vOrSQ5izofFVn8nQXbbr7/d3bQ0E+xRXHaSxDNdzYzWTp9QyW6LL1S1kLbwHPaeGZgaHBuwJa4ADkHH1KtcracwXalpqTTNbDRyWY5cbbpUGsL4wfPZOQNyNi3YuPPYhdTtcTL/NLwj9239AsOuZF7GFzNy7Bd0DDnmyunY6TyCkMRjnxb7v817ySSOh4dlsaPA5zMvyUlvI4fDQ3T3VxmLYbVh3C3g4HSv81pDTtyZyU2dI523E5zvUCVBcDou9jtSi3Yy/e4qvatXKtSOMseZbB84zO32eG7kNG3juqRq3XvO76vn6WRtKg4WS2MridC6dx0NRklezlXVWMZA/J2HTiMNGzeFh81u2w6AKURzOim7yPZp9Q6KmiwyqSk7tm1GnGKska77VBHhcvp/WBLY2U7HkN93TerOdtz7Gv2d8SqWksvqPXVnLDSUOnBRoW3VTbs3JJC8AAte1jG7EEHcecOhWZ7Wa0trQd9sED7EkcteYRMYXF3DOwnYDry3V/pVzcL213a0QbHVz2KbOGtAAM1Z/CdgPzHt+S6mBrvKqb7zmYygszmu40d2x9nma0nTx+bz2RpXLeQv2Ip/Ja5Y0F+72EuJ3dyZsAfRHIbrWS65+6pq9/wBks0+2/kd6tP8At8H/ADrkY8iV3MM7xaONiFZphERbJgCIiAIiIAiIgCIiA7H2TZetk2XPNs87JsvWybIDzsmy9bJsgPOybL1smyAivalZnp9nOop6sjo5mU3Br2HYt3IBIPhyJUI0psNP04mco4m8LGjo0bA8vmtja3pffDReeqAbumoTNA9vASPtAWpuzq15TpqqSd3d0w/s7H7QuJxyLdJPvPSezUkq8l1RKV8RUrdmGnXfPalbFCwbue48h/efYvLpNuyPatpK7KytbGofLb+Kjxli63LYl0kUeRolu1eJ48+KQvBY4chs0buBVPG3J7neSPpyVq3LuTMdpJPWSz8UdNt+frAXnI5OjiY42WHhjncoq8TOKSQ+pkbeZ+S2aE6lGfufF3GpiadLEU12tsu+v4i/s8V7nmbWRy7uhF6/KYz/ALOMsZ9i8Vcu6hZGH0zRAyEo3GPw1Zscjh65HD0W/nPdssj2f6RyOupsgcpcnwNOjYFeajC0eWP3Y14L5DuIwWuGwaCevNb00tpfDaVx5p4GhDUhceJ5buXyO+k953c4+0krt0MFiKyzYio7dEzzeJ4hhKDy4Skr9WvpfU1xorsrs2L8OZ16+CxPC8S1sXC4yQQvHR8rj/OvHh+KPAFbhRF16dONKOWCsjg1a060nOo7sIiK5jCIiAIiIDXPb4//APj8w77d/kaMXTffeww7fYtLaozOAjzE2Py+GddexjZXSCkyZo499h9LfkVuPt6cP5PYGHn+GzlUbDx4eJ//ACrnfUruPWuZdt6LazN/dHv/ABXD4hSjXxUYSvpFvTTmkbFNuMG11MjUs6Ghk46NqfCTE78UEtmiQfhsFLcRncozY4HtDuyt8I7E0F1v7Q4vtWttzttudlbzUqsx3mq15D63Rgn57Kiw1SH+nWkvHUnOnvFG+amt9cU2tEpwOUYPF8MtV5+LS9v2LK1+1e/EQMlpC5sOr8fcisD5O4HfYucIakdc71ZLNY/5ixJH9gOyv4clmYP5jOX9h+LNwTD9pu/2q6ljYbTjLxVvoRam+VjpGHtj0o3lk3ZTFH/67HSsH1mgt+1Z49oGkBRjufymw/k8g4mO8rZu73N33+Gy5v0nqXMT6jpY6/YrzxWGSO4mQd09vAAd+Ttj19S2V2MUardI+WtqV2WZ71xzpRE0PP8AjDwPO236Ba+K4xPBxbrU03ps+t+q7i0aCm/dZN39pWFl/wCyq2Yyx9dLHSub9dwa37Vbv1lqKz/2do+SJp6PyWQih2/Vj4yskST6RJ95WEZqjCP1K/T7MjAc0xvE6oN+MDh4vVt059Vxp+0uKqX7GmlbXm7L87jOsJBfEz7Jb1xdG0mSwOLb6qtSSy8frSOa39lW8mAyNs75XVuoLO/VkErKjPlE0H7VIVpzWva9fqahOmtK6ctWczJZdTimvfgoTKOvCN/OHQ8yBsQtWnxLieOk405+lo2XjoWlSo01don0ehtNtkEs+KiuTde8vPfad85C5Z+nVr0oxHSghrMH4sMYYPkAFpTM9qOd0trB9bVD8UyqzCGd1atI1xZc4eTSd9yS4bcPg1wPgSpH9z3l7Oc0Ebl/NWstedZeJnTg7V3bAiNpI5gAgk9NzsOi1sVhMUqPb1p5lpzbve/PusWhOGbLFGzn8gXP5AeLunzWA/ldiP5ZfyWE0pzHceUGMREtDNt9y/oOX7wueu2PSlfC4Zlixrm/m8zNcjh8lltN4WscTxHuw4nlsAsbqPJZe5m+0DWmm8997a+NdBjx3Q/CTs3bG0Nd+KPM33W3h+C06sM6qXTuk7NK94pdW079FsUliGnax1JqPMVdPYO5lciJfJarOOQRs4nEbgch48yFpLI9tmau60pVdMaduTY813SOq3I2wSzkcXnh534WDl8ito9lmHuYjRlJmVyVvJXbYbcmltHicxz2NJYNyeQXNvanmrGvcdd1RPhqFSGrtRjlkyXFKQ1/4kW43PnczsR8lPCcJQqVp05xUktM19NdFpo3z53FeclFNOxMdN6r7TNVa/z0OGmxlJ8MLA+pZsCeCqDtzZw7hziRzPPqVvNuGkymkG4jVb4shLYrdzdfG3hbI4jmW8htz5j1bLmjs9yFjDaw0fQwuocTI3IzwsvVsVV4HBg2PDLIW7vJ3O4B6grrNU40uwqQVOKirJqyaemmt9d1p9WTh/eTvqabv6c1Nga8WLuYKpr7T0HKmbDmR3KoHINdxcnDbYbjn+5XOKyup6EXk2neylmN4uRdJbhgj+JaNyttpsFWPH6+XLKKb66/RNIyqk1szS8sGuNQ6zhwWoc3BhaxoPvTV8E4iQM4wxrXSuG+5PFzHTZXE2Q1J2aW3HLvv6k0c4bi7wh9uh/pPps9v7uhkuOAsdrupJeRNXF0a+/q4nSSbKYEbgg8weRXpMPiJTpQlNLVJ+upNOm5LMnqQ3/ChojyPyn+U2PLNt+EOJk93Btxb+zZSfEZCPKY+G7BFYiimHExtiIxPI8DwnmAeo38FQhwGHgti1BiMdHZB3ErKrA8H1ggLJqZOH+KM8FP/JlK1ZgpwPntTxwQsG7pJHBrWj2krX2Z1ZhH9oWgbeMyla1Yhyj6cjIXEngniczcnbbYO4VsGyHuryCJsT5Nt2tl9Enw39i1t2iw6gixONyGUyOPMFPMUZm1KlVwBPftaN5HuJ5cXgAs+FaVRMwYq7g0bO7csecp2R6prD0hSfM33x7PH9VcPtdxta8dHAO+a757QLFWroXPy35o4aoozte+R2zRuwgfMkD4rgCj/wBRrf6Jv7l6bDPVo87iVoiuiItw1QiIgCIiAIiIAiIgOy9k2XrZNlzzbPOybL1smyA87JsvWybIDzsmy9bK9xOOkyFnu27tjbze/wBQ/vUBajFYl2Ukcxw2rbFsjj4g9QPauadIhmn7+VxVqRsUeMuWKbnyu2Aa1xLSSfYu0K1eOtA2GFoaxo2AXJXb5i8ho7X+czzcPYnweT7iVs427ptjh2c1x8CS3fbbxWljaTr0nBHU4bXWFrKbLmLIvzFN78DLHsH8AsTwvLCPF0Y5cf7lYPylHDymrLdt5jKyvDhXjAmlLh04WN82MD4LUGou0XN5hroWzNp1nDYxVt27j1F3U/Yuk+znTNQYGjJiqlepBLXjfLMxvnSOLQTuerjz8SuDUwLoRXac+S+7/Y9IuKqtJ9luub28o3+pH6GI1NnZGsmdHhoH/kq+09oj2vPmM+AKnOJ0zgNC42xlbUe8zADLYcHTzPJOwaCd3PcSQAB4nkFe3cw3EXjiNPYifL5NsYmnbHKyJkLD6JlldyBdsdmgEnbfbZZ6h312hWlytGOtaBEhg7wTCJ4J2IcAAT477eKtGGRaqy6L8v6mnUryqvV3ff8AlvQjmlM5dx3apBav4a5icXqeu2rxW5YyXXYGksJaxx4C6Ldux6loW61pntSdXbo6UyW21chDPFaxbuEvc65GeKNjWtBLi7Yt2A6ErZOhtR1tW6TxmcpjhjuQh7oz1jf0ew+1rgR8F3MLU7SmmcLEU8lRozqIi2TAEREAREQBERAar7dn7u0dAN/Oy5lPuZXlP8Quec28fyr1DI7zWtssaXE8tmxMW7/uhco2jndFsZBNbnMluRlavsZHnug1vLwG7ubjyHNc8zU5chm8vZzDG94b0nFUY/jhY8Bo6/j9AOfLl0XJrRvjHJ7ZbfMzRfuW7y4q3Yrbz5OHyRD8sG7MJ9QJ6/DkrlPD2BHEMaXPIa0fjOOw+av4AImOEuUm7nEVbeSl6cNKB03zcBwj4lTTD9les8pwukoU8TEefHfscT9v9HHv9pCNW3IuR/RDePXlPrtHTmd09b4wt0djYP8Ag4xTndZH2JPnPIVAIdHzaO7QhVs5IZCR2IEzntgETGF0+3CBuSfR6krYfZA0N7M9O8PR1Yv+s9x/ivKcfkndLrH6Sf3NzDcvP7Ga1XqChpfAXMvlZBHVrM4iN+b3fisb6yTyXNMWCzdtx1xj8oxnaFNYdlm4drt5PIiBsODqfN58J6sI8VuXVnZ/c1br6jez+SZY0rQYJYMW1pbxT/n+Dh47+rzdupOA0+O8+6g1K4chDimN5ctvNiCwcPnDD0pOm7yy5pdLXSya9b+95JE1U5yV9vzUkHZZ2q4vXbhSbWs08zFHx2KxjLo2gEAkP6Abno7Y+HNaX7X8zm63api6updTQ04qLnWIJ8fX4nUY3k8PLYFzy0N+a6fo4fG0Mjcv06NeC3dLTZljYGum4enFt16lc85PRkON7acK/VtmDIuypv3b8kw2i7gNeGAjwAa3f2eHRX4XVwyxFSpCNlldlo3ezvZtbb+OhFaM8qTIzFn8BprXmp7Odw79Y7xwOqXJw1we1rQDO4kEedu3nsVun7nDCZDCaCeMrUdUlt3H2443bbmNzW8J5evZan1tDJqzE6z1bh6UrcJDBVw2KDIiO8jZKzjc1o6NHD+1t4Fbd7JNQZ7U9XJxX8VPicHXrxVaD5YjFYce7DXHc8jttuCB4hbXFG54S60+FSu9rJWSW19dbLkylHSZpbSjtDxaXz9rUlZlvUN/KT1qLIW97YaHbAPaw+aNi4ndw69N1jtU4KpofW40TJmYzgL8lKbIWJRzZwkk8QG/D1J29Ratx6Z7GX6U07blwOSgOspQe7ylmHjZDz5iNp34SR+PsTv7FmMX2N6bj0xZx2ajflchcd31rJynad0v0mO6tA3PLnv47q8uL4anUlJTcot2t6Wavso8ubfJEKhNq1iVamz0uN0x98dO41+ec5zI4K9KQHjaeW4cN+QC5Y11ozKYjSFvJT6HqYSr3jA6zZvuns7udyAHFsN/Hzei610xgqOmsBSxGKj7upVj4G79XHxc71knclXWRx9LJVvJ8jUr2q/EH93PGHt4h0Ox5bhcXA8TWBm+zjdX1d2m0ttE7etzYqUXUWrNLac7LdXvx1Uy6up4eu+FhEWIx7I3gFo6vAad9up3W6sZVNHG1KjppLDoImRGaQ7vkLRtxO9p6q4ADY9wA1jR16AD+CjmY1zprE2G1rmYrG07pXr72JT+rGHFa9bEYjHytlv3KK+y+peMYU+ZJEPRQPKdob69V9ippzJisBv5VlHx42D5yni+TVHItdamzIP3uZCyN3ouxWHt5F3wkeI4vjzC2KHBMZW2hbx/bf5CVeMSTaU2l1zryxy38sq19x+ZXb/71L1AdI4jWeNgumhpm1YmyNp1yxczmQgrudIWhv8ANQh3CNmjYLPPr9ooG407p93sGVk//wA17Cnga0YRjbZJeisVp4qnCNmyQIojNa7SoTsdBULG/jBm2AD6zF4FjtOsngg0Ljabv6W3mWvYPgxu6t+irdC/6yl1M/qPNUdPYS3lcpMIqlZhe8k8yfBo9ZJ5ALSVztKxuquzypBYsvObuZeB5qRxSPELRaa5rOLh25MA5b7lbYxXZPkc3lKmU7TMvFlDVf3sGIpxmOlE/wAC7fnIR7dviFpntVuSVNc5zR1ePI1m29RQ5dz6NYyPbD3DRvG1vMu4ifZuAt6hglBJy33NOti3NtR2Ny5tp7VMvcj230Pg3yFxPo5W4xp5D1xRn4OcPYuQaP8A1ODfn5gXUuX7Sb+j9DRx0OzXMUNO14m1I5r1iOv3bXDhaXNHERuT1PiefVct0Wu8igJaR5gK7GG3ZysRsisipSWIIjtJNE0+ouG68stwPO0cneH1MaXfuC2nJLdmqot7IrormpjsndIFLEZWyT07qnIR89tlnKmgNZXNu501cjB/GsyRwj7SqurBcyezl0I0i2BU7HtX2NjMcPTB695ZdKR8GNWcpdhl1zgchqWFjfFtWnufm938FV1oluyZqNfHuDBu8ho9p2W/aPYlpqLY3reXvnxD7AiafgwD96kNDsy0XR27rTlGR30pw6Y/tEqrr9EWVLqzlo3arTsbEW/6QRdj18PjK0Qjr42hFGOjWVmAD7EVe3l0J7KJkNkXvZNlhMp4Re9k2QHhF72X3b3oD1UrSW7DIYRu9x+AHrKnePpx0azYYhyHMnxcfWrTA44Uq3HIPw8g3d+aPUsosbdzLGNgob2xadGqezTUGLDQ6eSq6SDl+VZ57PtaB8VMl8cAQQRuFBY/K93KTpy67LsPsAy4vaKxsZduWwmE/pRnb+rsuZu1fBHTfaJqDFBvDHXuSCMf5tx42fsuC2V9zPnu5vW8XI/YBzbUYP1Hj5FpWjxCGalmXJm7gJ2qZep0dclxmnoL+StPbXZYlbJPId3OkeQGNAA5k8gA0c/Usf8AywowZSrQy1PKYea2QKrslUMMc7j0a1+5Ad+a7Y+xfc5wO1/oGK3saRv2HcJ6Gdtdxi393nke3ZZjWtibVWau6Hl01LaxUtVr7eRmlbG2EvDuB8QI3e5rmjcggg7LBh8JGrTzSeplr4qVKeWK0MRQENntopeXua2DF4Oa7BxnZrZHyhj38+hDG7b+pxWN7GdYYB/aLqvTensgy1irchy1AtY5rWudsJ428QG44tnjbls4+pYHB2crYwOm9VR1JMjl8MJ8VlqbQHOu1w4xzBoPJzt2NeB48wvXaDrPE3ItO5Ds/wANkZ72mJfK5Syi+tHUqNYWzQv4w3clnINbv0+e5hmo08nNaGriE3PNyZ0WitsZdgyWOq3qcgkrWYmzRPHRzHAEH5FXK2TXCIiAIiIClbsw06s1m1IyKCFhkkkedmsaBuST6gAtbDWl+th36nuxTublHNq6fwTGhstji5se8nmHP9I+DGDnz3Uh13h7uo58XhywNwEkpnyknGAZY2bFkG3XZ7tuI/RaR4rC6IZ/K7VtzWMzeLF1OPHYNh9HuwdprIHre4cIP0Ge1Aa51Np+xiteYG3mrQu6hu4+3Yv2Gk8APFE1sUbT6MTASAPHck8ytV2K9yDUF+tar+RNnuTTC7kC6Ktwufy88Nd4bLpTtM0dnMtqajnME3H2DXpSVH1rUzoXHie1/E1wa4fi7bEKC5JmdwsMsub01lateNpfLYrllqJjQNy4lh4gAOfNq4WMWJpYl1qdPNFpL0+fyNiGWUMrdmYPHdn2HbhZczn9e4773QAOlGFDZOvRoe4ucXE8gA3clSjQ/ZZj7d6DL5HDuoY6Jwkr1MifKblgDo6wX7tiB6920b/SPgtX40ae1JmpMrm/Iao5soU5R5NJw7/z7z5pc93It2PmjbxWbk++mZlt4fC6gzUWAja6G9I+0bEcj/6GPj3Ow/HIdtseHxKo8fGLcaicXz00Xd3+g7JvVanQGk9QUM15RHgqk33orExx3WRtjrTuB2cIvFwB384Dh5ciVIVpnFaw1Xh60NZtXAZKpCwRxxxsfRc1oGwAA42ch4bALP1O1WuzYZrT2aoeuSGNtuIe3eMl37Koq9Go/ckvXX5k5ZR3RGdey8XalmZOR8nw1WPr63zPUj7K2d32a6YaRt/0dCdve3f+KgGZzNPOan1rl8XKZqRrQRRymNzNyyu8u5OAPIu26LZWgIu50JpyM9W42uP+G1ef429ZLvj8o/ybWHW3mZ4jkte6c0dkqPa9qbVNp9byC/XbBXY15MnLg3LhtsB5p8VsJfQCegJ9wXCpV5UlJR/yVn4XT+xsSim03yPixVvT+Lt56rmbVNkuSqxOghmcSeBjt+IAdOe58PFUcxq3T+G3GUzWPrPH5N07S/6o3P2LE0deVsyJjpjE5bMNif3T5WQivE1+wOxfKW+BB5A9Vkp4evbPFNLrsvXYiU4bMllOtBSrRV6cMdevE3hjiiaGtYPUAOQCqk7nmdyot3msrxHd18HiIz4yySXZR8G8Dd/iVB8hn4LVyahFqHVWqcgxxZJUwEDasDHb7EPlaBt9crJSwUqrfvLvtr81p6spKqo8jbN+7Ux0JlyFqvUiH49iVsY+biFHZNe4Jxc3Gy28u8fi4ypJYH1wOD9pQnH6GzuRlE0eJwOmWHn3s7Tl8h9eUljT81K9KYrD4q9koa2obWZzfkx8pNm6Jnxx89to2+bGN/ABZpYbDU4tuTk1yX3aureDK9pN9xe4bMak1Ljq17TummRULTBJDayt1sQc09Hd3GHu+B2WVh0jqu9s7Kaor0GHrFiaLQR/tJi8/shZLscG3ZXpT/V0P9UKv2oZCbF6GyVurK+GaPuwx7DsQTKxv8V7yhwPA0dqab79froaEq9SW7Md/gt07ZB+/X3xzbjyJyV2SVv1AQz9lWFTsb03jZJfvFazmGryu4pK1DIvjjcfdzI+BClGqMzNicvpqFhAgyN81Jdxv1hke3n4ecwL1rvKzYfTU9io4NtyyQ1YDtvtJLI2Np+Bdv8ABdONOEY5YpJGLM97mPxPZrpHGW224sLXsXWkEWbpdal39fHIXHdSqnZhtwCas8PiJc0OHLm0lp+0FVWjZoG5O3LcqJ9lchm0TVkc4uLp7XMnf/KZVcgluyIiAIdh7EVG5WhuVZa9qNssErSx7HdHAoCsvPds7zvOBvebcPFtz29W6hMkeptKPPkMcupMGOYgfIG3qw9TXO2bM0eAcQ72uXpvajpOPzMnknYmyPSr5OCSrI0+rZ4APwJQEnzuIpZ3D3MXlIGz0rcRimjPLiafb4H2+C19R7BuzuoG8WAFkjobNmWT97lmH9qGm5iWYd9/NT+EWMoyzk/rBoaPi4KlJktcZtrvIMbS0xSIO9rJvFmwG+sQxngb+s8+0ICzy2hNL6brOvY3DYejWjH4V5gjaGD6XE7oPisXgMtjMxWksYWVk1aOQxd7HEWMcR9A7AOHtHJY/wAn0/fyJEceW7S85E7Yvme00K7/AH8q7PHkA5yysOH1LUyMdnOWqFaoWERY3HxF0bPY6Z/nOLfANDQrJmOUeZflzj1c75r5t7F72TZXMZ4Re9k2QHjZNl72TZAeNkXvZEB72TZe9k2UEnjZNl72TZAeNlmtN0O+n8pkH4OM+aD4u/8AwsZBC6eZkUY3c87BTipAytXjhj9Fo29/tUNl4q5VREVDIF8ke2NjnvcGsaNySdgB619VnmqZyGHvUg7hNmCSHi9XE0jf7UByZ2v6Iy/a1rCTUuhsVJJipYmweWWZGQtsujJb3kYJ4iwjYAkDfh5KBRdnGv8As/ydfMnDSSNrkucar22AW7ec1wYSQCOXRblxMTcvpjE6eu2LdbUOAreQ2MT5a+q4uYNmytDS0vaQ0EOG4AKyvZ/dy+nNNWbvaDmvJ4mOIZDkGBktfY8wJeImZp5cJ6lc6piZe9Fry6m9Tw60lfz6GcswjWmjcZexth9K6DDkKNh7DvBOw7jiaeo33a4eIJWVdrrWPkfcjRDTkuHhM33ziFTi+mD6fDvz24d9uSr4HKwZvE18jTZYZXnBcwWIjE8jfbfhPMA9R6wsgtOniZ0bxj8zcqYeFa0ma9MWS0FpfENrtlykrbb5sk2CMcU/euc6QxtPQtc4OaN+YaQeqk2mNSU9T1rnd17UUlaQ1rVO9HwSMJbvwuG5BDmnqD0Kyl6nDdh7udpIHMEHYg7dQsXpLTVHTFCWvRdPNJPKZ7Fmy/jlnkPLicfcAAByCxOea7luZOzy2Udip2P2zg8nl9C2ZXvjxobbxLpDu59GQ8m7+Pdv3Z8ltJaT11MdO5XA60j3EeIn8nyG341KchryfXwP4XfNbraQ5oLSCCNwR4ruYer2tNSONXp9nNxPqIizGI8yyMijfJK5rI2Auc5x2AA6kla4brfOaik73RlDHsxJcWw5HKyPAt7dXQxMHEWepziN+oG3NV+3CZ8mka2GieWPzuQr4suB2Ije7eTn+g14+Kus1gMfl8SMdZhLIGAdy6BxjfAWjZro3Dm1w8CP3LznHuMSwDhTp6OW7tey8OZmpUs92ywl1Fq2jE8Z/TuPy+Pe0tl+887jKGkbH8DKBxDbwDt/elDtBx9qhBT7P8NPlGQRti2YzySrU2G3dve8DZzeW7GtcR47KGaju6rwlNuJ1C+xawL38M2oMbCXWmV9ubJImjdjz0MrdwBudgek40fldOXsVXg0pdx81KFgZHFUkae7aPAt6g+8brky9ocZQw+aSU29pJO1u/v7tH1MnYxbtsUJf8IFneQ57AUHHpBDjZJ2t973SNJ9+wWJzGpMrjGxY7tMq463pu9I2CTKY8PijjcXDhZYjcSWxuOwLg4jwPIqeHl1VplsdWy2Lt4+/E2WraidDKxw3Ba4bFc3De1ONhVUqzzR5qyXpYySw8baGX1Fg6eoMHYx1gNbDPEYhIxjHOYCNt2cQIB26Hbkou7sg0W2vHHRxTsc+NgY2WjZkgfy8SWuAcfaQd1E+y3tOwOE0q3A6w1BSqZfDWJca7ymThfJHE7hjeR7W7fIrb2HyuPzVCO7iLta7Uf6M1eQSMPxC+kLLUinumaWxre52UW4tzhtV3mAdI8jXjtN+sAx32rCW9F62oHdtLD5Vg8alp1aQ/qyAt/aW55L1ePIQUXygWpo3yxx+LmsLQ4/Avb81crTq8MwlX4qa8tPoXVaa2ZzNqqTLVMHkosjpvUFaZ9aSNn+KGwwuLCAOOIuHU+OynOmZdVyaexVXG6Rnh7mpDCZsrbZWaC1gB8xnG/bl4gLa77tVnlPFPG3yYcU3nbd2Nt93erlzVwxzXsDmEFrhuCPELV/oODayyTave1/2L/qJ7o0B2jZHW+nr2Fqz5XE1fvkJy4UKZkdEI2tPJ8pO+5cB6IUHuxWMkd8xlMrkvzbFt3B9RnC37FsDt7l7zXmnIOX4HHWpfdxSRN/goMtHFYejhquWhFR05b+u5khJzV5alvUpVKTSKdWCD2xxhp+Y5rY/YqCcFmpHHcvzFjmfY2Nv8FAFsTsVb/8IWn+EmUuO39f4Tb+C5HE5P8ATNvqvuZ6Xxonq8QxRwMDIY2Rx778DGho9vIL2hO3NeYNtmttUaeph09vtC1pa+9rnudHRbYbQrhm/JpDTxybDbnvzV/oG9peereraLw8lWhFCXG42iYIZzsRs17gHSHx3PL2qNR2ezjDZmV+Npy6p1FxFzjXjdkrAcT9M+Yz5jZTnAZPP5Nl6XM4JmGpCEitHJaEs7jsdy9rfNYNtuXMrsYjOqNpXt32ivKHPxNWNr/j+ZJ+x/l2W6V/1bB/UC8dsEE1ns8ykVaGSaVxg2ZG0ucdp4ydgPYCqnZD/wCF2lf9Wwf1ApLkLkNCsZ7JLYg5jCR4Fzg0faQvppzCF9rxdDjdO3G7/wCKZ+hIdvU6Xuz9jyq/avzxGFHgc5jgf94YrftxJi7O7Vrwq26dh3ubZjJPyVx2rnbD4UnkBncdv/vDEBNSQASeQChPYqS7sywkjvyzZZh7nyvcPsKmdn/q8v6J/col2ODh7LdLj/6CL9yAmKIiAIiIArXJVPLackDZpIHuHmyxhpcw+scQI+YV0iAhkkGva7u5qWtN2oRyFixFNE/b2xsJaT7iPcFSGhJcu9smtsxYzbQeIUWN8mpNPtiad3/7RzvcpwiApVK0FOvHXqQxQQRjhZHEwNa0eoAcgqWTptu1HxO5O6td6irpEBrySN0cjmPGzmnYj1FedlItT0+F7bUY5O81/v8AArA7LImYWrFPZNlU2TZCCnsmyqbJsgKeyKpsiA97JsqmycKgkp7Jsqmy+tYXODWjck7BAZnTNTdz7Lh081n8SpAqNOAV60cTfxRt8fFVlRmVKyCIiEhERAYDVOjtO6rjYzUOHp3yz0Hyx+ez3PHnD4FaV11oHTujNd4C7jMNWio3on128YMojtMIkYRxk7FzA8fqrolQjtmws2a7Pcm2k3iyFINv1NuvewnjAHvALfisdaHaQcepkpT7Oal0KMUgmiZI07teA4fFe1HtD5aHL4CtYgO8b42ys/QeNx8uY+CkK84egCK1yjbL8ZcZj393ddC8QP2B4ZOE8J2PI89loWXtSxzdO05dRazzcuQli/xrE4nHxVpIpASHMdOR5o3HUc9j4LYoYeVa+V7GvWxEaO6Nt62y+DdA7S2VuRtu5+N9CGuPOfxSNIa5w/Fbxbcz47KXdi+Xfm+y/Ttqck2GVRWn36iSImN2/t3auL9GSxaj7ccHfwuNno05chFNHDLYfYLWx7OeTI7m4+aSfVuutuwt3cQayxQP4PH6itMib9Fj+GQD5vcuth6ao+5e/M5Veo6vv2NnoiLZMBrXt1camD09lXfzOMztOxMfUwuMZPw7xXGus3jsFp6xJlLMteOyfJIjA0vldJJ5rQxo5l3Pfl6lJNd6ei1Xo/L4OZwYL1Z8TXn8R+27XfBwB+C0tFi5+0nAYps9tuK1ZgJXUMk6RpfLXPDwyOjbxBoc4AFshB23O3NeS9pcJGdSliKjtBXTfTmvnobFGVk0iFaf1pqXG3n0sTqaO3UrTGnViuwxyGxHF5rp3AvEmzn8XNhcfNPLkrrs+o2O0LUXlmqtP4mepddNa8pr8DJa8exbFsWObK0FzXEOcHcQ9Ssu0TswzWEvZCxpjHSWcNUpGRhmdGBHwwlje7A3ke9vE92xABcd1KeySHGYvspv5TSmJt5fIygVppshtB5TsGtOzifNgYCeXqafFaNerRWHdbDWzSsrqyav1aas/H6XtZJ3tItJcszB6qk0/h9Qa3w9pkgaIrlVuTrd2X8LZQXEuEZPiSpdhclrq/Sis4XP6NzdN73RMmlrzV3Pc0kEbNcRuNjyWgdPw6iwWjs3q2nFfx4ugRU7VG0G1ywymMxiN3nnbmWcJ35KW9lWMqZftNwtXE3MjlMDiIJrj2ZKsYDVsF2x24SA6Ti2JJ39XgpxeChGnKbaeXdtJ3aWuu6d7JXl1EZO9jYWntA6ugzOZt37el4I8rb8rn7ui+09pIALW94QADtvz35q8r0otCdtWmoNOAVqGp22I8hQjHDCXxM4mzNaOTXeB25dVtJ7gxpc8hrQNySdgB61rnQW+ve1axq2vz09gIZMdjpduVqd/wDOyNP0QPN9vJYvZ/E4rGY5T2ilrZWW1l9reBNaMYwsS6xaZJ2vuklka2ricA+SZ5OzY3TTAjf9WAlTenZhuVILNaQSQTMbJG8dHNI3B+RWotVULfFZwrn7ag1tf4bAjO5qY2IAP5j1Rjh3+nMdlt+GNkMTI4mhkbGhrWjoAOgXvzUNe56cRVO02Q9IqjSfhU3U5wruLD0XeuCM/sha4zxM+M7Xwxp82uYwfWRQYT+9bD064OwGNcOhrRH9gIDRfbVL3vanEwE7QYZg29r53H/lUSWf7UZO97W870/A0qcP2SP/AOYLALzfEHfES8vobdL4T63m4e8LZHYu3bQNd/8ASXLb/nYf/ctcM9Nv6QWy+xsbdm2Hd4v7559u80hXC4q//G/5L6SNil8ZNFSuSxQVJ5rHKGONz5OW/mgEnkOvLdVepUGtdpGPntS1NMY7KajuRuLHChAWwscOodM/Zg+G64FGhUqv3Fe2/d4vZeZsTmo7ljjNRZKemyr2faIfVofiWsk0Y+uB9IRgcbx8Bv61IMDQ1FVgv2dT5mtdkmhIjrU6vcwV9gSS0klzifWViTV7QM9ubl/G6XqHmY6TfLLW3tkdsxvvAKraVx2BxhzceKzc+Zy4r/49NZv+UygbO4Q4DzWc9+QAXQrZckstr87Xk9+cnov+O5gV+f7fInXZI0s7MNKtP/lsH9QK47R/+6F39KH+2YvHZaNuzbS3+rK/9m1fe0o7aMyB9RiP/FYvqByzG9uI37JtTeyoXfJwKu+0Kscho1h2Lnss0rA29bbEbj+4ql2ywPs9lupYomlz3U37AePQqXQxAVo43gO4WgEHpyCAWf8Aqs36Lv3KNdlTeDs10w31Y6D+oFJ52F8MjR1c0gfJYnRmNnw2ksNjbZYbFSpFBIWHdvE1oB2Pq5IDMoiIAiIgCIiAIiIAiIgKVqFtivJE/wBF42UImidDK+N/pMOxU8Uc1JW4LDJ2jlINj7x/+FKKyXMweybKpsmysYynsmyqbJsgKeyKpsiAq7JsqmybICnsshhIO9vNcR5sY4vj4Kz4VncBFwwSSEc3u2HuCMtFamVREVDIEREAREQBDzCIgOe9PxHRGu8ppawCyoxzrlB3g6nK8nYf6N+7fdstlLWf3QmpsLJfqT4N0tvU+n5j33cx/gWwuH4WGWQ7NBI2IAJIIHLms7oDVuPz+Cgs1rIdERs1zurfzHepwXDxlJU6jktn8mdrCVHOmk9180S9aj1J2UsfrSxn8Pi8FkWW/PlpZcytiim8ZWiP09/FjuW5K2u2eF3ozRn9YKnav06kTpbVutBG0bl8srWAfElYaNaVOV4GWrSjUVpkd0npBmHtPyWRnjvZh8fctkjgbBBWi/ooIm8mM9fifErJdiJ48t2iSt5sdqGUA+siKMFRnN9rGlqLZIcZeGZyfCe5qY6N05kftyG7RsBv1O61dXwmZ09oHMakz1UUtWTX48jR7ncW4/wgMpfwn0CCdmnfkOa38NOUZOpV52Wpo1qamlTpa2uzspFret216Fmqx2Dlp4opAHNMlGcAj38Gy+f4btByPMdHMS35x+RqUppXn4Bi6ZzjZK5s7dMoyTVVnKaBc6rnsBWklzGVh3EXA1vmVZB6MjyduR9EfZK9Z9tlnEYWbIY7R2YFZha3yrKBtWNnEQA7u9zI4AnnsAteaD1bTx2e1dd1RZtT5e3ZaLNbH4176xjDRwT8LA7YuBIJJ57ePVa2InFwcLZr8t/Ez06LbzS0XX88C8x3b43Ex1ItVVqN4yMa51vCWBJtuAdnwv2c0joee2/RTCbtQ7PMzhLGPu5ltKvahdDJBPFLWeGuGx25DbkeoWGz2oMLqFlC9Uo6or2aU3eVclXwUz+Hwezm3zmuHIgjbofBWkuAyOrpWsxWlszkHOeNslq6Qx1oBv6Ta3Iv28Bwhedqez2FrSUoQlB9z/dfQzOWX/JMoZKPs0mjhfV1rUPkFYR4qnZu8dSnK1nC2XuxtxO32dzPVWfZFrcaaxUmBZFHn464DabdP1Z7EliRxJe973hrRuSOW/Jb00N2fYjTGnq+Olq0707HvlksPqRt3e9xceFu3mtBOwbvyACl8UMcLAyGNkbB0awAD7FuLgFKVN0q05Si7b25eXj6mv2rvdI03/JjWHaJ+D1UDpfS7iOPGV5Q+5bb9GWQcmNPi0c/Wtt4jGUsNjK2OxdaKrSrMEcUMY2axo8FeIuvhcJRwkOzoxsjHKTk7sxsGEx8Oes5llcffOxCyu+dzi4iNpJDG7nZo3JJ223PXfYLJHoUQ9FsEGs6kYs6e7U+HcOluW4yfdTiapjoeTvtFYCUdH4+u75xtUc0pX4tKasfLzNvI5J593G5g+xoWY7MZDN2caXeRsTjK39m1AaH1vL3/afrCTfcNswQjn9Guz/3LGKtmJO+1lq6b6WZnb0+gGM/5VRXl8Y715eJuU/hR9YdnAnoDutpdkTeDsz057aod83OP8VqqR3DG93iGk/YtudmDO77OdMt/wDt0J+bd/4ricWf9heK+jM9H4yTryxjY4wyNoYwdGtGwHwXpCvOm0a41rhNPtuWL2vtV2zjnv4ocbLd8mrsb4N4GbOk95V/o3IYC1hMpFpPCzY7GQwO4ZzRNaKwS13ob7Odt4kjxWHu5LRGK1ZkJMXgps9qp0xNgUqjrMscniDI/wAyP3AjZSfGZDUGQxOXnz+HgxEXk7/JoBaE823A7cyEDhb4bAe1derm7FKV7abtRXlHd+Pmaqtd2/PMmfZj/wCHGl/9V1v7JqpdqbuDQmUd6mxn/iMVXsx/8ONLf6rrf2TVQ7V/+4GX/QZ/aNX045hm9SZJmG0/kclI0PbUrvmLT+NwtJ2+Kvq7nugjdKAJC0Fwb03257KMdq3/AIb6j/8A6Un7lKmcmD3ID6iIgCIiAIiIAiIgCIiAIiIArPLwd/QkAG7m+cPeFeIRuNigIRsnCrmzF3NiSP6LiFS29iuYinwpwqpsmyEFPhRVNkQFXhTZVeFOFQSUtlJsfH3dOFvjw7n4qPNZxOA9Z2UpaNgAPBQy8QiIoLBERAEREAREQHL/AG06fZp3tPba8nZYxGpI3zSVyOINsRhokJafBwLDv61D4tPaTme9sEElN+/ntgnki2PtAOy2T90FZE3adpqnv/MY+WYj1cczG/8AIofltL4bIzyWrNMMsndzp4HuikPtJaRv8V5ziNRU8Q0pON0tuvqj13CaTq4ROUVKze/Txsyyi0dg3OaTNfmYDuWHIybH5HdXlbSmma84lOGp2JB08rlknHyc7mopjKGEvurNGW1Fj5LLBJXiuTd33zD0dG5zdnD3FZ5uiaod+FyuakHi11oDf5NWvUqVaTyzqtPwZtUqVGss0KMWvFEi1DqG9gdNSMwMdPFPlkirxvpVI4i3jeG7jYddiVFMxlc3XczEXDanyFi1GyHIxt3E8PGC8uPRrw0EHwO+4WVq6Sw9aeGZteaSWFwex01mSTZw6HYu23HuWe3Pr6rC8UlZP3ra6/Lr/JsLAt3a9y6t7vTW/Ja9/IxePv29K38jpQ5a3RirOMuPsM4ng1JSXRvDd9iW7lu3TcBU6dypg7FmxDkpY2GMQRgSEOEQcXHidy4nve5z3O8SdhyAXvtIoVMlp3BZm5JZhZh7kdPIS1ZOCU0pXAbg7H0XbdfWtp1exfs2wdY5DK1vLIWN4jZy11z2Aes7kM+xdWnhZYqDnCdoy3XecKrjY4Kap1KeaUNE+7k/Q0g+7ldfzWMNpXGy5Z07TFNLz7iJp8ZJjyG3XYepb+7IuzuDs5xUlvMZV1vMWYY4LVh8vDC1rNwxjAduQB23PM/YrWDti7PcPYjw2FlfJG2N3k7MbRc6GRw6sjLQA4+O45esqIZ7VdftYyuncdDp3JGpjMtI/Kw2oA+GNrY3hge4HhJJc08PPZb9GjSwkGo7795y8Viq+NkpT227jYWtO0mGjbZiNIsqZrPPaZZG9/tXpxAbmSd7d+EepvUqUaFz41To/EZzyd1Y367ZjE478BPUA+I9R8RstcZ7QeNyOmJ8Hj2SYOnO4Ol+9kTYu823814285p35hfIm68wlKOCrqzBmnAwMZ5diBFwMA2A/BvaOQ9gSnjYSvm0Mc8JOO2puVFzLldSa41ZfOC0vrEZLKOIErsHSbXqUxvzfNYcXO/Vadyuj8RXnqYqnXuWXW7MMLI5bDhsZXhoBeR4bnc/FbcZKSujVcXF2ZdoiKxAREQFpHj68VOarCwRxSl7nBvreSXH5klecLj4sRh6WOrlzoakLIGF225DQAN9vcr1eZHBjC53Ro3KA5IrS+U2stZ338oyd2XfffrO/wDuVwsZppxfg6sh33l45Tv+dI538Vk15PEO9WT739Tdj8KKF93Bj7bt9uGGQ7/qlbs0LH3WiNPR7bcOOrjb/ZtWjc47gweSd6qsv9Qrfum4+607iYz+JTgb8o2rjcXf9mK7/sZ6PxGRRFBJu0avenkraRw2V1FOwlpkrw9zWaR65pNm/LdcSlQqVr5Ftv0Xi9kZ5TUdypfzeqJ71qlpfS0cETJXNdkcrMIIHu35vbGzz3g+vlur3HY/O0cLmJNSZqPJWJq7y2OCqIIa4Ebtwwblx336n1LFvxuvM40vyuaoaapbbuhxTO/nA9Tp5PNb72he9PUtO4/DakjwGWkytxsD/LrE102pC7u38Ic7fYePIbLfmoqFo2vpeyb585Pb/jo9jBrfX88jYvZj/wCHGlv9V1f7Jq8dqMXe9nuoNjsY6b5h72Dj/wCVXHZ0OHQGmgOgxlb+yaqPahK2Hs41O555HG2GD2l0ZaB8yF9ROWUe06QTdmefkb6L6D3D4tUsb0Csa1COTBwUb8Mc0ZgbFLG9vE13mgEEHqFfoAiIgCIiAIiIAiIgCIiAIiIAiIgI/mo+G6XeD2gqw4Vms6zfuXe8LE8KsjG9ynwpwqpwpwqSCnwoqnCiArcKcKq8KcKgsfKzN7MQ/OCkKwtRv+NRe9ZpQyyCIigkIiIAiIgCIiA5i7ZHOl7bZi48ocdUjaP0pHu/gsHrnLMxGm7spcRPOx1eu1o3LpHggbfvWa7ag6t2zzCRu3lOMqyxu9YZI9p+0qJdoshoz6fysrS6nRvh0/Lfha4bB3wXm8bBSxyT/NNvPY9fw6o4cNbj3+V3v5bktw8UNfTNLB5alWyeMhgZG6rabxNBDRuWHq07+IVNulccB/8ADWpMjhSObaeRb5XW9wcfOaPilK3FcrtlicCHeG+6yFBld9tguyuir8y5zW8R9wHtWhDFVU8srNPk9jqVMDRks8bppbx3/kjEWP1lldU/eGjPhYLNSqbstqu8zwTgu4Y43Ajij4jvy67c+gX3HZPPZCOU1dNtm7mZ9aSRuTgbGZGHhdwlx3Ld/FXcl+xpvT82G073rs3mJXvuZmZoY2Fh5F/X0+E8LGD0Rz6qlTlxWFxkNSCVja1aPhHjyHUk+s8yStvESw8YRywTfdf/AL32uaGEji5VJ56jil1s/Du23a59Sraxmob+KyGPyV3T+MpX4DBNFGZL0wbuDuOHhYHAjkd1eR4zH/4s/LOu6ksVmNZFLmZi+KMNGw4K7fMHTx3KiWQ7QsRE7uqUvlMp5NbE0yEn2Af3rGW8hqXJQR2/IDjcUZ468t7JHhjr94dmvcxvMNHiSCOYVqTxckqdNZE/L66lK0cDButWl2kl5/TT1M12sZiSzi6N9llhtYew2eCOJrWsa0kB7QANhuNuXsWV7OdIntB1vYvwM1DV0nZqCSxYgldUjmst5M2PV/mkg7DqOq2LpL7n/EV5697V+Tn1HPH5za72iKo0/wCjHpfE7H1LdcEMVeGOGCNkUUbQ1jGNDWtA6AAdAuvhcG6SUqkryV/mcHG8QjXbjSjli7eqvr3abmqx2GadDeEZfVIZ9EZeTZXNTsM0HFIJLWLsZCQHfe7dmmB97S7Y/JbORb1kc27LLEYnH4akyniaValVZ6MNeMRtHwCvURSQEREAREQBY3Us4q6dylgkARVZZN/cwlZJRbtTs+Sdm2qZx1ZjLG3/AKZH8UBzNptnd6dxbT1FWLf4tB/isiqNKPuqVaP6ETG/JoCrLyE3eTZvLYxupSRpzKEdfJpB+yV0Zj2COhWYOQbCxvyaFzlqbnp++PpR8PzcB/FdKBvCOH1clx+MP+3TXe//AMmah8TC+ABrQ1oAaOgHID4L6hXANk1vrzGaQZk5b+u9QTyV3kGHFz3SyBmw/FgZ5zyevPfqshgsjibuj823TuEsYrGQ1pWxOkpeSsn3id5zG9SB6yB1Vjk8zpnGauyBw+mbOb1UXgWXUqXG9jthsHzP81nLbkD8FmY7ueuaVz1jUmMq4xxqzdxXhs+UPa3unb947YDffbkF155uyipX5Wu0vSO/ma2l3b88yf8AZ+NtB6bH/wBtrf2TVje1wb9nmZB8Y2j/AIjVk9Bf9xdOf6trf2TVie2F3B2d5Y+yIfOZgX085ZM0REAREQBERAEREAREQBERAEREAREQFhmG71mn1OWI4Vm8mN6v6wWJ4VZFWUuFfNlW4V84UKlPhKKpwogLjhThVXhThUEnysNrEfvWWWMiG0rD7Vk0ZZBERQSEREAREQBERAc8fdN0nV9WaQyrfQmis0Hn1HZsjP3OWCmggyOPdDajbLXnj4Xsd0cCFP8A7qKp3mkMFcHWpma5PueHMP8AWC13hpDJj4wfSjJYfgV5vjUctWM10PX+z01KjOm+pFX6CfVG2Fz+Qpxj0YpQJmNHqG+x2VMaW1O0bN1JWI9ZqHdTxYrN5cY8x1qsXleUscq9Rp2LvznH8Vg8XFaEMTWm7aN96X1sdSphMPTjm1S7m/pf6EXbo7Pyna1qdrW+Pc1AD8yVct7PaMmwv5TLXY993xSTgMefaAOikGncvHmsaLLIzFKx7oZ4SdzFI07Obv4+/wBSyaieJrQk47NdEl9CaeDw9SKlbMn1bf1ZbUMfSx8YZRqV6zQNh3UYb9o5rL4mOrasyUMk3joZCN1Ow0+LHjbf3g7H4KxX0OLfOHUcx8FgjUlGanfVGzOjGdN07aPQ2Z9z9mbdvSNnBZaV0uU07bkxcznek5jD+Dcfe3Yb+Oy2etE4K2MF90TXbGRHV1Phg+RvQSWItyHe/hBHxW9l7inLPFSPmtSGSTiwiIrlAiIgCIiAIiIAoF28S912R6l57GSuIfrva3+Knq1r90LJw9mdiH/5m7Th67dbDCf3KsnZNhGmXjZxA8Dsvi+uO7nH2lfF5A3zH58ceLez6csLPnKwfxXSb/5x/wCkf3rnHIt4xSj+nfqN29e87F0a703e8rj8Zfu014/YzUN2fEKKBO7RPvo90WjNP5XPOB4fKe78lqA9Ocsm2/wBXIpUKla+RbbvZLxb0RmlNR3LvM5TWFjJWaGnMDTrV438P3zyljaN5+kyJnnOHtJCqfe7L47SGoDqDNHK25akz9212wRwjuneaxo57e0ndY2XD61zMbpc/qSpp6h1dXwzN5A386xJ097QF9xNbTdPRmqY9L5D748ME/llh1t1p7pe5d6TySN9vAclvtRUFGNt1eyb9ZPb/joYLtvX88jaWgv+42nf9W1v7Jqvc/h6mexM+OyLHPqzcPG1ri0+a4OHMe1oVloL/uNp3/Vtb+yas6vqT3OWERFACIiAIiIAiIgCIiAIiIAiIgCIiAtshzr/ABCxnCsnf/mmj2qx4VKKspcKcKq8KcKm5BS4UVXhRBYuOFOFVeFOEqLlilw81fjmFa8KuWegFAR9REQkIiIAiIgCIiA172/4t+V7JNQsgaTYrQi7FtzIdE4SfuaVozTVpliKV0ZBZKGzs9zhuusLdeO3VmrztD4ZmOje0+LSNiPkVxhgrDNNZK5hcjKxtjFzy49wc8Bzmsd5jgCefmkLj8YoudNSXI7/AACuqdWUJPf7f9ma1lk7WKx0E9ZzIoHztisWSzjNdjuXeBvQ8/X03CwNOIZV89TTUk7KkriMhnJDxS2COrInHr7xyHgpTJk8ZcryQzvjkhkaWvZI3drgeoI8V9iyeMrwsihkZHFG0NYxjNg0DwAXEp1ezhlUdfl59bcuR6SrR7Wpmc/d+fl0vz595cYvH1cXRiqUIWw14xsGt8fWSfEnxKulh5tR42IEumAA8S5o/eVjJ9eYaN3AyYSyeDIj3hPwbusKpVajuk2zYdejSSTkkiVr0yN8rhHG0ue88LWgbkkqHjUObyQ4cLgpmtP5e4O4jH1uZ+AXuLA5aZwtZvUM8Xd+d3dA9w1n+0PnfEbKyoW/1Gl836L72KPFZl/ai5fJer+1zYboBlfujtIUGkE4HFSWpjuPScC0D3828l0IOi5Z0DNgL3a5o6XsxomSKrXn+/Mscb+Bscjeskj+bncXTffw29nUw6L2VFJQSR89xDcqjbYREWUwhERAEREAREQBaq+6Kk/+FsHBvzmzVcbbdQ1r3/8AKtqrTf3RUu7tIV/pZCWX6kD/AP3LFXdqUn3MtHdGsh0REXkzdKfDx5bAx+L8tTH/ABQf4LobxXP1JvHqbTDPB2Xrk/Did/BdADouJxl6wXc/qZ6HMKlZZI+rLHXkEMpY5sb+HiEbtuR4fHY89lVXmVrXxPY/fhc0g7HbkR61xluZ2amz2F0hiZGTdpGqbOcujm2tdsHgJ9TKsX7iCpHVyFG92fZ92IwtrEY+KnYZCyeoKwlb3LvPawcw3w3OxUcwGY0dh5Xw9nOlrOcvAlr7NKuS0n8+1L7fUT7lKrdnOWNBajn1LSpUbBp2THBVnM/AzuT6byAC7ffpyXar5vdU77rdpc+UFt9DVjbW355mxdCDbRGnh6sdX/smrOLC6JG2jcCPVj6/9m1ZpfS2cwIiIAiIgCIiAIiIAiIgCIiAIiIAiIgLa5z4R8Vb8Kuphu9U+FSQUeFOFVuFOFCLFHhRVuFEFi44U4V7RQWPHCvTeQ2X1EAREQBERAEREAREQArkvtA0pq6XtB1JmcloiW1TuyMEPkEUdthawcIeWk8XERsTyC60QqlSmqkXCWxlo1ZUZqcd0fn0/P6Q7xzZsFD3gOzmmqWkH2gOQZzSB9DT0RI57eTOP/Mo72tY4YntL1NSaNmxZCbhH5peXD7CFE2nZwPqK1f0MP8AdL1Zu/1Op/sj/wDKN5YPE2czVit6f7OrVurKN47DMe3u3jfbk5x2PMFS/F6L7SrDOHHaTr4uI8g6xZhh29vCwb7LZf3JV51rsfrQufxGncngA36Di4gP2ludP6fRfxJvxbI/quIXwNR8EjgztfZrTQuZr47N5GuZbFZthrqW5bsSQW7uG+4I+0LVt3LXroIt2p5gfCSQkfLounPu3MaeLS+TA5Fs9Zx+q9v/ADLlVbEKFOn8EUjVqYmtV/1Jt+Z1b9xNnHP/AJS4N+3AO7vR7es+Y/8AcxdTLiX7ji0Yu1SeEbgTYyVp28dnsdz+S7aWUwBETdAEWEz2rMBgAfv1mKNN3gyWZoefc3qfgFFLfapVl3GnsHl8r9GZ0XkkB/Xl2J+DShDaW5sZfC4AEk8h1K09c1XrTI8mz4nCQnwrxOuTD9d/CwfVKwdrDNyR3z2QymZPXhu2nd1/6TOFn2K2VmN1oo2nmu0PSuHmMFrNVpLX/wAtV3sTb+rgjDiPio5b7Tb9ncYHS9xzT0nykzajPfwDiefqhR6jUrUIe6oVoKsX0IIxGPkAqynKYniHyR8uZjWGU38tz8ONiPWHE1QD/wCrLxH4hoWutYUY6+rcETZv2rDq9qWSa5bfO53oNHpHYdT0AWxlr/WJ49dUm/0OLe7p9OYf+1a2NtHDzfcWw85Sqq7LdEReUOuVsKOPWuk2df8ApLi2/RhkK32Oi0TphvH2g6Vb6rE7/lXf/et7LhcZf9yC7vuzPQ5hOvJfHENaSTsANyoH/L+3mCWaM0zk8s3fYXLLfIqnv43+c74Bc2lQnVvkWi57Jeb0MspqO4kyutco51bT+naWDpMcWNtZeTicQD1ZXj+zc/BVszRyWJ7NtUDN5efNXH0bL3Sdw2IM3iI4GMb0aOvM79VQ/k5rHO89R6obi6zutLARcB29Rnfu75AK4zmnsdpnsz1PUxUcrY30bM0j5pnSvkeYiC5znEknkF0M1NSjCLjutEm+fOT19NDDZ2bf55Gc0F2naOs4DEUnZ2tVtx1Io3RXQa53DAOXGAD08Cti17ENmJstaWOaJ3MPjcHA/ELiqs0PoV2PAc3umAtcNx6I8F7pR/e+XvcZLYx8vXjpTvgPyaQPsX1NwPPrFLmjtfdFyrie0fWmK4RDnfLYm/k8jXbLv+u3hd9pUyxXbrkItm5vTkcw8ZcdaG/1JAP6yjKzLGvB8zfCLXGK7Z9G3dm270+KlPLhyNd0Q+vzZ+0p1jMtjsrCJsXeq3IiN+OvM2QfYVUypp7F6iIhIREQBERAEREAREQBERAUy3c7r5wqrsE2CApcKcKq7BNghFilwoquyILBERCQiIgCIiAIiIAiIgCIiAIiIDgb7qXH+Q9tGbIbsyy2GwPbxRtB+1pWpF0L92jTEXaNjLTQR32MYHH1lsjx/FaNbPjBpySB1aY5g2mvZY4vMEIYQW7esu2PTwQHWP3E9wyaV1HTLtxDdjmA36cce3/IukFyb9xPfhrTavisyMiZ3VaYve4BoAMgO5PTqFvrJdqWk6czoK2SOUtN5dxi4nW3b+9gLR8SEBAvuw8Y232Ww3Njx0b8T/1XhzD+8LjnSuMo5TMMgy2UgxdFjTJNYlBJ4W9WsaB5zz4Bda9ter8jqns3z1GLTD6dDuO+M+QtMbKOBweC2JnFz5eLguM3+kfehCknsb+7CNQ4Idvd3KV/JsPg/IpmQCd7YmtY1rGgknlxHh3PtJXStvtW0/uWYZmRzkg5f9HVXOj39sruFn7S43+59qRWtft7+GKZkdSWTaRgcAeQB2PjzXT5JIAJJA6D1KyjcxVKuR2SL25rrVt/cUMZisPEfx7kzrcv1I+FoP6xWEuQZXK7/f3UmXuNI2MMEgpwn2cMWziPe4q9RWyo13Vk+ZYY3DYzFuLsdj6teQ9ZGRjjPvefOPzWQJJO5JJ9ZXxFYxt3CIiAIiIAtdajd3naBe/zOOrM6/SfI7+5bFUD1JhsvHqO/laVNmQq2Y4WGOKUMmj7tpHJrtg4Hffkd1qY6EqlCUYK7/k2MLKMaicizRWUeUqmx5NM59S3/wDL22GGT4B3X4bq9IIOxGxXlZQlB2krM7CaeqMhoxvH2j6dH0WW3/8ACA/it4rSegW8XaVitvxKNx5/4Y/it2Lz3GH/AHY/+v3Zs0NmEPPr4LGZ7P4nAQiXNZGrSafRE0mznfot9I/ALXuZ7XIzxR6cxM1k9BZvEwRe8MG73fJq18Lw7E4x/wBmDa68vXYVcRTpazZtUDc7AblQTtR1Rhauls3ipMjA/J2qU0EVSE95K57mEAFrd+Hmep2Wqs1qPUGdDm5XLz9w7rVp/wCLQ7eo8J4nfFyw9eCKszgrxMiYeoY3bf3+tepwPspKMlUxE9tbL93+xzK/FY2tTR6haWQRNI2LWNB+AC9Ii9scML6viID6CQCAeRVuKdds3fRRCGfr3sBMT/rN2Krnl1Xy3IylG19x7YGu9HvDsXfot6n4BCY3voZ7Fa01diNhQ1Lfcwcu6uhtpu3q88cQ+DlMsV23ahrbDLYfG5Bg6vqTOrv9/C/ib9oWoTauWDtTqiJn9Na3b8mDzj8dl8+9jZ+eRnlt/mO8yIfqDr8d1RpGzCdRbs6b0F2xad1jmo8PVju1cq9rnCGZjXMdwjdwEjCWkgc9twVslcVVb0mAuY/L0Iw2XFTstsjjGwc1vKRmw9bC4LsLG57F5KtDPSv1pY5WNezaQbkEbjl7iqNWNuE8yMmiAgjcEEesIoLhERAEREAREQBERAEREAREQBERAEREAREQBERAEReZZGQxPklc1kbAXOc47AAdSUB6Ra0/ww4PId63SlXIagfHyc+rGI4mn858hb9gKxdzWOssjuK7cPg4T6g67MPieBgPzU2bKSnGO7Nv7hRrO670xg5O6yWbpss77eTxv72Y/wCzZu77Fqm5i5spudQZjL5bfmY5rJih/wDSi4W/PdXOOx9LGR93jaleoz1QRBm/v26/FTlMTxCWyNNfdZahralzWBt0qORrxMrSxiW5AYe988HzWk8Ww38QOq0EugPumogcdgZz6QlmZ82tK5/UNWMsJZo3Ntfc8YujlM/lG5KpDbZFVa9jJm8TQe8A32PI/FdHwxsgiEUDGRRDkGRtDWj4DktB/cywk5fOy+DasbfrP3/5Vv5XjsatZ+8YnV0ffaTzcbRuXUZgB+oVxY7r8Au3svDLZxF+Cu0PmlryRxtLuEFxaQBv4cyuKLEfDMWOHC9o4SNx1HI/uUSMuH2Ztn7mquX6qydjY7RUeHf9J7f7iuiVz/2O5nD6M0nlc1lrsBnuPbHDVheHTuDN/NLfxdy4czy2Ui0H2t29S6yhxVjGV4KtribC6JznPjIaXecTyI5eACRdilWLlJtG3kRFcwBERAEREAREQBERAUL9OrkK5r5CtBagPWOaMPb8iova0NWZu7B37eMPhDv38H1H8x+q4KXoqTpxqK01ctGcoaxZA8FX1Lp3WdW9JiK+UibTmrtlqWBEwOe5hBk7zmwbNPTiUvszaiyu/wB8cs3HQHrWxLeF23qM793H9UNV6i0f6ThHU7WVNN9+vy2M7xdVrLcxdTT2Jqlzo8fA+V/N80w72V59bnu3cfmkunsTKSXUIQT4tBb+4rKIugkkrI1nrqyPy6RxD/Rimj/RlP8AFWkuiKLv5q1ZZ7+F38FK19A3Ow6qSLIhEuhT+SyA/Xi/uKtJdE5Bv83PVk+Jb/BSfN6ow2Ff3V68zynwrQgyzH9Ru5Hx2URyWu8pb3ZiKEVCI/l7v4SX4RtOw+Lj7kuT2dynLpTKQtL5m1o4W83TPna1jR6ySsRJZw8BLYLFjMzDkW0G8EIPtmfy+qCrO7HJkpRLmLVjJSg7jyl27G/oxjZo+SqeAHgOg9Si5KhFB9q9LyiNfGRH8WmOOUj2zP5/VDVRr1IIJHSRx/hnelK8l8jve47k/NVkUFvAIieB9ikD3jcepSfs7s8eGlx0h3lxspgG/UxHzoz8jt+qolBY8rmMONhmvzDkW1WcYb+k/wBEfEqVaRwWSo5WfIX/ACeu2auITWjeZHEh3E1znbAbjcjYb9eqpIz0U0yaQWrFc717E0R/MkLf3LKVtU5qvtwZCVwHhIA/94WFRVNgl1bX+Vj/AJ6KrMPa0tP2FZWt2is5C1jnj1mOQH7CAteJ069EBtetrvDy7d4bEJ/PjJHzG6ytbUeHsnaLI1t/U5/Cft2WpMZhMlkyPIqkr2H8cjhb8ypdjOzxztnZS2APGOAf8x/uQGwI5opQDFIx4PQtcCvaxmIwONxPOjVYx+2xkPNx+JWTQBERAEREAREQBERAEREAREQBERAFr/Xk79S5mLRlJ7hVfG2zm5mHbu6pPmwAjo6Ugj2MDj4hSTWeoYtM4Ce++J1iclsNWsz07M7zwxxN9rnEe4bnwWK0Xg5cJipDkZW2czelNvI2W9JJ3Abhv5jQAxo8GtHrKEN2Ked0RpzNlj7uKgZZjaGxWau9eaMDoGyM2IA9XMKLXtDagx27sHmIcrAOlXLt4JdvU2eMc/1mH3rZiKxjaT3NJ28w7EvEepsddwbydhLaZx13H82dm7PnwrJxSMmhbLC9kkTxu17HBzXe4jkVthzWuY5jwHMcNnNI3Dh7R4qF5Ps2wM8z7GJbYwNx53MuLf3THH86Igxu+r8VOYxOinsab7c8VVv6EsXLU0sUmPd30HAAQ57tm8LuXTmuXncydtgfDnuu4shpvVmKa4GvS1HT6E1tq1nb2xPJjf8ABw9ygGW05ozOV7OGmx8OEyczg/u5aoqWWPG+zmhwAcOZ5NJB3Rq5MJOmrNGrdGa+wOjNNWjhqF2XO3OFsosyB0LOEHZwcNiW8yeHbf2rLdkmvtS53XsFPJ3326dpspfG5jQ2PhaXAt2HLYjZXMXYG4WALOejEQP5OoeMj27u2C2NojQGF0eXTY9ks157OB9qc7v4fEADk0e5EmJyp2dtWyT3RYdTnFF8Udsxu7l8rS5jX7ci4DqN1zjH2K6ps2bHlJoQ7Nc8SGcObI/waABuN/Wei6URWauYYVHDY5O/wW6y8r7j7yWN99u842d37+PfbZbo7K+zNmkZDkclMyzlnxljRH/NwNPUNJ6uPTf5LZKKFFItKtKSsERFYxBERAEREAREQBERAEREARfQCeijeX1phMZK6AWTduN5GtSb3zwfziPNb8SFASb2JGqF+5Vx9Z1i/Zhq129ZJnhjfmVrfJazzl/dtKOviID+MdrE/wD7G/Jyjr6zZrPlNx8t21/T2nmV492/JvwAS5bL1Jzke0OpzZgqM+Rd0E8m8EH1nDid+qPiotkszm8uHNyGSfDA7rWobws29Rf6bvmFbE7nc8yvigttsUq1aCqwsrQsiaevANt/eep+KqoiEBF4nmirxGSxIyKMfjPcGj7VUo18hkwDi8fNLGf8on/AQ/Au5u+AKXLKLlsfFQntwQSNie/ed3owsBfI73NG5UnpaLfJs7MZGR48YKQMLPcXnzz9ikuLxdDFRGPG1IazT1MbdnO97up+JVXIyxo9SC0sHm7+xZVjx8J/KXTu/b2RN5/WIWfpaKxzC1+Tknycg58M54YgfZG3l891KEUXMsYRjseIY44YWxQsZHE3k1jGhrR7gOS9qrVrT25e7qwyTSfRjaXFSjF6EydrZ1x0dOM+DvPf8hy+1QXIkrqhjrmQfw0q0s59bG8h7z0W0sXorE0uF0sbrco/GmO4+r0UkjjZEwMiY1jB0a0bAIDWuM7P7cuzsjYZXb9CPz3fPoPtUvxelMRjtnR1RNKPyk3nn+4fJZ1EAAAAAGwCIiAIiIAiIgCIiAIiIAiIgCIiAIiIAiIgIBrPF506yxmdrY+HNY3HwPbDQZYEE0U7+Tp28Q4Hu4PNAJbtu7Y81Xx2tsLauMo25pcTkndKWUiNaU/o8Xmv97XFThWmUxlHLU31MpTr3Kz/AEop4xI0/AoQ1coEbHny96KMu0G/Fgu0fm72HA5inKfK6Z9ndSHdv6jmqi7N6jww21Jp11qAdb2DcZ2+90DtpG/q8akrlJYixOB1Hh9QNccNka9t7PTia7aWP9KM7Ob8QsshUKyy+Lx+Zpmpl6Na9WP5KzEJG/DfofaFeogNe3OzVlYF2lczcxe3MVLO9yr7g1542D9F3wWAvQ6iwoJzeBknrt63cQTaj29bouUjfk73rcKDkdx1U3aKuEZbmnMXlKGWY52NuQ2eHk9sbvOZ7HNPnNPvAV4pxqLR+B1FIJctjYZLTfQtx7xWGe6VmzvtUSvaEzuO3dgM1HkoR0qZhuz9vU2wwb/WaferZjE6PQtEWLu5WXDuDNT4y7hSTsJp297WcfZOzdv1uFZGCWOxA2avJHLC/m2SNwc13uI5KbmJxa3PaIikgIiIAiIgCIvj3NYxz3uDWNG7nOOwA9p8EB9RRLJ6+w9ZzoscZctYadi2mAY2n86U7NHwJUVyWqtQZLdrbEWJrn8nT8+Uj2yuHL9Vo96i5ZRfM2Tl8vjsNCJcrdgqMPTvX7Od+i3qfgFDsl2gvk3ZgcZJIPCzf3hZ7wwee748KhkVSGKd04aX2XelPK4ySO97nblV0Jske8nbyWY3GZyU9iI/5NF+AgH6jebv1iVShijgiEcEbI4x0YxoaB8AvSKCbhEVCe3BDK2J8m87vRhYC+R3uaNygSuV198CfAdfYrulg83f2LaseOhP5S6d3/CJp3+sQs9S0XjmcLsm+bKSDntYPDED7I28vnuozGSNKT3IfXsG5KYsbBPfmHItqs4g39J/oj4lZylpTK29nX7UGOjP5OuBNL8XHzR8AVOYo2QxNihYyOJvJrGNDWj3Acl7VbszRpRRhMXpfE46QTR1RPaH+UWnd9J8C7kPgAs2TudzzPtTxA8T0HrWcxelcvkdnR1TDEfyk/mD5dT8lBkMGvUbHyPDI2Oe89GtG5PwC2Ri+z6rFs7JWX2HfQj8xvz6n7FLcfjaWPj4KVaKEfmN5n3nqUBq3F6Ly97Z0kTakZ/GmPP6o5/NS7F6CxtbhdcfJckHg7zWfIfxKl6ICjVqwVIhHVhjhjH4rGgBVkRAEREAREQBERAEREAREQBERAEREAREQBERAEREAREQBERAEREBgtQ6RwWoXNky2OhmsM/m7Ld454/0ZW7Pb8CsE/TmqMNzwGfblKzelPONL3bepthgDx+sHqdIgNfnWrcYQzV2Jv4F3jYkb5RUP+3j3Df1w1SelbrX6rLVGxDZrP5tmgkEjHe5w5LMOaHAggEHkQfFRHI9n2Fmtvu4oWMFkXnc2sVL5OXH89g8x/6zShXKZ1FFXx61wfN8dHVFMeMe1K4B7jvE8/UVTH62wtm4ylclmxGSdyFPKxGtI4/ml3mv/VcVJWzJMiEEHYjZEIPhALS07FrhsQeYI9o8VDcr2cYC1PJZxsc+DvP5mxin9yHH1uj2Mb/i34qZogNU3dNauxG5iZS1FVHjCRUtAfoOJjefcW+5YmHP0XXBStumx2QP+SZCM15T+iHcnfqkrditMpjqOWpuqZWnWu1XdYbEQkb8iFZSZSVOLNaEEHYgg+1fFlrnZpBXBdpbLXMOfCrL/jdT3d288TR+i4KD6xymd0Y2rFmsPVtS25DFWsUrm0Mjg0uPE1442bAb/je9SpGJ0mtiRLE5vUeIwZDcleiimPowN3fK73Mbu77FrfJZ7O5XdtvIeR1z/k+PBjG3qMh88/DZYyrVgqh3k8TIy7m5wHnO95PM/FTcrlXMleR17kLO7MLjmVIz0sZA8T/eImn+s74KL3xYyrw/NXLGRcDuGTO2ib7o27NHxBXtFBN7bAANaGtADRyAA2A+CIvvgT4DqfUpIPiKjXseWSmHGQT35hyLazOJrf0n+iPiVnKWk8raIdftQ4+I/k6476X4vPmj4AqLovGnKRhp5oq8feWJGRR/Se4NH2qpRr5HJgHF46aSI/5RP+Ai+BcOJ3wBU3xemMTjZRNFVE1of5RZcZpPgXdPgAs0SSdydz7VXMZo0UtyG0tFvk2dmcjJIPGCkDCz3F/pn7FJsXi6GKiMeNqQ1Wnr3bdi73u6n4lXivMdjL2Rdw0ass35zW+aPeeiqZUktizXzp1U6xfZ9Zk2dkrTIW+LIhxO+Z5D7VLsXpfE43Z0NVsko/KS+e77enwQk1XjMDk8mQalOQsP5R44G/MqXYvs8HJ2Utk+uOAbftH+5bBA2RAY3GYLG4wDyOpGx/0yOJx+J5rJIiAIiIAiIgCIiAIiIAiIgCIiAIiIAiIgCIiAIiIAiIgCIiAIiIAiIgCIiAIiIAiIgCIiAK0yeNpZWm+rk6le5Wf6UU8YkYfgeSu0QEHOgnYzztIZq9hQOlR58qpn/ZSHdo/Qc1UXZrUmG83UWnXXK7et7BuM497oHbSD9UvU+RCLEXwGo8PqBr/vPka9qRnpwtPDLH+lG7Z7fiFlla6h0lg9Qua/LY2Cawz0LDQWTR/oyN2c34FYGTTmp8Nz0/n25KsOlLONMhA9TbDNnj9YPUkOJKEUROtBjDwauxF/AkHY2Xt8opn/AG8e/CP0w1SejcrZCoy1QsQ2qr+bZoJBIx3ucOSFbFdaA7f7/lWusRj2ndmOx77Dh6pJn8I/ZjPzW/8AryHUrlTW9/77doWqLzSHR+W+RxH8yBoj/rcalblJu0WYhF4nmirxd5YlZFH9J7g0faqtGtkcmAcZjppIj0sWPwEXvBcOJ3wCtcwqLlseVQmtwQythc/ind6MMbS+R3ua3cqT09FukAdmcjJIPGCnvDH7i70z8wpNisXRxsfdYunDXaeohZ5zveep+JVXIyxo9SC0sFm7+xbWjx0J/KXDxP8AhE0/vIWepaKxzC1+TfNk5Rz2sHaIe6NuzfnuprXxORsfzFC0/wBoiKyVfSGcn2IpFg/zkjW/xUN3M0YRjsR2KNkMTYoWMjibyaxjQ1o9wHJe1Ma/Z/k3kd/PViHjsS4/uUkxehMXV2db7y5IPpnZv1R/FQWNYU6li7L3dSCWd/qjaXKVYvQWRs7OvSR1Ger03/IcvtWza9eGtGI68TIox0axoAVVARvF6MxFHhc+E2pR+NOeIfLopGxjWMDWNDWjkABsAvqIAiIgCIiAIiIAiIgCIiAIiIAiIgCIiAIiIAiIgCIiAIiIAiIgCIiAIiIAiIgCIiAIiIAiIgCIiAIiIAiIgCIiAIiID44BwII3B6hRLI9n2EmtPu4tljB5F53NrFS+Tucfz2jzH/rNKlyICBSx64wbS5rMfqiu0bt2Io2/Zv1if+wtU6W7D9UXKUT9QZWninSF0ssdZnlExe5xc7dx2a07k9A73rpNEuQ4p7mq8H2KYDGSNmdLLYtD/KJgJJPg52+3wAUsg0LhoyDIyeY/5yU8/lspQiEmJr6bw1c7xY2tv63M4j9qyMNaCEAQwxxgfRaAqqIAiIgCIiAIiIAiIgCIiAIiIAiIgCIiAIiIAiIgCIiAIiIAiIgCIiAIiIAiIgCIiA//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1028" name="Picture 4" descr="https://img1.baidu.com/it/u=3925328292,219813471&amp;fm=253&amp;fmt=auto&amp;app=138&amp;f=JPEG?w=500&amp;h=4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7614" y="2662009"/>
            <a:ext cx="4762500" cy="39624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029388" y="1999622"/>
            <a:ext cx="723482" cy="369332"/>
          </a:xfrm>
          <a:prstGeom prst="rect">
            <a:avLst/>
          </a:prstGeom>
          <a:noFill/>
        </p:spPr>
        <p:txBody>
          <a:bodyPr wrap="square" rtlCol="0">
            <a:spAutoFit/>
          </a:bodyPr>
          <a:lstStyle/>
          <a:p>
            <a:r>
              <a:rPr lang="en-US" altLang="zh-CN" dirty="0" smtClean="0">
                <a:latin typeface="微软雅黑" pitchFamily="34" charset="-122"/>
                <a:ea typeface="微软雅黑" pitchFamily="34" charset="-122"/>
              </a:rPr>
              <a:t>560</a:t>
            </a:r>
            <a:endParaRPr lang="zh-CN" altLang="en-US" dirty="0">
              <a:latin typeface="微软雅黑" pitchFamily="34" charset="-122"/>
              <a:ea typeface="微软雅黑" pitchFamily="34" charset="-122"/>
            </a:endParaRPr>
          </a:p>
        </p:txBody>
      </p:sp>
      <p:sp>
        <p:nvSpPr>
          <p:cNvPr id="13" name="TextBox 12"/>
          <p:cNvSpPr txBox="1"/>
          <p:nvPr/>
        </p:nvSpPr>
        <p:spPr>
          <a:xfrm>
            <a:off x="9758623" y="1999622"/>
            <a:ext cx="723482" cy="369332"/>
          </a:xfrm>
          <a:prstGeom prst="rect">
            <a:avLst/>
          </a:prstGeom>
          <a:noFill/>
        </p:spPr>
        <p:txBody>
          <a:bodyPr wrap="square" rtlCol="0">
            <a:spAutoFit/>
          </a:bodyPr>
          <a:lstStyle/>
          <a:p>
            <a:r>
              <a:rPr lang="en-US" altLang="zh-CN" dirty="0" smtClean="0">
                <a:latin typeface="微软雅黑" pitchFamily="34" charset="-122"/>
                <a:ea typeface="微软雅黑" pitchFamily="34" charset="-122"/>
              </a:rPr>
              <a:t>5950</a:t>
            </a:r>
            <a:endParaRPr lang="zh-CN" altLang="en-US" dirty="0">
              <a:latin typeface="微软雅黑" pitchFamily="34" charset="-122"/>
              <a:ea typeface="微软雅黑" pitchFamily="34" charset="-122"/>
            </a:endParaRPr>
          </a:p>
        </p:txBody>
      </p:sp>
      <p:sp>
        <p:nvSpPr>
          <p:cNvPr id="4" name="乘号 3"/>
          <p:cNvSpPr/>
          <p:nvPr/>
        </p:nvSpPr>
        <p:spPr>
          <a:xfrm>
            <a:off x="9618783" y="2038587"/>
            <a:ext cx="1003162" cy="291402"/>
          </a:xfrm>
          <a:prstGeom prst="mathMultiply">
            <a:avLst>
              <a:gd name="adj1" fmla="val 0"/>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158165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ppt_x"/>
                                          </p:val>
                                        </p:tav>
                                        <p:tav tm="100000">
                                          <p:val>
                                            <p:strVal val="#ppt_x"/>
                                          </p:val>
                                        </p:tav>
                                      </p:tavLst>
                                    </p:anim>
                                    <p:anim calcmode="lin" valueType="num">
                                      <p:cBhvr additive="base">
                                        <p:cTn id="2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500"/>
                            </p:stCondLst>
                            <p:childTnLst>
                              <p:par>
                                <p:cTn id="30" presetID="1" presetClass="entr" presetSubtype="0" fill="hold" nodeType="afterEffect">
                                  <p:stCondLst>
                                    <p:cond delay="0"/>
                                  </p:stCondLst>
                                  <p:childTnLst>
                                    <p:set>
                                      <p:cBhvr>
                                        <p:cTn id="31" dur="1" fill="hold">
                                          <p:stCondLst>
                                            <p:cond delay="0"/>
                                          </p:stCondLst>
                                        </p:cTn>
                                        <p:tgtEl>
                                          <p:spTgt spid="1028"/>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barn(inVertical)">
                                      <p:cBhvr>
                                        <p:cTn id="3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3" grpId="0"/>
      <p:bldP spid="12" grpId="0"/>
      <p:bldP spid="3" grpId="0"/>
      <p:bldP spid="13" grpId="0"/>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146267" y="305190"/>
            <a:ext cx="1415772" cy="461665"/>
          </a:xfrm>
          <a:prstGeom prst="rect">
            <a:avLst/>
          </a:prstGeom>
        </p:spPr>
        <p:txBody>
          <a:bodyPr wrap="none">
            <a:spAutoFit/>
          </a:bodyPr>
          <a:lstStyle/>
          <a:p>
            <a:r>
              <a:rPr lang="zh-CN" altLang="en-US" sz="2400" b="1" dirty="0" smtClean="0">
                <a:solidFill>
                  <a:schemeClr val="tx1">
                    <a:lumMod val="85000"/>
                    <a:lumOff val="15000"/>
                  </a:schemeClr>
                </a:solidFill>
                <a:latin typeface="微软雅黑" panose="020B0503020204020204" pitchFamily="34" charset="-122"/>
                <a:ea typeface="微软雅黑" panose="020B0503020204020204" pitchFamily="34" charset="-122"/>
              </a:rPr>
              <a:t>作业布置</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 name="矩形 3"/>
          <p:cNvSpPr/>
          <p:nvPr/>
        </p:nvSpPr>
        <p:spPr>
          <a:xfrm>
            <a:off x="369309" y="105639"/>
            <a:ext cx="595035" cy="584775"/>
          </a:xfrm>
          <a:prstGeom prst="rect">
            <a:avLst/>
          </a:prstGeom>
        </p:spPr>
        <p:txBody>
          <a:bodyPr wrap="none">
            <a:spAutoFit/>
          </a:bodyPr>
          <a:lstStyle/>
          <a:p>
            <a:r>
              <a:rPr lang="zh-CN" altLang="en-US" sz="3200" dirty="0" smtClean="0">
                <a:solidFill>
                  <a:schemeClr val="bg1"/>
                </a:solidFill>
                <a:latin typeface="汉仪菱心体简" panose="02010609000101010101" pitchFamily="2" charset="-122"/>
                <a:ea typeface="汉仪菱心体简" panose="02010609000101010101" pitchFamily="2" charset="-122"/>
              </a:rPr>
              <a:t>四</a:t>
            </a:r>
            <a:endParaRPr lang="zh-CN" altLang="en-US" sz="3200" dirty="0">
              <a:solidFill>
                <a:schemeClr val="bg1"/>
              </a:solidFill>
              <a:latin typeface="汉仪菱心体简" panose="02010609000101010101" pitchFamily="2" charset="-122"/>
              <a:ea typeface="汉仪菱心体简" panose="02010609000101010101" pitchFamily="2" charset="-122"/>
            </a:endParaRPr>
          </a:p>
        </p:txBody>
      </p:sp>
      <p:sp>
        <p:nvSpPr>
          <p:cNvPr id="11" name="矩形 10"/>
          <p:cNvSpPr/>
          <p:nvPr/>
        </p:nvSpPr>
        <p:spPr>
          <a:xfrm>
            <a:off x="764295" y="1272188"/>
            <a:ext cx="6615954" cy="403326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324000" rtlCol="0" anchor="ctr"/>
          <a:lstStyle/>
          <a:p>
            <a:pPr>
              <a:lnSpc>
                <a:spcPct val="200000"/>
              </a:lnSpc>
            </a:pPr>
            <a:r>
              <a:rPr lang="en-US" altLang="zh-CN" sz="2400" dirty="0" smtClean="0">
                <a:solidFill>
                  <a:schemeClr val="tx1">
                    <a:lumMod val="75000"/>
                    <a:lumOff val="25000"/>
                  </a:schemeClr>
                </a:solidFill>
                <a:latin typeface="微软雅黑" panose="020B0503020204020204" pitchFamily="34" charset="-122"/>
                <a:ea typeface="微软雅黑" panose="020B0503020204020204" pitchFamily="34" charset="-122"/>
              </a:rPr>
              <a:t>1.</a:t>
            </a:r>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学习通在线提交：①计提和发放工资时的记账凭证；②本节相关客观题；</a:t>
            </a:r>
            <a:endParaRPr lang="en-US" altLang="zh-CN" sz="24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200000"/>
              </a:lnSpc>
            </a:pPr>
            <a:r>
              <a:rPr lang="en-US" altLang="zh-CN" sz="2400" dirty="0" smtClean="0">
                <a:solidFill>
                  <a:schemeClr val="tx1">
                    <a:lumMod val="75000"/>
                    <a:lumOff val="25000"/>
                  </a:schemeClr>
                </a:solidFill>
                <a:latin typeface="微软雅黑" panose="020B0503020204020204" pitchFamily="34" charset="-122"/>
                <a:ea typeface="微软雅黑" panose="020B0503020204020204" pitchFamily="34" charset="-122"/>
              </a:rPr>
              <a:t>2.</a:t>
            </a:r>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查阅张家港地区最新的社保缴费基数</a:t>
            </a: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标准，</a:t>
            </a:r>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算一算企业和职工个人最低要承担的社保费用；</a:t>
            </a:r>
            <a:endParaRPr lang="en-US" altLang="zh-CN" sz="24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200000"/>
              </a:lnSpc>
            </a:pPr>
            <a:r>
              <a:rPr lang="en-US" altLang="zh-CN" sz="2400" dirty="0" smtClean="0">
                <a:solidFill>
                  <a:schemeClr val="tx1">
                    <a:lumMod val="75000"/>
                    <a:lumOff val="25000"/>
                  </a:schemeClr>
                </a:solidFill>
                <a:latin typeface="微软雅黑" panose="020B0503020204020204" pitchFamily="34" charset="-122"/>
                <a:ea typeface="微软雅黑" panose="020B0503020204020204" pitchFamily="34" charset="-122"/>
              </a:rPr>
              <a:t>3.</a:t>
            </a:r>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预习“基本医疗保险”。</a:t>
            </a:r>
            <a:endParaRPr lang="en-US" altLang="zh-CN" sz="24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3" name="组合 12"/>
          <p:cNvGrpSpPr/>
          <p:nvPr/>
        </p:nvGrpSpPr>
        <p:grpSpPr>
          <a:xfrm>
            <a:off x="7380249" y="1794624"/>
            <a:ext cx="3434207" cy="2988391"/>
            <a:chOff x="4211154" y="3883778"/>
            <a:chExt cx="1755051" cy="1527217"/>
          </a:xfrm>
        </p:grpSpPr>
        <p:sp>
          <p:nvSpPr>
            <p:cNvPr id="14" name="Rounded Rectangle 122"/>
            <p:cNvSpPr/>
            <p:nvPr/>
          </p:nvSpPr>
          <p:spPr>
            <a:xfrm>
              <a:off x="4519404" y="3883778"/>
              <a:ext cx="1446801" cy="1527217"/>
            </a:xfrm>
            <a:prstGeom prst="roundRect">
              <a:avLst>
                <a:gd name="adj" fmla="val 5737"/>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等腰三角形 22"/>
            <p:cNvSpPr>
              <a:spLocks noChangeArrowheads="1"/>
            </p:cNvSpPr>
            <p:nvPr/>
          </p:nvSpPr>
          <p:spPr bwMode="auto">
            <a:xfrm rot="16200000">
              <a:off x="4186467" y="4493261"/>
              <a:ext cx="357624" cy="308250"/>
            </a:xfrm>
            <a:prstGeom prst="triangle">
              <a:avLst>
                <a:gd name="adj" fmla="val 50000"/>
              </a:avLst>
            </a:prstGeom>
            <a:solidFill>
              <a:schemeClr val="accent1">
                <a:lumMod val="60000"/>
                <a:lumOff val="40000"/>
              </a:schemeClr>
            </a:solidFill>
            <a:ln>
              <a:noFill/>
            </a:ln>
          </p:spPr>
          <p:txBody>
            <a:bodyPr anchor="ctr"/>
            <a:lstStyle/>
            <a:p>
              <a:pPr algn="ctr" eaLnBrk="1" hangingPunct="1"/>
              <a:endParaRPr lang="zh-CN" altLang="en-US">
                <a:solidFill>
                  <a:srgbClr val="FFFFFF"/>
                </a:solidFill>
              </a:endParaRPr>
            </a:p>
          </p:txBody>
        </p:sp>
        <p:grpSp>
          <p:nvGrpSpPr>
            <p:cNvPr id="16" name="组合 15"/>
            <p:cNvGrpSpPr/>
            <p:nvPr/>
          </p:nvGrpSpPr>
          <p:grpSpPr>
            <a:xfrm>
              <a:off x="4917963" y="4265364"/>
              <a:ext cx="800197" cy="724281"/>
              <a:chOff x="10983176" y="4334722"/>
              <a:chExt cx="538507" cy="538506"/>
            </a:xfrm>
            <a:solidFill>
              <a:schemeClr val="bg1"/>
            </a:solidFill>
          </p:grpSpPr>
          <p:sp>
            <p:nvSpPr>
              <p:cNvPr id="18" name="Freeform 132"/>
              <p:cNvSpPr>
                <a:spLocks noEditPoints="1"/>
              </p:cNvSpPr>
              <p:nvPr/>
            </p:nvSpPr>
            <p:spPr bwMode="auto">
              <a:xfrm>
                <a:off x="10983176" y="4334722"/>
                <a:ext cx="382468" cy="538506"/>
              </a:xfrm>
              <a:custGeom>
                <a:avLst/>
                <a:gdLst>
                  <a:gd name="T0" fmla="*/ 80 w 138"/>
                  <a:gd name="T1" fmla="*/ 104 h 194"/>
                  <a:gd name="T2" fmla="*/ 88 w 138"/>
                  <a:gd name="T3" fmla="*/ 97 h 194"/>
                  <a:gd name="T4" fmla="*/ 112 w 138"/>
                  <a:gd name="T5" fmla="*/ 75 h 194"/>
                  <a:gd name="T6" fmla="*/ 116 w 138"/>
                  <a:gd name="T7" fmla="*/ 73 h 194"/>
                  <a:gd name="T8" fmla="*/ 138 w 138"/>
                  <a:gd name="T9" fmla="*/ 57 h 194"/>
                  <a:gd name="T10" fmla="*/ 115 w 138"/>
                  <a:gd name="T11" fmla="*/ 0 h 194"/>
                  <a:gd name="T12" fmla="*/ 0 w 138"/>
                  <a:gd name="T13" fmla="*/ 24 h 194"/>
                  <a:gd name="T14" fmla="*/ 23 w 138"/>
                  <a:gd name="T15" fmla="*/ 194 h 194"/>
                  <a:gd name="T16" fmla="*/ 138 w 138"/>
                  <a:gd name="T17" fmla="*/ 171 h 194"/>
                  <a:gd name="T18" fmla="*/ 136 w 138"/>
                  <a:gd name="T19" fmla="*/ 120 h 194"/>
                  <a:gd name="T20" fmla="*/ 132 w 138"/>
                  <a:gd name="T21" fmla="*/ 127 h 194"/>
                  <a:gd name="T22" fmla="*/ 118 w 138"/>
                  <a:gd name="T23" fmla="*/ 140 h 194"/>
                  <a:gd name="T24" fmla="*/ 107 w 138"/>
                  <a:gd name="T25" fmla="*/ 156 h 194"/>
                  <a:gd name="T26" fmla="*/ 97 w 138"/>
                  <a:gd name="T27" fmla="*/ 157 h 194"/>
                  <a:gd name="T28" fmla="*/ 67 w 138"/>
                  <a:gd name="T29" fmla="*/ 179 h 194"/>
                  <a:gd name="T30" fmla="*/ 58 w 138"/>
                  <a:gd name="T31" fmla="*/ 185 h 194"/>
                  <a:gd name="T32" fmla="*/ 52 w 138"/>
                  <a:gd name="T33" fmla="*/ 172 h 194"/>
                  <a:gd name="T34" fmla="*/ 67 w 138"/>
                  <a:gd name="T35" fmla="*/ 154 h 194"/>
                  <a:gd name="T36" fmla="*/ 66 w 138"/>
                  <a:gd name="T37" fmla="*/ 148 h 194"/>
                  <a:gd name="T38" fmla="*/ 71 w 138"/>
                  <a:gd name="T39" fmla="*/ 121 h 194"/>
                  <a:gd name="T40" fmla="*/ 108 w 138"/>
                  <a:gd name="T41" fmla="*/ 28 h 194"/>
                  <a:gd name="T42" fmla="*/ 108 w 138"/>
                  <a:gd name="T43" fmla="*/ 36 h 194"/>
                  <a:gd name="T44" fmla="*/ 23 w 138"/>
                  <a:gd name="T45" fmla="*/ 32 h 194"/>
                  <a:gd name="T46" fmla="*/ 27 w 138"/>
                  <a:gd name="T47" fmla="*/ 59 h 194"/>
                  <a:gd name="T48" fmla="*/ 112 w 138"/>
                  <a:gd name="T49" fmla="*/ 63 h 194"/>
                  <a:gd name="T50" fmla="*/ 27 w 138"/>
                  <a:gd name="T51" fmla="*/ 67 h 194"/>
                  <a:gd name="T52" fmla="*/ 27 w 138"/>
                  <a:gd name="T53" fmla="*/ 59 h 194"/>
                  <a:gd name="T54" fmla="*/ 27 w 138"/>
                  <a:gd name="T55" fmla="*/ 159 h 194"/>
                  <a:gd name="T56" fmla="*/ 27 w 138"/>
                  <a:gd name="T57" fmla="*/ 151 h 194"/>
                  <a:gd name="T58" fmla="*/ 56 w 138"/>
                  <a:gd name="T59" fmla="*/ 155 h 194"/>
                  <a:gd name="T60" fmla="*/ 56 w 138"/>
                  <a:gd name="T61" fmla="*/ 128 h 194"/>
                  <a:gd name="T62" fmla="*/ 23 w 138"/>
                  <a:gd name="T63" fmla="*/ 124 h 194"/>
                  <a:gd name="T64" fmla="*/ 56 w 138"/>
                  <a:gd name="T65" fmla="*/ 120 h 194"/>
                  <a:gd name="T66" fmla="*/ 56 w 138"/>
                  <a:gd name="T67" fmla="*/ 128 h 194"/>
                  <a:gd name="T68" fmla="*/ 23 w 138"/>
                  <a:gd name="T69" fmla="*/ 94 h 194"/>
                  <a:gd name="T70" fmla="*/ 67 w 138"/>
                  <a:gd name="T71" fmla="*/ 90 h 194"/>
                  <a:gd name="T72" fmla="*/ 67 w 138"/>
                  <a:gd name="T73" fmla="*/ 98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8" h="194">
                    <a:moveTo>
                      <a:pt x="71" y="121"/>
                    </a:moveTo>
                    <a:cubicBezTo>
                      <a:pt x="73" y="116"/>
                      <a:pt x="75" y="109"/>
                      <a:pt x="80" y="104"/>
                    </a:cubicBezTo>
                    <a:cubicBezTo>
                      <a:pt x="82" y="101"/>
                      <a:pt x="85" y="100"/>
                      <a:pt x="86" y="100"/>
                    </a:cubicBezTo>
                    <a:cubicBezTo>
                      <a:pt x="87" y="99"/>
                      <a:pt x="87" y="98"/>
                      <a:pt x="88" y="97"/>
                    </a:cubicBezTo>
                    <a:cubicBezTo>
                      <a:pt x="89" y="96"/>
                      <a:pt x="89" y="94"/>
                      <a:pt x="90" y="93"/>
                    </a:cubicBezTo>
                    <a:cubicBezTo>
                      <a:pt x="95" y="85"/>
                      <a:pt x="103" y="78"/>
                      <a:pt x="112" y="75"/>
                    </a:cubicBezTo>
                    <a:cubicBezTo>
                      <a:pt x="113" y="74"/>
                      <a:pt x="114" y="74"/>
                      <a:pt x="115" y="74"/>
                    </a:cubicBezTo>
                    <a:cubicBezTo>
                      <a:pt x="116" y="73"/>
                      <a:pt x="116" y="73"/>
                      <a:pt x="116" y="73"/>
                    </a:cubicBezTo>
                    <a:cubicBezTo>
                      <a:pt x="117" y="71"/>
                      <a:pt x="118" y="69"/>
                      <a:pt x="119" y="67"/>
                    </a:cubicBezTo>
                    <a:cubicBezTo>
                      <a:pt x="124" y="61"/>
                      <a:pt x="132" y="58"/>
                      <a:pt x="138" y="57"/>
                    </a:cubicBezTo>
                    <a:cubicBezTo>
                      <a:pt x="138" y="24"/>
                      <a:pt x="138" y="24"/>
                      <a:pt x="138" y="24"/>
                    </a:cubicBezTo>
                    <a:cubicBezTo>
                      <a:pt x="138" y="11"/>
                      <a:pt x="128" y="0"/>
                      <a:pt x="115" y="0"/>
                    </a:cubicBezTo>
                    <a:cubicBezTo>
                      <a:pt x="23" y="0"/>
                      <a:pt x="23" y="0"/>
                      <a:pt x="23" y="0"/>
                    </a:cubicBezTo>
                    <a:cubicBezTo>
                      <a:pt x="10" y="0"/>
                      <a:pt x="0" y="11"/>
                      <a:pt x="0" y="24"/>
                    </a:cubicBezTo>
                    <a:cubicBezTo>
                      <a:pt x="0" y="171"/>
                      <a:pt x="0" y="171"/>
                      <a:pt x="0" y="171"/>
                    </a:cubicBezTo>
                    <a:cubicBezTo>
                      <a:pt x="0" y="184"/>
                      <a:pt x="10" y="194"/>
                      <a:pt x="23" y="194"/>
                    </a:cubicBezTo>
                    <a:cubicBezTo>
                      <a:pt x="115" y="194"/>
                      <a:pt x="115" y="194"/>
                      <a:pt x="115" y="194"/>
                    </a:cubicBezTo>
                    <a:cubicBezTo>
                      <a:pt x="128" y="194"/>
                      <a:pt x="138" y="184"/>
                      <a:pt x="138" y="171"/>
                    </a:cubicBezTo>
                    <a:cubicBezTo>
                      <a:pt x="138" y="119"/>
                      <a:pt x="138" y="119"/>
                      <a:pt x="138" y="119"/>
                    </a:cubicBezTo>
                    <a:cubicBezTo>
                      <a:pt x="138" y="120"/>
                      <a:pt x="137" y="120"/>
                      <a:pt x="136" y="120"/>
                    </a:cubicBezTo>
                    <a:cubicBezTo>
                      <a:pt x="135" y="121"/>
                      <a:pt x="134" y="122"/>
                      <a:pt x="132" y="123"/>
                    </a:cubicBezTo>
                    <a:cubicBezTo>
                      <a:pt x="132" y="124"/>
                      <a:pt x="132" y="126"/>
                      <a:pt x="132" y="127"/>
                    </a:cubicBezTo>
                    <a:cubicBezTo>
                      <a:pt x="131" y="134"/>
                      <a:pt x="125" y="137"/>
                      <a:pt x="121" y="139"/>
                    </a:cubicBezTo>
                    <a:cubicBezTo>
                      <a:pt x="120" y="139"/>
                      <a:pt x="119" y="140"/>
                      <a:pt x="118" y="140"/>
                    </a:cubicBezTo>
                    <a:cubicBezTo>
                      <a:pt x="119" y="142"/>
                      <a:pt x="119" y="145"/>
                      <a:pt x="118" y="148"/>
                    </a:cubicBezTo>
                    <a:cubicBezTo>
                      <a:pt x="116" y="154"/>
                      <a:pt x="107" y="156"/>
                      <a:pt x="107" y="156"/>
                    </a:cubicBezTo>
                    <a:cubicBezTo>
                      <a:pt x="104" y="157"/>
                      <a:pt x="101" y="157"/>
                      <a:pt x="99" y="157"/>
                    </a:cubicBezTo>
                    <a:cubicBezTo>
                      <a:pt x="97" y="157"/>
                      <a:pt x="97" y="157"/>
                      <a:pt x="97" y="157"/>
                    </a:cubicBezTo>
                    <a:cubicBezTo>
                      <a:pt x="96" y="157"/>
                      <a:pt x="95" y="157"/>
                      <a:pt x="94" y="157"/>
                    </a:cubicBezTo>
                    <a:cubicBezTo>
                      <a:pt x="82" y="159"/>
                      <a:pt x="75" y="168"/>
                      <a:pt x="67" y="179"/>
                    </a:cubicBezTo>
                    <a:cubicBezTo>
                      <a:pt x="64" y="182"/>
                      <a:pt x="64" y="182"/>
                      <a:pt x="64" y="182"/>
                    </a:cubicBezTo>
                    <a:cubicBezTo>
                      <a:pt x="63" y="184"/>
                      <a:pt x="60" y="185"/>
                      <a:pt x="58" y="185"/>
                    </a:cubicBezTo>
                    <a:cubicBezTo>
                      <a:pt x="56" y="185"/>
                      <a:pt x="54" y="185"/>
                      <a:pt x="53" y="184"/>
                    </a:cubicBezTo>
                    <a:cubicBezTo>
                      <a:pt x="50" y="181"/>
                      <a:pt x="49" y="176"/>
                      <a:pt x="52" y="172"/>
                    </a:cubicBezTo>
                    <a:cubicBezTo>
                      <a:pt x="54" y="170"/>
                      <a:pt x="54" y="170"/>
                      <a:pt x="54" y="170"/>
                    </a:cubicBezTo>
                    <a:cubicBezTo>
                      <a:pt x="58" y="164"/>
                      <a:pt x="62" y="159"/>
                      <a:pt x="67" y="154"/>
                    </a:cubicBezTo>
                    <a:cubicBezTo>
                      <a:pt x="66" y="153"/>
                      <a:pt x="66" y="152"/>
                      <a:pt x="66" y="150"/>
                    </a:cubicBezTo>
                    <a:cubicBezTo>
                      <a:pt x="66" y="148"/>
                      <a:pt x="66" y="148"/>
                      <a:pt x="66" y="148"/>
                    </a:cubicBezTo>
                    <a:cubicBezTo>
                      <a:pt x="66" y="141"/>
                      <a:pt x="66" y="134"/>
                      <a:pt x="69" y="125"/>
                    </a:cubicBezTo>
                    <a:cubicBezTo>
                      <a:pt x="70" y="124"/>
                      <a:pt x="70" y="123"/>
                      <a:pt x="71" y="121"/>
                    </a:cubicBezTo>
                    <a:close/>
                    <a:moveTo>
                      <a:pt x="27" y="28"/>
                    </a:moveTo>
                    <a:cubicBezTo>
                      <a:pt x="108" y="28"/>
                      <a:pt x="108" y="28"/>
                      <a:pt x="108" y="28"/>
                    </a:cubicBezTo>
                    <a:cubicBezTo>
                      <a:pt x="110" y="28"/>
                      <a:pt x="112" y="30"/>
                      <a:pt x="112" y="32"/>
                    </a:cubicBezTo>
                    <a:cubicBezTo>
                      <a:pt x="112" y="35"/>
                      <a:pt x="110" y="36"/>
                      <a:pt x="108" y="36"/>
                    </a:cubicBezTo>
                    <a:cubicBezTo>
                      <a:pt x="27" y="36"/>
                      <a:pt x="27" y="36"/>
                      <a:pt x="27" y="36"/>
                    </a:cubicBezTo>
                    <a:cubicBezTo>
                      <a:pt x="25" y="36"/>
                      <a:pt x="23" y="35"/>
                      <a:pt x="23" y="32"/>
                    </a:cubicBezTo>
                    <a:cubicBezTo>
                      <a:pt x="23" y="30"/>
                      <a:pt x="25" y="28"/>
                      <a:pt x="27" y="28"/>
                    </a:cubicBezTo>
                    <a:close/>
                    <a:moveTo>
                      <a:pt x="27" y="59"/>
                    </a:moveTo>
                    <a:cubicBezTo>
                      <a:pt x="108" y="59"/>
                      <a:pt x="108" y="59"/>
                      <a:pt x="108" y="59"/>
                    </a:cubicBezTo>
                    <a:cubicBezTo>
                      <a:pt x="110" y="59"/>
                      <a:pt x="112" y="61"/>
                      <a:pt x="112" y="63"/>
                    </a:cubicBezTo>
                    <a:cubicBezTo>
                      <a:pt x="112" y="65"/>
                      <a:pt x="110" y="67"/>
                      <a:pt x="108" y="67"/>
                    </a:cubicBezTo>
                    <a:cubicBezTo>
                      <a:pt x="27" y="67"/>
                      <a:pt x="27" y="67"/>
                      <a:pt x="27" y="67"/>
                    </a:cubicBezTo>
                    <a:cubicBezTo>
                      <a:pt x="25" y="67"/>
                      <a:pt x="23" y="65"/>
                      <a:pt x="23" y="63"/>
                    </a:cubicBezTo>
                    <a:cubicBezTo>
                      <a:pt x="23" y="61"/>
                      <a:pt x="25" y="59"/>
                      <a:pt x="27" y="59"/>
                    </a:cubicBezTo>
                    <a:close/>
                    <a:moveTo>
                      <a:pt x="52" y="159"/>
                    </a:moveTo>
                    <a:cubicBezTo>
                      <a:pt x="27" y="159"/>
                      <a:pt x="27" y="159"/>
                      <a:pt x="27" y="159"/>
                    </a:cubicBezTo>
                    <a:cubicBezTo>
                      <a:pt x="25" y="159"/>
                      <a:pt x="23" y="157"/>
                      <a:pt x="23" y="155"/>
                    </a:cubicBezTo>
                    <a:cubicBezTo>
                      <a:pt x="23" y="152"/>
                      <a:pt x="25" y="151"/>
                      <a:pt x="27" y="151"/>
                    </a:cubicBezTo>
                    <a:cubicBezTo>
                      <a:pt x="52" y="151"/>
                      <a:pt x="52" y="151"/>
                      <a:pt x="52" y="151"/>
                    </a:cubicBezTo>
                    <a:cubicBezTo>
                      <a:pt x="54" y="151"/>
                      <a:pt x="56" y="152"/>
                      <a:pt x="56" y="155"/>
                    </a:cubicBezTo>
                    <a:cubicBezTo>
                      <a:pt x="56" y="157"/>
                      <a:pt x="54" y="159"/>
                      <a:pt x="52" y="159"/>
                    </a:cubicBezTo>
                    <a:close/>
                    <a:moveTo>
                      <a:pt x="56" y="128"/>
                    </a:moveTo>
                    <a:cubicBezTo>
                      <a:pt x="27" y="128"/>
                      <a:pt x="27" y="128"/>
                      <a:pt x="27" y="128"/>
                    </a:cubicBezTo>
                    <a:cubicBezTo>
                      <a:pt x="25" y="128"/>
                      <a:pt x="23" y="126"/>
                      <a:pt x="23" y="124"/>
                    </a:cubicBezTo>
                    <a:cubicBezTo>
                      <a:pt x="23" y="122"/>
                      <a:pt x="25" y="120"/>
                      <a:pt x="27" y="120"/>
                    </a:cubicBezTo>
                    <a:cubicBezTo>
                      <a:pt x="56" y="120"/>
                      <a:pt x="56" y="120"/>
                      <a:pt x="56" y="120"/>
                    </a:cubicBezTo>
                    <a:cubicBezTo>
                      <a:pt x="58" y="120"/>
                      <a:pt x="60" y="122"/>
                      <a:pt x="60" y="124"/>
                    </a:cubicBezTo>
                    <a:cubicBezTo>
                      <a:pt x="60" y="126"/>
                      <a:pt x="58" y="128"/>
                      <a:pt x="56" y="128"/>
                    </a:cubicBezTo>
                    <a:close/>
                    <a:moveTo>
                      <a:pt x="27" y="98"/>
                    </a:moveTo>
                    <a:cubicBezTo>
                      <a:pt x="25" y="98"/>
                      <a:pt x="23" y="96"/>
                      <a:pt x="23" y="94"/>
                    </a:cubicBezTo>
                    <a:cubicBezTo>
                      <a:pt x="23" y="91"/>
                      <a:pt x="25" y="90"/>
                      <a:pt x="27" y="90"/>
                    </a:cubicBezTo>
                    <a:cubicBezTo>
                      <a:pt x="67" y="90"/>
                      <a:pt x="67" y="90"/>
                      <a:pt x="67" y="90"/>
                    </a:cubicBezTo>
                    <a:cubicBezTo>
                      <a:pt x="70" y="90"/>
                      <a:pt x="71" y="91"/>
                      <a:pt x="71" y="94"/>
                    </a:cubicBezTo>
                    <a:cubicBezTo>
                      <a:pt x="71" y="96"/>
                      <a:pt x="70" y="98"/>
                      <a:pt x="67" y="98"/>
                    </a:cubicBezTo>
                    <a:lnTo>
                      <a:pt x="27" y="9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33"/>
              <p:cNvSpPr/>
              <p:nvPr/>
            </p:nvSpPr>
            <p:spPr bwMode="auto">
              <a:xfrm>
                <a:off x="11129829" y="4482547"/>
                <a:ext cx="391854" cy="355484"/>
              </a:xfrm>
              <a:custGeom>
                <a:avLst/>
                <a:gdLst>
                  <a:gd name="T0" fmla="*/ 141 w 141"/>
                  <a:gd name="T1" fmla="*/ 3 h 128"/>
                  <a:gd name="T2" fmla="*/ 138 w 141"/>
                  <a:gd name="T3" fmla="*/ 1 h 128"/>
                  <a:gd name="T4" fmla="*/ 134 w 141"/>
                  <a:gd name="T5" fmla="*/ 0 h 128"/>
                  <a:gd name="T6" fmla="*/ 133 w 141"/>
                  <a:gd name="T7" fmla="*/ 0 h 128"/>
                  <a:gd name="T8" fmla="*/ 108 w 141"/>
                  <a:gd name="T9" fmla="*/ 1 h 128"/>
                  <a:gd name="T10" fmla="*/ 99 w 141"/>
                  <a:gd name="T11" fmla="*/ 5 h 128"/>
                  <a:gd name="T12" fmla="*/ 95 w 141"/>
                  <a:gd name="T13" fmla="*/ 7 h 128"/>
                  <a:gd name="T14" fmla="*/ 92 w 141"/>
                  <a:gd name="T15" fmla="*/ 7 h 128"/>
                  <a:gd name="T16" fmla="*/ 87 w 141"/>
                  <a:gd name="T17" fmla="*/ 7 h 128"/>
                  <a:gd name="T18" fmla="*/ 69 w 141"/>
                  <a:gd name="T19" fmla="*/ 16 h 128"/>
                  <a:gd name="T20" fmla="*/ 67 w 141"/>
                  <a:gd name="T21" fmla="*/ 21 h 128"/>
                  <a:gd name="T22" fmla="*/ 65 w 141"/>
                  <a:gd name="T23" fmla="*/ 24 h 128"/>
                  <a:gd name="T24" fmla="*/ 63 w 141"/>
                  <a:gd name="T25" fmla="*/ 25 h 128"/>
                  <a:gd name="T26" fmla="*/ 61 w 141"/>
                  <a:gd name="T27" fmla="*/ 25 h 128"/>
                  <a:gd name="T28" fmla="*/ 40 w 141"/>
                  <a:gd name="T29" fmla="*/ 42 h 128"/>
                  <a:gd name="T30" fmla="*/ 38 w 141"/>
                  <a:gd name="T31" fmla="*/ 46 h 128"/>
                  <a:gd name="T32" fmla="*/ 36 w 141"/>
                  <a:gd name="T33" fmla="*/ 50 h 128"/>
                  <a:gd name="T34" fmla="*/ 35 w 141"/>
                  <a:gd name="T35" fmla="*/ 51 h 128"/>
                  <a:gd name="T36" fmla="*/ 30 w 141"/>
                  <a:gd name="T37" fmla="*/ 54 h 128"/>
                  <a:gd name="T38" fmla="*/ 21 w 141"/>
                  <a:gd name="T39" fmla="*/ 70 h 128"/>
                  <a:gd name="T40" fmla="*/ 20 w 141"/>
                  <a:gd name="T41" fmla="*/ 74 h 128"/>
                  <a:gd name="T42" fmla="*/ 17 w 141"/>
                  <a:gd name="T43" fmla="*/ 95 h 128"/>
                  <a:gd name="T44" fmla="*/ 17 w 141"/>
                  <a:gd name="T45" fmla="*/ 97 h 128"/>
                  <a:gd name="T46" fmla="*/ 19 w 141"/>
                  <a:gd name="T47" fmla="*/ 101 h 128"/>
                  <a:gd name="T48" fmla="*/ 17 w 141"/>
                  <a:gd name="T49" fmla="*/ 104 h 128"/>
                  <a:gd name="T50" fmla="*/ 4 w 141"/>
                  <a:gd name="T51" fmla="*/ 119 h 128"/>
                  <a:gd name="T52" fmla="*/ 2 w 141"/>
                  <a:gd name="T53" fmla="*/ 122 h 128"/>
                  <a:gd name="T54" fmla="*/ 3 w 141"/>
                  <a:gd name="T55" fmla="*/ 127 h 128"/>
                  <a:gd name="T56" fmla="*/ 5 w 141"/>
                  <a:gd name="T57" fmla="*/ 128 h 128"/>
                  <a:gd name="T58" fmla="*/ 8 w 141"/>
                  <a:gd name="T59" fmla="*/ 127 h 128"/>
                  <a:gd name="T60" fmla="*/ 10 w 141"/>
                  <a:gd name="T61" fmla="*/ 124 h 128"/>
                  <a:gd name="T62" fmla="*/ 40 w 141"/>
                  <a:gd name="T63" fmla="*/ 100 h 128"/>
                  <a:gd name="T64" fmla="*/ 45 w 141"/>
                  <a:gd name="T65" fmla="*/ 100 h 128"/>
                  <a:gd name="T66" fmla="*/ 53 w 141"/>
                  <a:gd name="T67" fmla="*/ 99 h 128"/>
                  <a:gd name="T68" fmla="*/ 61 w 141"/>
                  <a:gd name="T69" fmla="*/ 93 h 128"/>
                  <a:gd name="T70" fmla="*/ 61 w 141"/>
                  <a:gd name="T71" fmla="*/ 87 h 128"/>
                  <a:gd name="T72" fmla="*/ 60 w 141"/>
                  <a:gd name="T73" fmla="*/ 86 h 128"/>
                  <a:gd name="T74" fmla="*/ 66 w 141"/>
                  <a:gd name="T75" fmla="*/ 83 h 128"/>
                  <a:gd name="T76" fmla="*/ 75 w 141"/>
                  <a:gd name="T77" fmla="*/ 74 h 128"/>
                  <a:gd name="T78" fmla="*/ 74 w 141"/>
                  <a:gd name="T79" fmla="*/ 68 h 128"/>
                  <a:gd name="T80" fmla="*/ 81 w 141"/>
                  <a:gd name="T81" fmla="*/ 64 h 128"/>
                  <a:gd name="T82" fmla="*/ 89 w 141"/>
                  <a:gd name="T83" fmla="*/ 55 h 128"/>
                  <a:gd name="T84" fmla="*/ 88 w 141"/>
                  <a:gd name="T85" fmla="*/ 54 h 128"/>
                  <a:gd name="T86" fmla="*/ 106 w 141"/>
                  <a:gd name="T87" fmla="*/ 49 h 128"/>
                  <a:gd name="T88" fmla="*/ 123 w 141"/>
                  <a:gd name="T89" fmla="*/ 37 h 128"/>
                  <a:gd name="T90" fmla="*/ 122 w 141"/>
                  <a:gd name="T91" fmla="*/ 35 h 128"/>
                  <a:gd name="T92" fmla="*/ 126 w 141"/>
                  <a:gd name="T93" fmla="*/ 28 h 128"/>
                  <a:gd name="T94" fmla="*/ 127 w 141"/>
                  <a:gd name="T95" fmla="*/ 25 h 128"/>
                  <a:gd name="T96" fmla="*/ 135 w 141"/>
                  <a:gd name="T97" fmla="*/ 13 h 128"/>
                  <a:gd name="T98" fmla="*/ 137 w 141"/>
                  <a:gd name="T99" fmla="*/ 11 h 128"/>
                  <a:gd name="T100" fmla="*/ 140 w 141"/>
                  <a:gd name="T101" fmla="*/ 7 h 128"/>
                  <a:gd name="T102" fmla="*/ 141 w 141"/>
                  <a:gd name="T103" fmla="*/ 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1" h="128">
                    <a:moveTo>
                      <a:pt x="141" y="3"/>
                    </a:moveTo>
                    <a:cubicBezTo>
                      <a:pt x="140" y="2"/>
                      <a:pt x="140" y="1"/>
                      <a:pt x="138" y="1"/>
                    </a:cubicBezTo>
                    <a:cubicBezTo>
                      <a:pt x="137" y="0"/>
                      <a:pt x="135" y="0"/>
                      <a:pt x="134" y="0"/>
                    </a:cubicBezTo>
                    <a:cubicBezTo>
                      <a:pt x="133" y="0"/>
                      <a:pt x="133" y="0"/>
                      <a:pt x="133" y="0"/>
                    </a:cubicBezTo>
                    <a:cubicBezTo>
                      <a:pt x="123" y="0"/>
                      <a:pt x="115" y="0"/>
                      <a:pt x="108" y="1"/>
                    </a:cubicBezTo>
                    <a:cubicBezTo>
                      <a:pt x="105" y="2"/>
                      <a:pt x="102" y="3"/>
                      <a:pt x="99" y="5"/>
                    </a:cubicBezTo>
                    <a:cubicBezTo>
                      <a:pt x="98" y="6"/>
                      <a:pt x="97" y="6"/>
                      <a:pt x="95" y="7"/>
                    </a:cubicBezTo>
                    <a:cubicBezTo>
                      <a:pt x="94" y="7"/>
                      <a:pt x="93" y="7"/>
                      <a:pt x="92" y="7"/>
                    </a:cubicBezTo>
                    <a:cubicBezTo>
                      <a:pt x="90" y="7"/>
                      <a:pt x="89" y="7"/>
                      <a:pt x="87" y="7"/>
                    </a:cubicBezTo>
                    <a:cubicBezTo>
                      <a:pt x="81" y="8"/>
                      <a:pt x="73" y="12"/>
                      <a:pt x="69" y="16"/>
                    </a:cubicBezTo>
                    <a:cubicBezTo>
                      <a:pt x="68" y="18"/>
                      <a:pt x="67" y="20"/>
                      <a:pt x="67" y="21"/>
                    </a:cubicBezTo>
                    <a:cubicBezTo>
                      <a:pt x="66" y="22"/>
                      <a:pt x="65" y="24"/>
                      <a:pt x="65" y="24"/>
                    </a:cubicBezTo>
                    <a:cubicBezTo>
                      <a:pt x="65" y="24"/>
                      <a:pt x="64" y="25"/>
                      <a:pt x="63" y="25"/>
                    </a:cubicBezTo>
                    <a:cubicBezTo>
                      <a:pt x="63" y="25"/>
                      <a:pt x="62" y="25"/>
                      <a:pt x="61" y="25"/>
                    </a:cubicBezTo>
                    <a:cubicBezTo>
                      <a:pt x="52" y="29"/>
                      <a:pt x="45" y="35"/>
                      <a:pt x="40" y="42"/>
                    </a:cubicBezTo>
                    <a:cubicBezTo>
                      <a:pt x="40" y="43"/>
                      <a:pt x="39" y="44"/>
                      <a:pt x="38" y="46"/>
                    </a:cubicBezTo>
                    <a:cubicBezTo>
                      <a:pt x="38" y="47"/>
                      <a:pt x="36" y="50"/>
                      <a:pt x="36" y="50"/>
                    </a:cubicBezTo>
                    <a:cubicBezTo>
                      <a:pt x="36" y="50"/>
                      <a:pt x="35" y="50"/>
                      <a:pt x="35" y="51"/>
                    </a:cubicBezTo>
                    <a:cubicBezTo>
                      <a:pt x="34" y="51"/>
                      <a:pt x="32" y="52"/>
                      <a:pt x="30" y="54"/>
                    </a:cubicBezTo>
                    <a:cubicBezTo>
                      <a:pt x="26" y="58"/>
                      <a:pt x="24" y="64"/>
                      <a:pt x="21" y="70"/>
                    </a:cubicBezTo>
                    <a:cubicBezTo>
                      <a:pt x="21" y="71"/>
                      <a:pt x="20" y="72"/>
                      <a:pt x="20" y="74"/>
                    </a:cubicBezTo>
                    <a:cubicBezTo>
                      <a:pt x="17" y="81"/>
                      <a:pt x="17" y="88"/>
                      <a:pt x="17" y="95"/>
                    </a:cubicBezTo>
                    <a:cubicBezTo>
                      <a:pt x="17" y="97"/>
                      <a:pt x="17" y="97"/>
                      <a:pt x="17" y="97"/>
                    </a:cubicBezTo>
                    <a:cubicBezTo>
                      <a:pt x="17" y="99"/>
                      <a:pt x="18" y="100"/>
                      <a:pt x="19" y="101"/>
                    </a:cubicBezTo>
                    <a:cubicBezTo>
                      <a:pt x="17" y="104"/>
                      <a:pt x="17" y="104"/>
                      <a:pt x="17" y="104"/>
                    </a:cubicBezTo>
                    <a:cubicBezTo>
                      <a:pt x="12" y="108"/>
                      <a:pt x="8" y="113"/>
                      <a:pt x="4" y="119"/>
                    </a:cubicBezTo>
                    <a:cubicBezTo>
                      <a:pt x="2" y="122"/>
                      <a:pt x="2" y="122"/>
                      <a:pt x="2" y="122"/>
                    </a:cubicBezTo>
                    <a:cubicBezTo>
                      <a:pt x="0" y="124"/>
                      <a:pt x="1" y="126"/>
                      <a:pt x="3" y="127"/>
                    </a:cubicBezTo>
                    <a:cubicBezTo>
                      <a:pt x="3" y="128"/>
                      <a:pt x="4" y="128"/>
                      <a:pt x="5" y="128"/>
                    </a:cubicBezTo>
                    <a:cubicBezTo>
                      <a:pt x="6" y="128"/>
                      <a:pt x="7" y="128"/>
                      <a:pt x="8" y="127"/>
                    </a:cubicBezTo>
                    <a:cubicBezTo>
                      <a:pt x="10" y="124"/>
                      <a:pt x="10" y="124"/>
                      <a:pt x="10" y="124"/>
                    </a:cubicBezTo>
                    <a:cubicBezTo>
                      <a:pt x="19" y="112"/>
                      <a:pt x="27" y="102"/>
                      <a:pt x="40" y="100"/>
                    </a:cubicBezTo>
                    <a:cubicBezTo>
                      <a:pt x="42" y="100"/>
                      <a:pt x="43" y="100"/>
                      <a:pt x="45" y="100"/>
                    </a:cubicBezTo>
                    <a:cubicBezTo>
                      <a:pt x="47" y="100"/>
                      <a:pt x="50" y="100"/>
                      <a:pt x="53" y="99"/>
                    </a:cubicBezTo>
                    <a:cubicBezTo>
                      <a:pt x="53" y="99"/>
                      <a:pt x="60" y="97"/>
                      <a:pt x="61" y="93"/>
                    </a:cubicBezTo>
                    <a:cubicBezTo>
                      <a:pt x="62" y="90"/>
                      <a:pt x="61" y="88"/>
                      <a:pt x="61" y="87"/>
                    </a:cubicBezTo>
                    <a:cubicBezTo>
                      <a:pt x="61" y="86"/>
                      <a:pt x="61" y="86"/>
                      <a:pt x="60" y="86"/>
                    </a:cubicBezTo>
                    <a:cubicBezTo>
                      <a:pt x="61" y="85"/>
                      <a:pt x="64" y="83"/>
                      <a:pt x="66" y="83"/>
                    </a:cubicBezTo>
                    <a:cubicBezTo>
                      <a:pt x="70" y="81"/>
                      <a:pt x="75" y="78"/>
                      <a:pt x="75" y="74"/>
                    </a:cubicBezTo>
                    <a:cubicBezTo>
                      <a:pt x="76" y="72"/>
                      <a:pt x="75" y="70"/>
                      <a:pt x="74" y="68"/>
                    </a:cubicBezTo>
                    <a:cubicBezTo>
                      <a:pt x="76" y="67"/>
                      <a:pt x="80" y="65"/>
                      <a:pt x="81" y="64"/>
                    </a:cubicBezTo>
                    <a:cubicBezTo>
                      <a:pt x="83" y="63"/>
                      <a:pt x="89" y="59"/>
                      <a:pt x="89" y="55"/>
                    </a:cubicBezTo>
                    <a:cubicBezTo>
                      <a:pt x="88" y="54"/>
                      <a:pt x="88" y="54"/>
                      <a:pt x="88" y="54"/>
                    </a:cubicBezTo>
                    <a:cubicBezTo>
                      <a:pt x="92" y="52"/>
                      <a:pt x="100" y="50"/>
                      <a:pt x="106" y="49"/>
                    </a:cubicBezTo>
                    <a:cubicBezTo>
                      <a:pt x="106" y="48"/>
                      <a:pt x="123" y="44"/>
                      <a:pt x="123" y="37"/>
                    </a:cubicBezTo>
                    <a:cubicBezTo>
                      <a:pt x="123" y="36"/>
                      <a:pt x="123" y="36"/>
                      <a:pt x="122" y="35"/>
                    </a:cubicBezTo>
                    <a:cubicBezTo>
                      <a:pt x="124" y="33"/>
                      <a:pt x="125" y="30"/>
                      <a:pt x="126" y="28"/>
                    </a:cubicBezTo>
                    <a:cubicBezTo>
                      <a:pt x="126" y="27"/>
                      <a:pt x="127" y="26"/>
                      <a:pt x="127" y="25"/>
                    </a:cubicBezTo>
                    <a:cubicBezTo>
                      <a:pt x="129" y="21"/>
                      <a:pt x="132" y="16"/>
                      <a:pt x="135" y="13"/>
                    </a:cubicBezTo>
                    <a:cubicBezTo>
                      <a:pt x="135" y="12"/>
                      <a:pt x="136" y="11"/>
                      <a:pt x="137" y="11"/>
                    </a:cubicBezTo>
                    <a:cubicBezTo>
                      <a:pt x="138" y="10"/>
                      <a:pt x="139" y="8"/>
                      <a:pt x="140" y="7"/>
                    </a:cubicBezTo>
                    <a:cubicBezTo>
                      <a:pt x="141" y="6"/>
                      <a:pt x="141" y="5"/>
                      <a:pt x="141" y="3"/>
                    </a:cubicBezTo>
                    <a:close/>
                  </a:path>
                </a:pathLst>
              </a:custGeom>
              <a:solidFill>
                <a:srgbClr val="3886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Tree>
    <p:extLst>
      <p:ext uri="{BB962C8B-B14F-4D97-AF65-F5344CB8AC3E}">
        <p14:creationId xmlns:p14="http://schemas.microsoft.com/office/powerpoint/2010/main" val="670701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占位符 25"/>
          <p:cNvPicPr>
            <a:picLocks noChangeAspect="1"/>
          </p:cNvPicPr>
          <p:nvPr/>
        </p:nvPicPr>
        <p:blipFill rotWithShape="1">
          <a:blip r:embed="rId3" cstate="print">
            <a:extLst>
              <a:ext uri="{28A0092B-C50C-407E-A947-70E740481C1C}">
                <a14:useLocalDpi xmlns:a14="http://schemas.microsoft.com/office/drawing/2010/main" val="0"/>
              </a:ext>
            </a:extLst>
          </a:blip>
          <a:srcRect t="18355" b="7560"/>
          <a:stretch>
            <a:fillRect/>
          </a:stretch>
        </p:blipFill>
        <p:spPr>
          <a:xfrm>
            <a:off x="0" y="1"/>
            <a:ext cx="12191999" cy="6858000"/>
          </a:xfrm>
          <a:prstGeom prst="rect">
            <a:avLst/>
          </a:prstGeom>
        </p:spPr>
      </p:pic>
      <p:grpSp>
        <p:nvGrpSpPr>
          <p:cNvPr id="2" name="组合 1"/>
          <p:cNvGrpSpPr/>
          <p:nvPr/>
        </p:nvGrpSpPr>
        <p:grpSpPr>
          <a:xfrm>
            <a:off x="1828088" y="1819275"/>
            <a:ext cx="8539472" cy="3222523"/>
            <a:chOff x="1828088" y="1819275"/>
            <a:chExt cx="8539472" cy="3222523"/>
          </a:xfrm>
        </p:grpSpPr>
        <p:sp>
          <p:nvSpPr>
            <p:cNvPr id="9" name="矩形 8"/>
            <p:cNvSpPr/>
            <p:nvPr/>
          </p:nvSpPr>
          <p:spPr>
            <a:xfrm>
              <a:off x="1828088" y="1819275"/>
              <a:ext cx="8539472" cy="3222523"/>
            </a:xfrm>
            <a:prstGeom prst="rect">
              <a:avLst/>
            </a:prstGeom>
            <a:solidFill>
              <a:srgbClr val="0070C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2155270" y="2613393"/>
              <a:ext cx="7885107" cy="1569660"/>
            </a:xfrm>
            <a:prstGeom prst="rect">
              <a:avLst/>
            </a:prstGeom>
            <a:noFill/>
          </p:spPr>
          <p:txBody>
            <a:bodyPr wrap="none" rtlCol="0">
              <a:spAutoFit/>
              <a:scene3d>
                <a:camera prst="orthographicFront"/>
                <a:lightRig rig="threePt" dir="t"/>
              </a:scene3d>
              <a:sp3d contourW="12700"/>
            </a:bodyPr>
            <a:lstStyle/>
            <a:p>
              <a:pPr algn="r"/>
              <a:r>
                <a:rPr lang="en-US" altLang="zh-CN" sz="96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THANK YOU</a:t>
              </a:r>
              <a:endParaRPr lang="zh-CN" altLang="en-US" sz="9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20" name="流程图: 过程 19"/>
          <p:cNvSpPr/>
          <p:nvPr/>
        </p:nvSpPr>
        <p:spPr>
          <a:xfrm>
            <a:off x="1824439" y="1819913"/>
            <a:ext cx="396088" cy="3221885"/>
          </a:xfrm>
          <a:prstGeom prst="flowChartProcess">
            <a:avLst/>
          </a:prstGeom>
          <a:solidFill>
            <a:srgbClr val="FFC000">
              <a:alpha val="79999"/>
            </a:srgbClr>
          </a:solidFill>
          <a:ln>
            <a:noFill/>
          </a:ln>
        </p:spPr>
        <p:txBody>
          <a:bodyPr anchor="ctr"/>
          <a:lstStyle/>
          <a:p>
            <a:pPr algn="ctr"/>
            <a:endParaRPr lang="zh-CN" altLang="en-US">
              <a:solidFill>
                <a:srgbClr val="FFFFFF"/>
              </a:solidFill>
            </a:endParaRPr>
          </a:p>
        </p:txBody>
      </p:sp>
      <p:sp>
        <p:nvSpPr>
          <p:cNvPr id="21" name="流程图: 过程 20"/>
          <p:cNvSpPr/>
          <p:nvPr/>
        </p:nvSpPr>
        <p:spPr>
          <a:xfrm>
            <a:off x="9976275" y="1819913"/>
            <a:ext cx="396088" cy="3221885"/>
          </a:xfrm>
          <a:prstGeom prst="flowChartProcess">
            <a:avLst/>
          </a:prstGeom>
          <a:solidFill>
            <a:srgbClr val="FFC000">
              <a:alpha val="79999"/>
            </a:srgbClr>
          </a:solidFill>
          <a:ln>
            <a:noFill/>
          </a:ln>
        </p:spPr>
        <p:txBody>
          <a:bodyPr anchor="ctr"/>
          <a:lstStyle/>
          <a:p>
            <a:pPr algn="ctr"/>
            <a:endParaRPr lang="zh-CN" altLang="en-US">
              <a:solidFill>
                <a:srgbClr val="FFFFFF"/>
              </a:solidFill>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400" fill="hold"/>
                                        <p:tgtEl>
                                          <p:spTgt spid="20"/>
                                        </p:tgtEl>
                                        <p:attrNameLst>
                                          <p:attrName>ppt_x</p:attrName>
                                        </p:attrNameLst>
                                      </p:cBhvr>
                                      <p:tavLst>
                                        <p:tav tm="0">
                                          <p:val>
                                            <p:strVal val="0-#ppt_w/2"/>
                                          </p:val>
                                        </p:tav>
                                        <p:tav tm="100000">
                                          <p:val>
                                            <p:strVal val="#ppt_x"/>
                                          </p:val>
                                        </p:tav>
                                      </p:tavLst>
                                    </p:anim>
                                    <p:anim calcmode="lin" valueType="num">
                                      <p:cBhvr additive="base">
                                        <p:cTn id="12" dur="400" fill="hold"/>
                                        <p:tgtEl>
                                          <p:spTgt spid="2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400" fill="hold"/>
                                        <p:tgtEl>
                                          <p:spTgt spid="21"/>
                                        </p:tgtEl>
                                        <p:attrNameLst>
                                          <p:attrName>ppt_x</p:attrName>
                                        </p:attrNameLst>
                                      </p:cBhvr>
                                      <p:tavLst>
                                        <p:tav tm="0">
                                          <p:val>
                                            <p:strVal val="1+#ppt_w/2"/>
                                          </p:val>
                                        </p:tav>
                                        <p:tav tm="100000">
                                          <p:val>
                                            <p:strVal val="#ppt_x"/>
                                          </p:val>
                                        </p:tav>
                                      </p:tavLst>
                                    </p:anim>
                                    <p:anim calcmode="lin" valueType="num">
                                      <p:cBhvr additive="base">
                                        <p:cTn id="16" dur="400" fill="hold"/>
                                        <p:tgtEl>
                                          <p:spTgt spid="21"/>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16" presetClass="entr" presetSubtype="21"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矩形 6"/>
          <p:cNvSpPr>
            <a:spLocks noChangeArrowheads="1"/>
          </p:cNvSpPr>
          <p:nvPr/>
        </p:nvSpPr>
        <p:spPr bwMode="auto">
          <a:xfrm>
            <a:off x="4452938" y="2133600"/>
            <a:ext cx="809625" cy="808038"/>
          </a:xfrm>
          <a:prstGeom prst="rect">
            <a:avLst/>
          </a:prstGeom>
          <a:solidFill>
            <a:srgbClr val="FFC000">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a:solidFill>
                <a:srgbClr val="FFFFFF"/>
              </a:solidFill>
            </a:endParaRPr>
          </a:p>
        </p:txBody>
      </p:sp>
      <p:sp>
        <p:nvSpPr>
          <p:cNvPr id="11267" name="剪去单角的矩形 2"/>
          <p:cNvSpPr>
            <a:spLocks noChangeArrowheads="1"/>
          </p:cNvSpPr>
          <p:nvPr/>
        </p:nvSpPr>
        <p:spPr bwMode="auto">
          <a:xfrm>
            <a:off x="4857750" y="2428240"/>
            <a:ext cx="6267450" cy="3376613"/>
          </a:xfrm>
          <a:custGeom>
            <a:avLst/>
            <a:gdLst>
              <a:gd name="T0" fmla="*/ 0 w 6267450"/>
              <a:gd name="T1" fmla="*/ 0 h 3376613"/>
              <a:gd name="T2" fmla="*/ 5571327 w 6267450"/>
              <a:gd name="T3" fmla="*/ 0 h 3376613"/>
              <a:gd name="T4" fmla="*/ 6267450 w 6267450"/>
              <a:gd name="T5" fmla="*/ 696123 h 3376613"/>
              <a:gd name="T6" fmla="*/ 6267450 w 6267450"/>
              <a:gd name="T7" fmla="*/ 3376613 h 3376613"/>
              <a:gd name="T8" fmla="*/ 0 w 6267450"/>
              <a:gd name="T9" fmla="*/ 3376613 h 3376613"/>
              <a:gd name="T10" fmla="*/ 0 w 6267450"/>
              <a:gd name="T11" fmla="*/ 0 h 3376613"/>
            </a:gdLst>
            <a:ahLst/>
            <a:cxnLst>
              <a:cxn ang="0">
                <a:pos x="T0" y="T1"/>
              </a:cxn>
              <a:cxn ang="0">
                <a:pos x="T2" y="T3"/>
              </a:cxn>
              <a:cxn ang="0">
                <a:pos x="T4" y="T5"/>
              </a:cxn>
              <a:cxn ang="0">
                <a:pos x="T6" y="T7"/>
              </a:cxn>
              <a:cxn ang="0">
                <a:pos x="T8" y="T9"/>
              </a:cxn>
              <a:cxn ang="0">
                <a:pos x="T10" y="T11"/>
              </a:cxn>
            </a:cxnLst>
            <a:rect l="0" t="0" r="r" b="b"/>
            <a:pathLst>
              <a:path w="6267450" h="3376613">
                <a:moveTo>
                  <a:pt x="0" y="0"/>
                </a:moveTo>
                <a:lnTo>
                  <a:pt x="5571327" y="0"/>
                </a:lnTo>
                <a:lnTo>
                  <a:pt x="6267450" y="696123"/>
                </a:lnTo>
                <a:lnTo>
                  <a:pt x="6267450" y="3376613"/>
                </a:lnTo>
                <a:lnTo>
                  <a:pt x="0" y="3376613"/>
                </a:lnTo>
                <a:lnTo>
                  <a:pt x="0" y="0"/>
                </a:lnTo>
                <a:close/>
              </a:path>
            </a:pathLst>
          </a:custGeom>
          <a:solidFill>
            <a:srgbClr val="0070C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11271" name="矩形 7"/>
          <p:cNvSpPr>
            <a:spLocks noChangeArrowheads="1"/>
          </p:cNvSpPr>
          <p:nvPr/>
        </p:nvSpPr>
        <p:spPr bwMode="auto">
          <a:xfrm>
            <a:off x="10845800" y="5500688"/>
            <a:ext cx="558800" cy="557212"/>
          </a:xfrm>
          <a:prstGeom prst="rect">
            <a:avLst/>
          </a:prstGeom>
          <a:solidFill>
            <a:srgbClr val="FFC0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a:solidFill>
                <a:srgbClr val="FFFFFF"/>
              </a:solidFill>
            </a:endParaRPr>
          </a:p>
        </p:txBody>
      </p:sp>
      <p:sp>
        <p:nvSpPr>
          <p:cNvPr id="11272" name="矩形 8"/>
          <p:cNvSpPr>
            <a:spLocks noChangeArrowheads="1"/>
          </p:cNvSpPr>
          <p:nvPr/>
        </p:nvSpPr>
        <p:spPr bwMode="auto">
          <a:xfrm>
            <a:off x="11242675" y="5326063"/>
            <a:ext cx="347663" cy="347662"/>
          </a:xfrm>
          <a:prstGeom prst="rect">
            <a:avLst/>
          </a:prstGeom>
          <a:solidFill>
            <a:srgbClr val="FFC000">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a:solidFill>
                <a:srgbClr val="FFFFFF"/>
              </a:solidFill>
            </a:endParaRPr>
          </a:p>
        </p:txBody>
      </p:sp>
      <p:sp>
        <p:nvSpPr>
          <p:cNvPr id="9" name="矩形 8"/>
          <p:cNvSpPr/>
          <p:nvPr/>
        </p:nvSpPr>
        <p:spPr>
          <a:xfrm>
            <a:off x="5886450" y="3288338"/>
            <a:ext cx="4222750" cy="1754326"/>
          </a:xfrm>
          <a:prstGeom prst="rect">
            <a:avLst/>
          </a:prstGeom>
        </p:spPr>
        <p:txBody>
          <a:bodyPr wrap="square">
            <a:spAutoFit/>
          </a:bodyPr>
          <a:lstStyle/>
          <a:p>
            <a:pPr>
              <a:lnSpc>
                <a:spcPct val="150000"/>
              </a:lnSpc>
            </a:pPr>
            <a:r>
              <a:rPr lang="zh-CN" altLang="en-US" sz="3600" b="1" dirty="0" smtClean="0">
                <a:solidFill>
                  <a:schemeClr val="bg1"/>
                </a:solidFill>
                <a:latin typeface="微软雅黑" panose="020B0503020204020204" pitchFamily="34" charset="-122"/>
                <a:ea typeface="微软雅黑" panose="020B0503020204020204" pitchFamily="34" charset="-122"/>
              </a:rPr>
              <a:t>社会保险法</a:t>
            </a:r>
            <a:endParaRPr lang="en-US" altLang="zh-CN" sz="3600" b="1" dirty="0" smtClean="0">
              <a:solidFill>
                <a:schemeClr val="bg1"/>
              </a:solidFill>
              <a:latin typeface="微软雅黑" panose="020B0503020204020204" pitchFamily="34" charset="-122"/>
              <a:ea typeface="微软雅黑" panose="020B0503020204020204" pitchFamily="34" charset="-122"/>
            </a:endParaRPr>
          </a:p>
          <a:p>
            <a:pPr algn="r">
              <a:lnSpc>
                <a:spcPct val="150000"/>
              </a:lnSpc>
            </a:pPr>
            <a:r>
              <a:rPr lang="en-US" altLang="zh-CN" sz="3600" b="1" dirty="0" smtClean="0">
                <a:solidFill>
                  <a:schemeClr val="bg1"/>
                </a:solidFill>
                <a:latin typeface="微软雅黑" panose="020B0503020204020204" pitchFamily="34" charset="-122"/>
                <a:ea typeface="微软雅黑" panose="020B0503020204020204" pitchFamily="34" charset="-122"/>
              </a:rPr>
              <a:t>——</a:t>
            </a:r>
            <a:r>
              <a:rPr lang="zh-CN" altLang="en-US" sz="3600" b="1" dirty="0" smtClean="0">
                <a:solidFill>
                  <a:schemeClr val="bg1"/>
                </a:solidFill>
                <a:latin typeface="微软雅黑" panose="020B0503020204020204" pitchFamily="34" charset="-122"/>
                <a:ea typeface="微软雅黑" panose="020B0503020204020204" pitchFamily="34" charset="-122"/>
              </a:rPr>
              <a:t>基本养老保险</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pic>
        <p:nvPicPr>
          <p:cNvPr id="2050" name="Picture 2" descr="https://pic.rmb.bdstatic.com/bjh/news/180f932794fa8d5741f089ecd1cc59e8.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25" y="509587"/>
            <a:ext cx="4619625" cy="32480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p:cTn id="7" dur="500" fill="hold"/>
                                        <p:tgtEl>
                                          <p:spTgt spid="11266"/>
                                        </p:tgtEl>
                                        <p:attrNameLst>
                                          <p:attrName>ppt_w</p:attrName>
                                        </p:attrNameLst>
                                      </p:cBhvr>
                                      <p:tavLst>
                                        <p:tav tm="0">
                                          <p:val>
                                            <p:fltVal val="0"/>
                                          </p:val>
                                        </p:tav>
                                        <p:tav tm="100000">
                                          <p:val>
                                            <p:strVal val="#ppt_w"/>
                                          </p:val>
                                        </p:tav>
                                      </p:tavLst>
                                    </p:anim>
                                    <p:anim calcmode="lin" valueType="num">
                                      <p:cBhvr>
                                        <p:cTn id="8" dur="500" fill="hold"/>
                                        <p:tgtEl>
                                          <p:spTgt spid="11266"/>
                                        </p:tgtEl>
                                        <p:attrNameLst>
                                          <p:attrName>ppt_h</p:attrName>
                                        </p:attrNameLst>
                                      </p:cBhvr>
                                      <p:tavLst>
                                        <p:tav tm="0">
                                          <p:val>
                                            <p:fltVal val="0"/>
                                          </p:val>
                                        </p:tav>
                                        <p:tav tm="100000">
                                          <p:val>
                                            <p:strVal val="#ppt_h"/>
                                          </p:val>
                                        </p:tav>
                                      </p:tavLst>
                                    </p:anim>
                                    <p:animEffect transition="in" filter="fade">
                                      <p:cBhvr>
                                        <p:cTn id="9" dur="500"/>
                                        <p:tgtEl>
                                          <p:spTgt spid="11266"/>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fade">
                                      <p:cBhvr>
                                        <p:cTn id="13" dur="500"/>
                                        <p:tgtEl>
                                          <p:spTgt spid="2050"/>
                                        </p:tgtEl>
                                      </p:cBhvr>
                                    </p:animEffect>
                                  </p:childTnLst>
                                </p:cTn>
                              </p:par>
                              <p:par>
                                <p:cTn id="14" presetID="53" presetClass="entr" presetSubtype="16" fill="hold" grpId="0" nodeType="withEffect">
                                  <p:stCondLst>
                                    <p:cond delay="250"/>
                                  </p:stCondLst>
                                  <p:childTnLst>
                                    <p:set>
                                      <p:cBhvr>
                                        <p:cTn id="15" dur="1" fill="hold">
                                          <p:stCondLst>
                                            <p:cond delay="0"/>
                                          </p:stCondLst>
                                        </p:cTn>
                                        <p:tgtEl>
                                          <p:spTgt spid="11271"/>
                                        </p:tgtEl>
                                        <p:attrNameLst>
                                          <p:attrName>style.visibility</p:attrName>
                                        </p:attrNameLst>
                                      </p:cBhvr>
                                      <p:to>
                                        <p:strVal val="visible"/>
                                      </p:to>
                                    </p:set>
                                    <p:anim calcmode="lin" valueType="num">
                                      <p:cBhvr>
                                        <p:cTn id="16" dur="500" fill="hold"/>
                                        <p:tgtEl>
                                          <p:spTgt spid="11271"/>
                                        </p:tgtEl>
                                        <p:attrNameLst>
                                          <p:attrName>ppt_w</p:attrName>
                                        </p:attrNameLst>
                                      </p:cBhvr>
                                      <p:tavLst>
                                        <p:tav tm="0">
                                          <p:val>
                                            <p:fltVal val="0"/>
                                          </p:val>
                                        </p:tav>
                                        <p:tav tm="100000">
                                          <p:val>
                                            <p:strVal val="#ppt_w"/>
                                          </p:val>
                                        </p:tav>
                                      </p:tavLst>
                                    </p:anim>
                                    <p:anim calcmode="lin" valueType="num">
                                      <p:cBhvr>
                                        <p:cTn id="17" dur="500" fill="hold"/>
                                        <p:tgtEl>
                                          <p:spTgt spid="11271"/>
                                        </p:tgtEl>
                                        <p:attrNameLst>
                                          <p:attrName>ppt_h</p:attrName>
                                        </p:attrNameLst>
                                      </p:cBhvr>
                                      <p:tavLst>
                                        <p:tav tm="0">
                                          <p:val>
                                            <p:fltVal val="0"/>
                                          </p:val>
                                        </p:tav>
                                        <p:tav tm="100000">
                                          <p:val>
                                            <p:strVal val="#ppt_h"/>
                                          </p:val>
                                        </p:tav>
                                      </p:tavLst>
                                    </p:anim>
                                    <p:animEffect transition="in" filter="fade">
                                      <p:cBhvr>
                                        <p:cTn id="18" dur="500"/>
                                        <p:tgtEl>
                                          <p:spTgt spid="11271"/>
                                        </p:tgtEl>
                                      </p:cBhvr>
                                    </p:animEffect>
                                  </p:childTnLst>
                                </p:cTn>
                              </p:par>
                              <p:par>
                                <p:cTn id="19" presetID="53" presetClass="entr" presetSubtype="16" fill="hold" grpId="0" nodeType="withEffect">
                                  <p:stCondLst>
                                    <p:cond delay="250"/>
                                  </p:stCondLst>
                                  <p:childTnLst>
                                    <p:set>
                                      <p:cBhvr>
                                        <p:cTn id="20" dur="1" fill="hold">
                                          <p:stCondLst>
                                            <p:cond delay="0"/>
                                          </p:stCondLst>
                                        </p:cTn>
                                        <p:tgtEl>
                                          <p:spTgt spid="11272"/>
                                        </p:tgtEl>
                                        <p:attrNameLst>
                                          <p:attrName>style.visibility</p:attrName>
                                        </p:attrNameLst>
                                      </p:cBhvr>
                                      <p:to>
                                        <p:strVal val="visible"/>
                                      </p:to>
                                    </p:set>
                                    <p:anim calcmode="lin" valueType="num">
                                      <p:cBhvr>
                                        <p:cTn id="21" dur="500" fill="hold"/>
                                        <p:tgtEl>
                                          <p:spTgt spid="11272"/>
                                        </p:tgtEl>
                                        <p:attrNameLst>
                                          <p:attrName>ppt_w</p:attrName>
                                        </p:attrNameLst>
                                      </p:cBhvr>
                                      <p:tavLst>
                                        <p:tav tm="0">
                                          <p:val>
                                            <p:fltVal val="0"/>
                                          </p:val>
                                        </p:tav>
                                        <p:tav tm="100000">
                                          <p:val>
                                            <p:strVal val="#ppt_w"/>
                                          </p:val>
                                        </p:tav>
                                      </p:tavLst>
                                    </p:anim>
                                    <p:anim calcmode="lin" valueType="num">
                                      <p:cBhvr>
                                        <p:cTn id="22" dur="500" fill="hold"/>
                                        <p:tgtEl>
                                          <p:spTgt spid="11272"/>
                                        </p:tgtEl>
                                        <p:attrNameLst>
                                          <p:attrName>ppt_h</p:attrName>
                                        </p:attrNameLst>
                                      </p:cBhvr>
                                      <p:tavLst>
                                        <p:tav tm="0">
                                          <p:val>
                                            <p:fltVal val="0"/>
                                          </p:val>
                                        </p:tav>
                                        <p:tav tm="100000">
                                          <p:val>
                                            <p:strVal val="#ppt_h"/>
                                          </p:val>
                                        </p:tav>
                                      </p:tavLst>
                                    </p:anim>
                                    <p:animEffect transition="in" filter="fade">
                                      <p:cBhvr>
                                        <p:cTn id="23" dur="500"/>
                                        <p:tgtEl>
                                          <p:spTgt spid="11272"/>
                                        </p:tgtEl>
                                      </p:cBhvr>
                                    </p:animEffect>
                                  </p:childTnLst>
                                </p:cTn>
                              </p:par>
                            </p:childTnLst>
                          </p:cTn>
                        </p:par>
                        <p:par>
                          <p:cTn id="24" fill="hold">
                            <p:stCondLst>
                              <p:cond delay="1250"/>
                            </p:stCondLst>
                            <p:childTnLst>
                              <p:par>
                                <p:cTn id="25" presetID="10" presetClass="entr" presetSubtype="0" fill="hold" grpId="0" nodeType="afterEffect">
                                  <p:stCondLst>
                                    <p:cond delay="0"/>
                                  </p:stCondLst>
                                  <p:childTnLst>
                                    <p:set>
                                      <p:cBhvr>
                                        <p:cTn id="26" dur="1" fill="hold">
                                          <p:stCondLst>
                                            <p:cond delay="0"/>
                                          </p:stCondLst>
                                        </p:cTn>
                                        <p:tgtEl>
                                          <p:spTgt spid="11267"/>
                                        </p:tgtEl>
                                        <p:attrNameLst>
                                          <p:attrName>style.visibility</p:attrName>
                                        </p:attrNameLst>
                                      </p:cBhvr>
                                      <p:to>
                                        <p:strVal val="visible"/>
                                      </p:to>
                                    </p:set>
                                    <p:animEffect transition="in" filter="fade">
                                      <p:cBhvr>
                                        <p:cTn id="27" dur="500"/>
                                        <p:tgtEl>
                                          <p:spTgt spid="11267"/>
                                        </p:tgtEl>
                                      </p:cBhvr>
                                    </p:animEffect>
                                  </p:childTnLst>
                                </p:cTn>
                              </p:par>
                            </p:childTnLst>
                          </p:cTn>
                        </p:par>
                        <p:par>
                          <p:cTn id="28" fill="hold">
                            <p:stCondLst>
                              <p:cond delay="1750"/>
                            </p:stCondLst>
                            <p:childTnLst>
                              <p:par>
                                <p:cTn id="29" presetID="10"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11267" grpId="0" bldLvl="0" animBg="1"/>
      <p:bldP spid="11271" grpId="0" animBg="1"/>
      <p:bldP spid="11272" grpId="0" animBg="1"/>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图片 1"/>
          <p:cNvPicPr>
            <a:picLocks noChangeAspect="1" noChangeArrowheads="1"/>
          </p:cNvPicPr>
          <p:nvPr/>
        </p:nvPicPr>
        <p:blipFill>
          <a:blip r:embed="rId3" cstate="print">
            <a:extLst>
              <a:ext uri="{28A0092B-C50C-407E-A947-70E740481C1C}">
                <a14:useLocalDpi xmlns:a14="http://schemas.microsoft.com/office/drawing/2010/main" val="0"/>
              </a:ext>
            </a:extLst>
          </a:blip>
          <a:srcRect t="5215" b="10008"/>
          <a:stretch>
            <a:fillRect/>
          </a:stretch>
        </p:blipFill>
        <p:spPr bwMode="auto">
          <a:xfrm>
            <a:off x="-65088" y="0"/>
            <a:ext cx="12257088" cy="692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矩形 36"/>
          <p:cNvSpPr/>
          <p:nvPr/>
        </p:nvSpPr>
        <p:spPr>
          <a:xfrm>
            <a:off x="-31308" y="-54883"/>
            <a:ext cx="12412520" cy="6926262"/>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52" name="组合 51"/>
          <p:cNvGrpSpPr/>
          <p:nvPr/>
        </p:nvGrpSpPr>
        <p:grpSpPr>
          <a:xfrm>
            <a:off x="6858845" y="3315510"/>
            <a:ext cx="4228122" cy="492767"/>
            <a:chOff x="1248228" y="2249400"/>
            <a:chExt cx="4646448" cy="541522"/>
          </a:xfrm>
        </p:grpSpPr>
        <p:grpSp>
          <p:nvGrpSpPr>
            <p:cNvPr id="54" name="组合 53"/>
            <p:cNvGrpSpPr/>
            <p:nvPr/>
          </p:nvGrpSpPr>
          <p:grpSpPr>
            <a:xfrm>
              <a:off x="1248228" y="2308946"/>
              <a:ext cx="569367" cy="481976"/>
              <a:chOff x="1248228" y="2308946"/>
              <a:chExt cx="569367" cy="481976"/>
            </a:xfrm>
          </p:grpSpPr>
          <p:sp>
            <p:nvSpPr>
              <p:cNvPr id="56" name="椭圆 55"/>
              <p:cNvSpPr/>
              <p:nvPr/>
            </p:nvSpPr>
            <p:spPr>
              <a:xfrm>
                <a:off x="1248228" y="2351314"/>
                <a:ext cx="428399" cy="42839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p:nvSpPr>
            <p:spPr>
              <a:xfrm>
                <a:off x="1256744" y="2308946"/>
                <a:ext cx="560851" cy="481976"/>
              </a:xfrm>
              <a:prstGeom prst="rect">
                <a:avLst/>
              </a:prstGeom>
            </p:spPr>
            <p:txBody>
              <a:bodyPr wrap="square">
                <a:spAutoFit/>
              </a:bodyPr>
              <a:lstStyle/>
              <a:p>
                <a:pPr>
                  <a:lnSpc>
                    <a:spcPct val="150000"/>
                  </a:lnSpc>
                </a:pPr>
                <a:r>
                  <a:rPr lang="zh-CN" altLang="en-US" sz="1500" dirty="0" smtClean="0">
                    <a:solidFill>
                      <a:schemeClr val="bg1"/>
                    </a:solidFill>
                    <a:latin typeface="微软雅黑" panose="020B0503020204020204" pitchFamily="34" charset="-122"/>
                    <a:ea typeface="微软雅黑" panose="020B0503020204020204" pitchFamily="34" charset="-122"/>
                  </a:rPr>
                  <a:t>一</a:t>
                </a:r>
                <a:endParaRPr lang="zh-CN" altLang="en-US" sz="1500" dirty="0">
                  <a:solidFill>
                    <a:schemeClr val="bg1"/>
                  </a:solidFill>
                  <a:latin typeface="微软雅黑" panose="020B0503020204020204" pitchFamily="34" charset="-122"/>
                  <a:ea typeface="微软雅黑" panose="020B0503020204020204" pitchFamily="34" charset="-122"/>
                </a:endParaRPr>
              </a:p>
            </p:txBody>
          </p:sp>
        </p:grpSp>
        <p:sp>
          <p:nvSpPr>
            <p:cNvPr id="55" name="矩形 54"/>
            <p:cNvSpPr/>
            <p:nvPr/>
          </p:nvSpPr>
          <p:spPr>
            <a:xfrm>
              <a:off x="1826814" y="2249400"/>
              <a:ext cx="4067862" cy="504313"/>
            </a:xfrm>
            <a:prstGeom prst="rect">
              <a:avLst/>
            </a:prstGeom>
          </p:spPr>
          <p:txBody>
            <a:bodyPr wrap="square">
              <a:spAutoFit/>
            </a:bodyPr>
            <a:lstStyle/>
            <a:p>
              <a:pPr>
                <a:lnSpc>
                  <a:spcPct val="150000"/>
                </a:lnSpc>
              </a:pPr>
              <a:r>
                <a:rPr lang="zh-CN" altLang="en-US" dirty="0" smtClean="0">
                  <a:latin typeface="微软雅黑" panose="020B0503020204020204" pitchFamily="34" charset="-122"/>
                  <a:ea typeface="微软雅黑" panose="020B0503020204020204" pitchFamily="34" charset="-122"/>
                </a:rPr>
                <a:t>社会保险概述</a:t>
              </a:r>
              <a:endParaRPr lang="zh-CN" altLang="en-US" dirty="0">
                <a:latin typeface="微软雅黑" panose="020B0503020204020204" pitchFamily="34" charset="-122"/>
                <a:ea typeface="微软雅黑" panose="020B0503020204020204" pitchFamily="34" charset="-122"/>
              </a:endParaRPr>
            </a:p>
          </p:txBody>
        </p:sp>
      </p:grpSp>
      <p:grpSp>
        <p:nvGrpSpPr>
          <p:cNvPr id="59" name="组合 58"/>
          <p:cNvGrpSpPr/>
          <p:nvPr/>
        </p:nvGrpSpPr>
        <p:grpSpPr>
          <a:xfrm>
            <a:off x="6868176" y="3937784"/>
            <a:ext cx="4222680" cy="468572"/>
            <a:chOff x="1248228" y="2264780"/>
            <a:chExt cx="4640468" cy="514933"/>
          </a:xfrm>
        </p:grpSpPr>
        <p:grpSp>
          <p:nvGrpSpPr>
            <p:cNvPr id="60" name="组合 59"/>
            <p:cNvGrpSpPr/>
            <p:nvPr/>
          </p:nvGrpSpPr>
          <p:grpSpPr>
            <a:xfrm>
              <a:off x="1248228" y="2323232"/>
              <a:ext cx="578586" cy="456481"/>
              <a:chOff x="1248228" y="2323232"/>
              <a:chExt cx="578586" cy="456481"/>
            </a:xfrm>
          </p:grpSpPr>
          <p:sp>
            <p:nvSpPr>
              <p:cNvPr id="62" name="椭圆 61"/>
              <p:cNvSpPr/>
              <p:nvPr/>
            </p:nvSpPr>
            <p:spPr>
              <a:xfrm>
                <a:off x="1248228" y="2351314"/>
                <a:ext cx="428399" cy="42839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1265963" y="2323232"/>
                <a:ext cx="560851" cy="437159"/>
              </a:xfrm>
              <a:prstGeom prst="rect">
                <a:avLst/>
              </a:prstGeom>
            </p:spPr>
            <p:txBody>
              <a:bodyPr wrap="square">
                <a:spAutoFit/>
              </a:bodyPr>
              <a:lstStyle/>
              <a:p>
                <a:pPr>
                  <a:lnSpc>
                    <a:spcPct val="150000"/>
                  </a:lnSpc>
                </a:pPr>
                <a:r>
                  <a:rPr lang="zh-CN" altLang="en-US" sz="1500" dirty="0" smtClean="0">
                    <a:solidFill>
                      <a:schemeClr val="bg1"/>
                    </a:solidFill>
                    <a:latin typeface="微软雅黑" panose="020B0503020204020204" pitchFamily="34" charset="-122"/>
                    <a:ea typeface="微软雅黑" panose="020B0503020204020204" pitchFamily="34" charset="-122"/>
                  </a:rPr>
                  <a:t>二</a:t>
                </a:r>
                <a:endParaRPr lang="zh-CN" altLang="en-US" sz="1500" dirty="0">
                  <a:solidFill>
                    <a:schemeClr val="bg1"/>
                  </a:solidFill>
                  <a:latin typeface="微软雅黑" panose="020B0503020204020204" pitchFamily="34" charset="-122"/>
                  <a:ea typeface="微软雅黑" panose="020B0503020204020204" pitchFamily="34" charset="-122"/>
                </a:endParaRPr>
              </a:p>
            </p:txBody>
          </p:sp>
        </p:grpSp>
        <p:sp>
          <p:nvSpPr>
            <p:cNvPr id="61" name="矩形 60"/>
            <p:cNvSpPr/>
            <p:nvPr/>
          </p:nvSpPr>
          <p:spPr>
            <a:xfrm>
              <a:off x="1826815" y="2264780"/>
              <a:ext cx="4061881" cy="504313"/>
            </a:xfrm>
            <a:prstGeom prst="rect">
              <a:avLst/>
            </a:prstGeom>
          </p:spPr>
          <p:txBody>
            <a:bodyPr wrap="square">
              <a:spAutoFit/>
            </a:bodyPr>
            <a:lstStyle/>
            <a:p>
              <a:pPr>
                <a:lnSpc>
                  <a:spcPct val="150000"/>
                </a:lnSpc>
              </a:pPr>
              <a:r>
                <a:rPr lang="zh-CN" altLang="en-US" dirty="0">
                  <a:latin typeface="微软雅黑" panose="020B0503020204020204" pitchFamily="34" charset="-122"/>
                  <a:ea typeface="微软雅黑" panose="020B0503020204020204" pitchFamily="34" charset="-122"/>
                </a:rPr>
                <a:t>基本养老保险</a:t>
              </a:r>
            </a:p>
          </p:txBody>
        </p:sp>
      </p:grpSp>
      <p:pic>
        <p:nvPicPr>
          <p:cNvPr id="1027" name="Picture 3" descr="C:\Users\wenjing.yang\Desktop\8757dfd88eabb5d0addd06df5ea033d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303" y="1826695"/>
            <a:ext cx="5783855" cy="4098925"/>
          </a:xfrm>
          <a:prstGeom prst="rect">
            <a:avLst/>
          </a:prstGeom>
          <a:noFill/>
          <a:extLst>
            <a:ext uri="{909E8E84-426E-40DD-AFC4-6F175D3DCCD1}">
              <a14:hiddenFill xmlns:a14="http://schemas.microsoft.com/office/drawing/2010/main">
                <a:solidFill>
                  <a:srgbClr val="FFFFFF"/>
                </a:solidFill>
              </a14:hiddenFill>
            </a:ext>
          </a:extLst>
        </p:spPr>
      </p:pic>
      <p:sp>
        <p:nvSpPr>
          <p:cNvPr id="31" name="矩形 6"/>
          <p:cNvSpPr>
            <a:spLocks noChangeArrowheads="1"/>
          </p:cNvSpPr>
          <p:nvPr/>
        </p:nvSpPr>
        <p:spPr bwMode="auto">
          <a:xfrm>
            <a:off x="0" y="1567542"/>
            <a:ext cx="809625" cy="808038"/>
          </a:xfrm>
          <a:prstGeom prst="rect">
            <a:avLst/>
          </a:prstGeom>
          <a:solidFill>
            <a:srgbClr val="FFC000">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a:solidFill>
                <a:srgbClr val="FFFFFF"/>
              </a:solidFill>
            </a:endParaRPr>
          </a:p>
        </p:txBody>
      </p:sp>
      <p:sp>
        <p:nvSpPr>
          <p:cNvPr id="35" name="矩形 7"/>
          <p:cNvSpPr>
            <a:spLocks noChangeArrowheads="1"/>
          </p:cNvSpPr>
          <p:nvPr/>
        </p:nvSpPr>
        <p:spPr bwMode="auto">
          <a:xfrm>
            <a:off x="5681662" y="5747430"/>
            <a:ext cx="558800" cy="557212"/>
          </a:xfrm>
          <a:prstGeom prst="rect">
            <a:avLst/>
          </a:prstGeom>
          <a:solidFill>
            <a:srgbClr val="FFC0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a:solidFill>
                <a:srgbClr val="FFFFFF"/>
              </a:solidFill>
            </a:endParaRPr>
          </a:p>
        </p:txBody>
      </p:sp>
      <p:sp>
        <p:nvSpPr>
          <p:cNvPr id="38" name="矩形 8"/>
          <p:cNvSpPr>
            <a:spLocks noChangeArrowheads="1"/>
          </p:cNvSpPr>
          <p:nvPr/>
        </p:nvSpPr>
        <p:spPr bwMode="auto">
          <a:xfrm>
            <a:off x="6167438" y="4881109"/>
            <a:ext cx="347663" cy="347662"/>
          </a:xfrm>
          <a:prstGeom prst="rect">
            <a:avLst/>
          </a:prstGeom>
          <a:solidFill>
            <a:srgbClr val="FFC000">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a:solidFill>
                <a:srgbClr val="FFFFFF"/>
              </a:solidFill>
            </a:endParaRPr>
          </a:p>
        </p:txBody>
      </p:sp>
      <p:grpSp>
        <p:nvGrpSpPr>
          <p:cNvPr id="47" name="组合 46"/>
          <p:cNvGrpSpPr/>
          <p:nvPr/>
        </p:nvGrpSpPr>
        <p:grpSpPr>
          <a:xfrm>
            <a:off x="6858845" y="4547109"/>
            <a:ext cx="4435502" cy="507831"/>
            <a:chOff x="1248228" y="2268724"/>
            <a:chExt cx="4874346" cy="558076"/>
          </a:xfrm>
        </p:grpSpPr>
        <p:grpSp>
          <p:nvGrpSpPr>
            <p:cNvPr id="48" name="组合 47"/>
            <p:cNvGrpSpPr/>
            <p:nvPr/>
          </p:nvGrpSpPr>
          <p:grpSpPr>
            <a:xfrm>
              <a:off x="1248228" y="2309146"/>
              <a:ext cx="579200" cy="470567"/>
              <a:chOff x="1248228" y="2309146"/>
              <a:chExt cx="579200" cy="470567"/>
            </a:xfrm>
          </p:grpSpPr>
          <p:sp>
            <p:nvSpPr>
              <p:cNvPr id="50" name="椭圆 49"/>
              <p:cNvSpPr/>
              <p:nvPr/>
            </p:nvSpPr>
            <p:spPr>
              <a:xfrm>
                <a:off x="1248228" y="2351314"/>
                <a:ext cx="428399" cy="42839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1266577" y="2309146"/>
                <a:ext cx="560851" cy="437159"/>
              </a:xfrm>
              <a:prstGeom prst="rect">
                <a:avLst/>
              </a:prstGeom>
            </p:spPr>
            <p:txBody>
              <a:bodyPr wrap="square">
                <a:spAutoFit/>
              </a:bodyPr>
              <a:lstStyle/>
              <a:p>
                <a:pPr>
                  <a:lnSpc>
                    <a:spcPct val="150000"/>
                  </a:lnSpc>
                </a:pPr>
                <a:r>
                  <a:rPr lang="zh-CN" altLang="en-US" sz="1500" dirty="0" smtClean="0">
                    <a:solidFill>
                      <a:schemeClr val="bg1"/>
                    </a:solidFill>
                    <a:latin typeface="微软雅黑" panose="020B0503020204020204" pitchFamily="34" charset="-122"/>
                    <a:ea typeface="微软雅黑" panose="020B0503020204020204" pitchFamily="34" charset="-122"/>
                  </a:rPr>
                  <a:t>三</a:t>
                </a:r>
                <a:endParaRPr lang="zh-CN" altLang="en-US" sz="1500" dirty="0">
                  <a:solidFill>
                    <a:schemeClr val="bg1"/>
                  </a:solidFill>
                  <a:latin typeface="微软雅黑" panose="020B0503020204020204" pitchFamily="34" charset="-122"/>
                  <a:ea typeface="微软雅黑" panose="020B0503020204020204" pitchFamily="34" charset="-122"/>
                </a:endParaRPr>
              </a:p>
            </p:txBody>
          </p:sp>
        </p:grpSp>
        <p:sp>
          <p:nvSpPr>
            <p:cNvPr id="49" name="矩形 48"/>
            <p:cNvSpPr/>
            <p:nvPr/>
          </p:nvSpPr>
          <p:spPr>
            <a:xfrm>
              <a:off x="1826815" y="2268724"/>
              <a:ext cx="4295759" cy="558076"/>
            </a:xfrm>
            <a:prstGeom prst="rect">
              <a:avLst/>
            </a:prstGeom>
          </p:spPr>
          <p:txBody>
            <a:bodyPr wrap="square">
              <a:spAutoFit/>
            </a:bodyPr>
            <a:lstStyle/>
            <a:p>
              <a:pPr>
                <a:lnSpc>
                  <a:spcPct val="150000"/>
                </a:lnSpc>
              </a:pPr>
              <a:r>
                <a:rPr lang="zh-CN" altLang="en-US" dirty="0" smtClean="0">
                  <a:latin typeface="微软雅黑" panose="020B0503020204020204" pitchFamily="34" charset="-122"/>
                  <a:ea typeface="微软雅黑" panose="020B0503020204020204" pitchFamily="34" charset="-122"/>
                </a:rPr>
                <a:t>涉及基本养老保险职工薪酬的核算</a:t>
              </a:r>
              <a:endParaRPr lang="zh-CN" altLang="en-US" dirty="0">
                <a:latin typeface="微软雅黑" panose="020B0503020204020204" pitchFamily="34" charset="-122"/>
                <a:ea typeface="微软雅黑" panose="020B0503020204020204" pitchFamily="34" charset="-122"/>
              </a:endParaRPr>
            </a:p>
          </p:txBody>
        </p:sp>
      </p:grpSp>
      <p:sp>
        <p:nvSpPr>
          <p:cNvPr id="58" name="文本框 50"/>
          <p:cNvSpPr txBox="1"/>
          <p:nvPr/>
        </p:nvSpPr>
        <p:spPr>
          <a:xfrm>
            <a:off x="6482487" y="2310729"/>
            <a:ext cx="3416320" cy="646331"/>
          </a:xfrm>
          <a:prstGeom prst="rect">
            <a:avLst/>
          </a:prstGeom>
          <a:noFill/>
        </p:spPr>
        <p:txBody>
          <a:bodyPr wrap="none" rtlCol="0">
            <a:spAutoFit/>
            <a:scene3d>
              <a:camera prst="orthographicFront"/>
              <a:lightRig rig="threePt" dir="t"/>
            </a:scene3d>
            <a:sp3d contourW="12700"/>
          </a:bodyPr>
          <a:lstStyle/>
          <a:p>
            <a:pPr marL="0" marR="0" lvl="0" indent="0" algn="r" defTabSz="914400" rtl="0" eaLnBrk="1" fontAlgn="auto" latinLnBrk="0" hangingPunct="1">
              <a:lnSpc>
                <a:spcPct val="100000"/>
              </a:lnSpc>
              <a:spcBef>
                <a:spcPts val="0"/>
              </a:spcBef>
              <a:spcAft>
                <a:spcPts val="0"/>
              </a:spcAft>
              <a:buClrTx/>
              <a:buSzTx/>
              <a:buFontTx/>
              <a:buNone/>
              <a:defRPr/>
            </a:pPr>
            <a:r>
              <a:rPr lang="zh-CN" altLang="en-US" sz="3600" b="1" dirty="0" smtClean="0">
                <a:solidFill>
                  <a:srgbClr val="0070C0"/>
                </a:solidFill>
                <a:latin typeface="微软雅黑" panose="020B0503020204020204" pitchFamily="34" charset="-122"/>
                <a:ea typeface="微软雅黑" panose="020B0503020204020204" pitchFamily="34" charset="-122"/>
                <a:cs typeface="经典综艺体简" panose="02010600030101010101" pitchFamily="49" charset="-122"/>
              </a:rPr>
              <a:t>本</a:t>
            </a:r>
            <a:r>
              <a:rPr lang="zh-CN" altLang="en-US" sz="3600" b="1" dirty="0">
                <a:solidFill>
                  <a:srgbClr val="0070C0"/>
                </a:solidFill>
                <a:latin typeface="微软雅黑" panose="020B0503020204020204" pitchFamily="34" charset="-122"/>
                <a:ea typeface="微软雅黑" panose="020B0503020204020204" pitchFamily="34" charset="-122"/>
                <a:cs typeface="经典综艺体简" panose="02010600030101010101" pitchFamily="49" charset="-122"/>
              </a:rPr>
              <a:t>任务</a:t>
            </a:r>
            <a:r>
              <a:rPr lang="zh-CN" altLang="en-US" sz="3600" b="1" dirty="0" smtClean="0">
                <a:solidFill>
                  <a:srgbClr val="0070C0"/>
                </a:solidFill>
                <a:latin typeface="微软雅黑" panose="020B0503020204020204" pitchFamily="34" charset="-122"/>
                <a:ea typeface="微软雅黑" panose="020B0503020204020204" pitchFamily="34" charset="-122"/>
                <a:cs typeface="经典综艺体简" panose="02010600030101010101" pitchFamily="49" charset="-122"/>
              </a:rPr>
              <a:t>知识要点</a:t>
            </a:r>
            <a:endParaRPr kumimoji="0" lang="zh-CN" altLang="en-US" sz="3600" b="1" i="0" u="none" strike="noStrike" kern="1200" cap="none" spc="0" normalizeH="0" baseline="0" noProof="0" dirty="0" smtClean="0">
              <a:ln>
                <a:noFill/>
              </a:ln>
              <a:solidFill>
                <a:srgbClr val="0070C0"/>
              </a:solidFill>
              <a:effectLst/>
              <a:uLnTx/>
              <a:uFillTx/>
              <a:latin typeface="微软雅黑" panose="020B0503020204020204" pitchFamily="34" charset="-122"/>
              <a:ea typeface="微软雅黑" panose="020B0503020204020204" pitchFamily="34" charset="-122"/>
              <a:cs typeface="经典综艺体简" panose="02010600030101010101" pitchFamily="49" charset="-122"/>
            </a:endParaRPr>
          </a:p>
        </p:txBody>
      </p:sp>
      <p:cxnSp>
        <p:nvCxnSpPr>
          <p:cNvPr id="67" name="直接连接符 66"/>
          <p:cNvCxnSpPr/>
          <p:nvPr/>
        </p:nvCxnSpPr>
        <p:spPr>
          <a:xfrm>
            <a:off x="7402752" y="2969371"/>
            <a:ext cx="23400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a:off x="8172104" y="3132788"/>
            <a:ext cx="2304000" cy="0"/>
          </a:xfrm>
          <a:prstGeom prst="line">
            <a:avLst/>
          </a:prstGeom>
          <a:ln w="19050">
            <a:solidFill>
              <a:srgbClr val="3886CC"/>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par>
                                <p:cTn id="15" presetID="53" presetClass="entr" presetSubtype="16" fill="hold" grpId="0" nodeType="withEffect">
                                  <p:stCondLst>
                                    <p:cond delay="25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animEffect transition="in" filter="fade">
                                      <p:cBhvr>
                                        <p:cTn id="19" dur="500"/>
                                        <p:tgtEl>
                                          <p:spTgt spid="38"/>
                                        </p:tgtEl>
                                      </p:cBhvr>
                                    </p:animEffect>
                                  </p:childTnLst>
                                </p:cTn>
                              </p:par>
                            </p:childTnLst>
                          </p:cTn>
                        </p:par>
                        <p:par>
                          <p:cTn id="20" fill="hold">
                            <p:stCondLst>
                              <p:cond delay="500"/>
                            </p:stCondLst>
                            <p:childTnLst>
                              <p:par>
                                <p:cTn id="21" presetID="9" presetClass="entr" presetSubtype="0" fill="hold" nodeType="afterEffect">
                                  <p:stCondLst>
                                    <p:cond delay="0"/>
                                  </p:stCondLst>
                                  <p:childTnLst>
                                    <p:set>
                                      <p:cBhvr>
                                        <p:cTn id="22" dur="1" fill="hold">
                                          <p:stCondLst>
                                            <p:cond delay="0"/>
                                          </p:stCondLst>
                                        </p:cTn>
                                        <p:tgtEl>
                                          <p:spTgt spid="1027"/>
                                        </p:tgtEl>
                                        <p:attrNameLst>
                                          <p:attrName>style.visibility</p:attrName>
                                        </p:attrNameLst>
                                      </p:cBhvr>
                                      <p:to>
                                        <p:strVal val="visible"/>
                                      </p:to>
                                    </p:set>
                                    <p:animEffect transition="in" filter="dissolve">
                                      <p:cBhvr>
                                        <p:cTn id="23" dur="750"/>
                                        <p:tgtEl>
                                          <p:spTgt spid="1027"/>
                                        </p:tgtEl>
                                      </p:cBhvr>
                                    </p:animEffect>
                                  </p:childTnLst>
                                </p:cTn>
                              </p:par>
                            </p:childTnLst>
                          </p:cTn>
                        </p:par>
                        <p:par>
                          <p:cTn id="24" fill="hold">
                            <p:stCondLst>
                              <p:cond delay="1250"/>
                            </p:stCondLst>
                            <p:childTnLst>
                              <p:par>
                                <p:cTn id="25" presetID="2" presetClass="entr" presetSubtype="4" fill="hold" nodeType="afterEffect">
                                  <p:stCondLst>
                                    <p:cond delay="500"/>
                                  </p:stCondLst>
                                  <p:childTnLst>
                                    <p:set>
                                      <p:cBhvr>
                                        <p:cTn id="26" dur="1" fill="hold">
                                          <p:stCondLst>
                                            <p:cond delay="0"/>
                                          </p:stCondLst>
                                        </p:cTn>
                                        <p:tgtEl>
                                          <p:spTgt spid="52"/>
                                        </p:tgtEl>
                                        <p:attrNameLst>
                                          <p:attrName>style.visibility</p:attrName>
                                        </p:attrNameLst>
                                      </p:cBhvr>
                                      <p:to>
                                        <p:strVal val="visible"/>
                                      </p:to>
                                    </p:set>
                                    <p:anim calcmode="lin" valueType="num">
                                      <p:cBhvr additive="base">
                                        <p:cTn id="27" dur="350" fill="hold"/>
                                        <p:tgtEl>
                                          <p:spTgt spid="52"/>
                                        </p:tgtEl>
                                        <p:attrNameLst>
                                          <p:attrName>ppt_x</p:attrName>
                                        </p:attrNameLst>
                                      </p:cBhvr>
                                      <p:tavLst>
                                        <p:tav tm="0">
                                          <p:val>
                                            <p:strVal val="#ppt_x"/>
                                          </p:val>
                                        </p:tav>
                                        <p:tav tm="100000">
                                          <p:val>
                                            <p:strVal val="#ppt_x"/>
                                          </p:val>
                                        </p:tav>
                                      </p:tavLst>
                                    </p:anim>
                                    <p:anim calcmode="lin" valueType="num">
                                      <p:cBhvr additive="base">
                                        <p:cTn id="28" dur="350" fill="hold"/>
                                        <p:tgtEl>
                                          <p:spTgt spid="5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500"/>
                                  </p:stCondLst>
                                  <p:childTnLst>
                                    <p:set>
                                      <p:cBhvr>
                                        <p:cTn id="30" dur="1" fill="hold">
                                          <p:stCondLst>
                                            <p:cond delay="0"/>
                                          </p:stCondLst>
                                        </p:cTn>
                                        <p:tgtEl>
                                          <p:spTgt spid="59"/>
                                        </p:tgtEl>
                                        <p:attrNameLst>
                                          <p:attrName>style.visibility</p:attrName>
                                        </p:attrNameLst>
                                      </p:cBhvr>
                                      <p:to>
                                        <p:strVal val="visible"/>
                                      </p:to>
                                    </p:set>
                                    <p:anim calcmode="lin" valueType="num">
                                      <p:cBhvr additive="base">
                                        <p:cTn id="31" dur="350" fill="hold"/>
                                        <p:tgtEl>
                                          <p:spTgt spid="59"/>
                                        </p:tgtEl>
                                        <p:attrNameLst>
                                          <p:attrName>ppt_x</p:attrName>
                                        </p:attrNameLst>
                                      </p:cBhvr>
                                      <p:tavLst>
                                        <p:tav tm="0">
                                          <p:val>
                                            <p:strVal val="#ppt_x"/>
                                          </p:val>
                                        </p:tav>
                                        <p:tav tm="100000">
                                          <p:val>
                                            <p:strVal val="#ppt_x"/>
                                          </p:val>
                                        </p:tav>
                                      </p:tavLst>
                                    </p:anim>
                                    <p:anim calcmode="lin" valueType="num">
                                      <p:cBhvr additive="base">
                                        <p:cTn id="32" dur="350" fill="hold"/>
                                        <p:tgtEl>
                                          <p:spTgt spid="59"/>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500"/>
                                  </p:stCondLst>
                                  <p:childTnLst>
                                    <p:set>
                                      <p:cBhvr>
                                        <p:cTn id="34" dur="1" fill="hold">
                                          <p:stCondLst>
                                            <p:cond delay="0"/>
                                          </p:stCondLst>
                                        </p:cTn>
                                        <p:tgtEl>
                                          <p:spTgt spid="47"/>
                                        </p:tgtEl>
                                        <p:attrNameLst>
                                          <p:attrName>style.visibility</p:attrName>
                                        </p:attrNameLst>
                                      </p:cBhvr>
                                      <p:to>
                                        <p:strVal val="visible"/>
                                      </p:to>
                                    </p:set>
                                    <p:anim calcmode="lin" valueType="num">
                                      <p:cBhvr additive="base">
                                        <p:cTn id="35" dur="350" fill="hold"/>
                                        <p:tgtEl>
                                          <p:spTgt spid="47"/>
                                        </p:tgtEl>
                                        <p:attrNameLst>
                                          <p:attrName>ppt_x</p:attrName>
                                        </p:attrNameLst>
                                      </p:cBhvr>
                                      <p:tavLst>
                                        <p:tav tm="0">
                                          <p:val>
                                            <p:strVal val="#ppt_x"/>
                                          </p:val>
                                        </p:tav>
                                        <p:tav tm="100000">
                                          <p:val>
                                            <p:strVal val="#ppt_x"/>
                                          </p:val>
                                        </p:tav>
                                      </p:tavLst>
                                    </p:anim>
                                    <p:anim calcmode="lin" valueType="num">
                                      <p:cBhvr additive="base">
                                        <p:cTn id="36" dur="350" fill="hold"/>
                                        <p:tgtEl>
                                          <p:spTgt spid="47"/>
                                        </p:tgtEl>
                                        <p:attrNameLst>
                                          <p:attrName>ppt_y</p:attrName>
                                        </p:attrNameLst>
                                      </p:cBhvr>
                                      <p:tavLst>
                                        <p:tav tm="0">
                                          <p:val>
                                            <p:strVal val="1+#ppt_h/2"/>
                                          </p:val>
                                        </p:tav>
                                        <p:tav tm="100000">
                                          <p:val>
                                            <p:strVal val="#ppt_y"/>
                                          </p:val>
                                        </p:tav>
                                      </p:tavLst>
                                    </p:anim>
                                  </p:childTnLst>
                                </p:cTn>
                              </p:par>
                            </p:childTnLst>
                          </p:cTn>
                        </p:par>
                        <p:par>
                          <p:cTn id="37" fill="hold">
                            <p:stCondLst>
                              <p:cond delay="2100"/>
                            </p:stCondLst>
                            <p:childTnLst>
                              <p:par>
                                <p:cTn id="38" presetID="53" presetClass="entr" presetSubtype="16" fill="hold" grpId="0" nodeType="afterEffect">
                                  <p:stCondLst>
                                    <p:cond delay="0"/>
                                  </p:stCondLst>
                                  <p:childTnLst>
                                    <p:set>
                                      <p:cBhvr>
                                        <p:cTn id="39" dur="1" fill="hold">
                                          <p:stCondLst>
                                            <p:cond delay="0"/>
                                          </p:stCondLst>
                                        </p:cTn>
                                        <p:tgtEl>
                                          <p:spTgt spid="58"/>
                                        </p:tgtEl>
                                        <p:attrNameLst>
                                          <p:attrName>style.visibility</p:attrName>
                                        </p:attrNameLst>
                                      </p:cBhvr>
                                      <p:to>
                                        <p:strVal val="visible"/>
                                      </p:to>
                                    </p:set>
                                    <p:anim calcmode="lin" valueType="num">
                                      <p:cBhvr>
                                        <p:cTn id="40" dur="500" fill="hold"/>
                                        <p:tgtEl>
                                          <p:spTgt spid="58"/>
                                        </p:tgtEl>
                                        <p:attrNameLst>
                                          <p:attrName>ppt_w</p:attrName>
                                        </p:attrNameLst>
                                      </p:cBhvr>
                                      <p:tavLst>
                                        <p:tav tm="0">
                                          <p:val>
                                            <p:fltVal val="0"/>
                                          </p:val>
                                        </p:tav>
                                        <p:tav tm="100000">
                                          <p:val>
                                            <p:strVal val="#ppt_w"/>
                                          </p:val>
                                        </p:tav>
                                      </p:tavLst>
                                    </p:anim>
                                    <p:anim calcmode="lin" valueType="num">
                                      <p:cBhvr>
                                        <p:cTn id="41" dur="500" fill="hold"/>
                                        <p:tgtEl>
                                          <p:spTgt spid="58"/>
                                        </p:tgtEl>
                                        <p:attrNameLst>
                                          <p:attrName>ppt_h</p:attrName>
                                        </p:attrNameLst>
                                      </p:cBhvr>
                                      <p:tavLst>
                                        <p:tav tm="0">
                                          <p:val>
                                            <p:fltVal val="0"/>
                                          </p:val>
                                        </p:tav>
                                        <p:tav tm="100000">
                                          <p:val>
                                            <p:strVal val="#ppt_h"/>
                                          </p:val>
                                        </p:tav>
                                      </p:tavLst>
                                    </p:anim>
                                    <p:animEffect transition="in" filter="fade">
                                      <p:cBhvr>
                                        <p:cTn id="42" dur="500"/>
                                        <p:tgtEl>
                                          <p:spTgt spid="58"/>
                                        </p:tgtEl>
                                      </p:cBhvr>
                                    </p:animEffect>
                                  </p:childTnLst>
                                </p:cTn>
                              </p:par>
                            </p:childTnLst>
                          </p:cTn>
                        </p:par>
                        <p:par>
                          <p:cTn id="43" fill="hold">
                            <p:stCondLst>
                              <p:cond delay="2600"/>
                            </p:stCondLst>
                            <p:childTnLst>
                              <p:par>
                                <p:cTn id="44" presetID="22" presetClass="entr" presetSubtype="2" fill="hold" nodeType="afterEffect">
                                  <p:stCondLst>
                                    <p:cond delay="0"/>
                                  </p:stCondLst>
                                  <p:childTnLst>
                                    <p:set>
                                      <p:cBhvr>
                                        <p:cTn id="45" dur="1" fill="hold">
                                          <p:stCondLst>
                                            <p:cond delay="0"/>
                                          </p:stCondLst>
                                        </p:cTn>
                                        <p:tgtEl>
                                          <p:spTgt spid="67"/>
                                        </p:tgtEl>
                                        <p:attrNameLst>
                                          <p:attrName>style.visibility</p:attrName>
                                        </p:attrNameLst>
                                      </p:cBhvr>
                                      <p:to>
                                        <p:strVal val="visible"/>
                                      </p:to>
                                    </p:set>
                                    <p:animEffect transition="in" filter="wipe(right)">
                                      <p:cBhvr>
                                        <p:cTn id="46" dur="500"/>
                                        <p:tgtEl>
                                          <p:spTgt spid="67"/>
                                        </p:tgtEl>
                                      </p:cBhvr>
                                    </p:animEffect>
                                  </p:childTnLst>
                                </p:cTn>
                              </p:par>
                              <p:par>
                                <p:cTn id="47" presetID="22" presetClass="entr" presetSubtype="8" fill="hold" nodeType="with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5" grpId="0" animBg="1"/>
      <p:bldP spid="38" grpId="0" animBg="1"/>
      <p:bldP spid="5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2514600"/>
            <a:ext cx="12192000" cy="3204029"/>
          </a:xfrm>
          <a:prstGeom prst="rect">
            <a:avLst/>
          </a:prstGeom>
          <a:solidFill>
            <a:srgbClr val="5B9BD5">
              <a:alpha val="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1146267" y="305190"/>
            <a:ext cx="4185761" cy="461665"/>
          </a:xfrm>
          <a:prstGeom prst="rect">
            <a:avLst/>
          </a:prstGeom>
        </p:spPr>
        <p:txBody>
          <a:bodyPr wrap="none">
            <a:spAutoFit/>
          </a:bodyPr>
          <a:lstStyle/>
          <a:p>
            <a:r>
              <a:rPr lang="zh-CN" altLang="en-US" sz="2400" b="1" dirty="0" smtClean="0">
                <a:solidFill>
                  <a:schemeClr val="tx1">
                    <a:lumMod val="85000"/>
                    <a:lumOff val="15000"/>
                  </a:schemeClr>
                </a:solidFill>
                <a:latin typeface="微软雅黑" panose="020B0503020204020204" pitchFamily="34" charset="-122"/>
                <a:ea typeface="微软雅黑" panose="020B0503020204020204" pitchFamily="34" charset="-122"/>
              </a:rPr>
              <a:t>年轻人对社会保险的几个误区</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9" name="矩形 38"/>
          <p:cNvSpPr/>
          <p:nvPr/>
        </p:nvSpPr>
        <p:spPr>
          <a:xfrm>
            <a:off x="369308" y="182080"/>
            <a:ext cx="595035" cy="584775"/>
          </a:xfrm>
          <a:prstGeom prst="rect">
            <a:avLst/>
          </a:prstGeom>
        </p:spPr>
        <p:txBody>
          <a:bodyPr wrap="none">
            <a:spAutoFit/>
          </a:bodyPr>
          <a:lstStyle/>
          <a:p>
            <a:r>
              <a:rPr lang="zh-CN" altLang="en-US" sz="3200" dirty="0">
                <a:solidFill>
                  <a:schemeClr val="bg1"/>
                </a:solidFill>
                <a:latin typeface="汉仪菱心体简" panose="02010609000101010101" pitchFamily="2" charset="-122"/>
                <a:ea typeface="汉仪菱心体简" panose="02010609000101010101" pitchFamily="2" charset="-122"/>
              </a:rPr>
              <a:t>☞</a:t>
            </a:r>
          </a:p>
        </p:txBody>
      </p:sp>
      <p:sp>
        <p:nvSpPr>
          <p:cNvPr id="43" name="文本框 42"/>
          <p:cNvSpPr txBox="1"/>
          <p:nvPr/>
        </p:nvSpPr>
        <p:spPr>
          <a:xfrm>
            <a:off x="582801" y="1921076"/>
            <a:ext cx="5889439" cy="3077253"/>
          </a:xfrm>
          <a:prstGeom prst="rect">
            <a:avLst/>
          </a:prstGeom>
          <a:noFill/>
        </p:spPr>
        <p:txBody>
          <a:bodyPr wrap="square" rtlCol="0">
            <a:spAutoFit/>
          </a:bodyPr>
          <a:lstStyle/>
          <a:p>
            <a:pPr marL="342900" indent="-342900">
              <a:lnSpc>
                <a:spcPct val="200000"/>
              </a:lnSpc>
              <a:buFont typeface="+mj-lt"/>
              <a:buAutoNum type="arabicPeriod"/>
            </a:pPr>
            <a:r>
              <a:rPr lang="zh-CN" altLang="en-US" sz="2000" dirty="0" smtClean="0">
                <a:latin typeface="微软雅黑" panose="020B0503020204020204" pitchFamily="34" charset="-122"/>
                <a:ea typeface="微软雅黑" panose="020B0503020204020204" pitchFamily="34" charset="-122"/>
              </a:rPr>
              <a:t>我现在还年轻，退休是几十年以后的事，现在不用考虑那么早。</a:t>
            </a:r>
            <a:endParaRPr lang="en-US" altLang="zh-CN" sz="2000" dirty="0">
              <a:latin typeface="微软雅黑" panose="020B0503020204020204" pitchFamily="34" charset="-122"/>
              <a:ea typeface="微软雅黑" panose="020B0503020204020204" pitchFamily="34" charset="-122"/>
            </a:endParaRPr>
          </a:p>
          <a:p>
            <a:pPr marL="342900" indent="-342900">
              <a:lnSpc>
                <a:spcPct val="200000"/>
              </a:lnSpc>
              <a:buFont typeface="+mj-lt"/>
              <a:buAutoNum type="arabicPeriod"/>
            </a:pPr>
            <a:r>
              <a:rPr lang="zh-CN" altLang="en-US" sz="2000" dirty="0" smtClean="0">
                <a:latin typeface="微软雅黑" panose="020B0503020204020204" pitchFamily="34" charset="-122"/>
                <a:ea typeface="微软雅黑" panose="020B0503020204020204" pitchFamily="34" charset="-122"/>
              </a:rPr>
              <a:t> 社会保险就是“三险一金”。</a:t>
            </a:r>
            <a:endParaRPr lang="en-US" altLang="zh-CN" sz="2000" dirty="0" smtClean="0">
              <a:latin typeface="微软雅黑" panose="020B0503020204020204" pitchFamily="34" charset="-122"/>
              <a:ea typeface="微软雅黑" panose="020B0503020204020204" pitchFamily="34" charset="-122"/>
            </a:endParaRPr>
          </a:p>
          <a:p>
            <a:pPr marL="342900" indent="-342900">
              <a:lnSpc>
                <a:spcPct val="200000"/>
              </a:lnSpc>
              <a:buFont typeface="+mj-lt"/>
              <a:buAutoNum type="arabicPeriod"/>
            </a:pPr>
            <a:r>
              <a:rPr lang="zh-CN" altLang="en-US" sz="2000" dirty="0">
                <a:latin typeface="微软雅黑" panose="020B0503020204020204" pitchFamily="34" charset="-122"/>
                <a:ea typeface="微软雅黑" panose="020B0503020204020204" pitchFamily="34" charset="-122"/>
              </a:rPr>
              <a:t>我</a:t>
            </a:r>
            <a:r>
              <a:rPr lang="zh-CN" altLang="en-US" sz="2000" dirty="0" smtClean="0">
                <a:latin typeface="微软雅黑" panose="020B0503020204020204" pitchFamily="34" charset="-122"/>
                <a:ea typeface="微软雅黑" panose="020B0503020204020204" pitchFamily="34" charset="-122"/>
              </a:rPr>
              <a:t>的工作地点不稳定，可能张家港待上几年就回老家工作了，那我缴纳的社保还有什么用？</a:t>
            </a:r>
            <a:endParaRPr lang="zh-CN" altLang="en-US" sz="2000" dirty="0">
              <a:latin typeface="微软雅黑" panose="020B0503020204020204" pitchFamily="34" charset="-122"/>
              <a:ea typeface="微软雅黑" panose="020B0503020204020204" pitchFamily="34" charset="-122"/>
            </a:endParaRPr>
          </a:p>
        </p:txBody>
      </p:sp>
      <p:pic>
        <p:nvPicPr>
          <p:cNvPr id="4098" name="Picture 2" descr="https://img0.baidu.com/it/u=1826790607,772274367&amp;fm=253&amp;fmt=auto&amp;app=138&amp;f=JPEG?w=515&amp;h=5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9571" y="1200778"/>
            <a:ext cx="4653387" cy="4517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9110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 presetClass="entr" presetSubtype="0" fill="hold" nodeType="afterEffect">
                                  <p:stCondLst>
                                    <p:cond delay="0"/>
                                  </p:stCondLst>
                                  <p:childTnLst>
                                    <p:set>
                                      <p:cBhvr>
                                        <p:cTn id="14" dur="1" fill="hold">
                                          <p:stCondLst>
                                            <p:cond delay="0"/>
                                          </p:stCondLst>
                                        </p:cTn>
                                        <p:tgtEl>
                                          <p:spTgt spid="4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2514600"/>
            <a:ext cx="12192000" cy="3204029"/>
          </a:xfrm>
          <a:prstGeom prst="rect">
            <a:avLst/>
          </a:prstGeom>
          <a:solidFill>
            <a:srgbClr val="5B9BD5">
              <a:alpha val="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1146267" y="305190"/>
            <a:ext cx="2031325" cy="461665"/>
          </a:xfrm>
          <a:prstGeom prst="rect">
            <a:avLst/>
          </a:prstGeom>
        </p:spPr>
        <p:txBody>
          <a:bodyPr wrap="none">
            <a:spAutoFit/>
          </a:bodyPr>
          <a:lstStyle/>
          <a:p>
            <a:r>
              <a:rPr lang="zh-CN" altLang="en-US" sz="2400" b="1" dirty="0" smtClean="0">
                <a:solidFill>
                  <a:schemeClr val="tx1">
                    <a:lumMod val="85000"/>
                    <a:lumOff val="15000"/>
                  </a:schemeClr>
                </a:solidFill>
                <a:latin typeface="微软雅黑" panose="020B0503020204020204" pitchFamily="34" charset="-122"/>
                <a:ea typeface="微软雅黑" panose="020B0503020204020204" pitchFamily="34" charset="-122"/>
              </a:rPr>
              <a:t>社会保险概述</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9" name="矩形 38"/>
          <p:cNvSpPr/>
          <p:nvPr/>
        </p:nvSpPr>
        <p:spPr>
          <a:xfrm>
            <a:off x="369309" y="105639"/>
            <a:ext cx="595035" cy="584775"/>
          </a:xfrm>
          <a:prstGeom prst="rect">
            <a:avLst/>
          </a:prstGeom>
        </p:spPr>
        <p:txBody>
          <a:bodyPr wrap="none">
            <a:spAutoFit/>
          </a:bodyPr>
          <a:lstStyle/>
          <a:p>
            <a:r>
              <a:rPr lang="zh-CN" altLang="en-US" sz="3200" dirty="0" smtClean="0">
                <a:solidFill>
                  <a:schemeClr val="bg1"/>
                </a:solidFill>
                <a:latin typeface="汉仪菱心体简" panose="02010609000101010101" pitchFamily="2" charset="-122"/>
                <a:ea typeface="汉仪菱心体简" panose="02010609000101010101" pitchFamily="2" charset="-122"/>
              </a:rPr>
              <a:t>一</a:t>
            </a:r>
            <a:endParaRPr lang="zh-CN" altLang="en-US" sz="3200" dirty="0">
              <a:solidFill>
                <a:schemeClr val="bg1"/>
              </a:solidFill>
              <a:latin typeface="汉仪菱心体简" panose="02010609000101010101" pitchFamily="2" charset="-122"/>
              <a:ea typeface="汉仪菱心体简" panose="02010609000101010101" pitchFamily="2" charset="-122"/>
            </a:endParaRPr>
          </a:p>
        </p:txBody>
      </p:sp>
      <p:sp>
        <p:nvSpPr>
          <p:cNvPr id="43" name="文本框 42"/>
          <p:cNvSpPr txBox="1"/>
          <p:nvPr/>
        </p:nvSpPr>
        <p:spPr>
          <a:xfrm>
            <a:off x="778290" y="2719564"/>
            <a:ext cx="5684838" cy="2252924"/>
          </a:xfrm>
          <a:prstGeom prst="rect">
            <a:avLst/>
          </a:prstGeom>
          <a:noFill/>
        </p:spPr>
        <p:txBody>
          <a:bodyPr wrap="square" rtlCol="0">
            <a:spAutoFit/>
          </a:bodyPr>
          <a:lstStyle/>
          <a:p>
            <a:pPr>
              <a:lnSpc>
                <a:spcPct val="130000"/>
              </a:lnSpc>
            </a:pPr>
            <a:r>
              <a:rPr lang="zh-CN" altLang="en-US" dirty="0">
                <a:latin typeface="微软雅黑" panose="020B0503020204020204" pitchFamily="34" charset="-122"/>
                <a:ea typeface="微软雅黑" panose="020B0503020204020204" pitchFamily="34" charset="-122"/>
              </a:rPr>
              <a:t>社会保险，是指国家依法建立的，由国家、用人单位和个人共同筹集资金、建立资金，使个人在年老（退休）、患病、工伤（因工伤残或者患职业病）、失业、生育等情况下获得物质帮助和补偿的一种社会保障制度。</a:t>
            </a:r>
          </a:p>
          <a:p>
            <a:pPr>
              <a:lnSpc>
                <a:spcPct val="130000"/>
              </a:lnSpc>
            </a:pPr>
            <a:endParaRPr lang="zh-CN" altLang="en-US" dirty="0">
              <a:latin typeface="微软雅黑" panose="020B0503020204020204" pitchFamily="34" charset="-122"/>
              <a:ea typeface="微软雅黑" panose="020B0503020204020204" pitchFamily="34" charset="-122"/>
            </a:endParaRPr>
          </a:p>
          <a:p>
            <a:pPr algn="r">
              <a:lnSpc>
                <a:spcPct val="130000"/>
              </a:lnSpc>
            </a:pPr>
            <a:r>
              <a:rPr lang="zh-CN" altLang="en-US" dirty="0">
                <a:latin typeface="微软雅黑" panose="020B0503020204020204" pitchFamily="34" charset="-122"/>
                <a:ea typeface="微软雅黑" panose="020B0503020204020204" pitchFamily="34" charset="-122"/>
              </a:rPr>
              <a:t> </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是依靠国家立法强制实行的社会化保险。</a:t>
            </a:r>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1677" y="2514600"/>
            <a:ext cx="4787411" cy="3191608"/>
          </a:xfrm>
          <a:prstGeom prst="rect">
            <a:avLst/>
          </a:prstGeom>
        </p:spPr>
      </p:pic>
      <p:grpSp>
        <p:nvGrpSpPr>
          <p:cNvPr id="14" name="组合 13"/>
          <p:cNvGrpSpPr/>
          <p:nvPr/>
        </p:nvGrpSpPr>
        <p:grpSpPr>
          <a:xfrm>
            <a:off x="570564" y="1086840"/>
            <a:ext cx="2875758" cy="428171"/>
            <a:chOff x="449262" y="1422400"/>
            <a:chExt cx="2117047" cy="428171"/>
          </a:xfrm>
        </p:grpSpPr>
        <p:sp>
          <p:nvSpPr>
            <p:cNvPr id="15" name="矩形 40"/>
            <p:cNvSpPr/>
            <p:nvPr/>
          </p:nvSpPr>
          <p:spPr>
            <a:xfrm>
              <a:off x="602184" y="1422400"/>
              <a:ext cx="1964125" cy="428171"/>
            </a:xfrm>
            <a:custGeom>
              <a:avLst/>
              <a:gdLst>
                <a:gd name="connsiteX0" fmla="*/ 0 w 3576638"/>
                <a:gd name="connsiteY0" fmla="*/ 0 h 428171"/>
                <a:gd name="connsiteX1" fmla="*/ 3576638 w 3576638"/>
                <a:gd name="connsiteY1" fmla="*/ 0 h 428171"/>
                <a:gd name="connsiteX2" fmla="*/ 3576638 w 3576638"/>
                <a:gd name="connsiteY2" fmla="*/ 428171 h 428171"/>
                <a:gd name="connsiteX3" fmla="*/ 0 w 3576638"/>
                <a:gd name="connsiteY3" fmla="*/ 428171 h 428171"/>
                <a:gd name="connsiteX4" fmla="*/ 0 w 3576638"/>
                <a:gd name="connsiteY4" fmla="*/ 0 h 428171"/>
                <a:gd name="connsiteX0-1" fmla="*/ 0 w 3576638"/>
                <a:gd name="connsiteY0-2" fmla="*/ 0 h 428171"/>
                <a:gd name="connsiteX1-3" fmla="*/ 3367088 w 3576638"/>
                <a:gd name="connsiteY1-4" fmla="*/ 6350 h 428171"/>
                <a:gd name="connsiteX2-5" fmla="*/ 3576638 w 3576638"/>
                <a:gd name="connsiteY2-6" fmla="*/ 428171 h 428171"/>
                <a:gd name="connsiteX3-7" fmla="*/ 0 w 3576638"/>
                <a:gd name="connsiteY3-8" fmla="*/ 428171 h 428171"/>
                <a:gd name="connsiteX4-9" fmla="*/ 0 w 3576638"/>
                <a:gd name="connsiteY4-10" fmla="*/ 0 h 42817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576638" h="428171">
                  <a:moveTo>
                    <a:pt x="0" y="0"/>
                  </a:moveTo>
                  <a:lnTo>
                    <a:pt x="3367088" y="6350"/>
                  </a:lnTo>
                  <a:lnTo>
                    <a:pt x="3576638" y="428171"/>
                  </a:lnTo>
                  <a:lnTo>
                    <a:pt x="0" y="428171"/>
                  </a:lnTo>
                  <a:lnTo>
                    <a:pt x="0" y="0"/>
                  </a:lnTo>
                  <a:close/>
                </a:path>
              </a:pathLst>
            </a:custGeom>
            <a:solidFill>
              <a:srgbClr val="0070C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6" name="矩形 40"/>
            <p:cNvSpPr/>
            <p:nvPr/>
          </p:nvSpPr>
          <p:spPr>
            <a:xfrm>
              <a:off x="449262" y="1422400"/>
              <a:ext cx="2008515" cy="428171"/>
            </a:xfrm>
            <a:custGeom>
              <a:avLst/>
              <a:gdLst>
                <a:gd name="connsiteX0" fmla="*/ 0 w 3576638"/>
                <a:gd name="connsiteY0" fmla="*/ 0 h 428171"/>
                <a:gd name="connsiteX1" fmla="*/ 3576638 w 3576638"/>
                <a:gd name="connsiteY1" fmla="*/ 0 h 428171"/>
                <a:gd name="connsiteX2" fmla="*/ 3576638 w 3576638"/>
                <a:gd name="connsiteY2" fmla="*/ 428171 h 428171"/>
                <a:gd name="connsiteX3" fmla="*/ 0 w 3576638"/>
                <a:gd name="connsiteY3" fmla="*/ 428171 h 428171"/>
                <a:gd name="connsiteX4" fmla="*/ 0 w 3576638"/>
                <a:gd name="connsiteY4" fmla="*/ 0 h 428171"/>
                <a:gd name="connsiteX0-1" fmla="*/ 0 w 3576638"/>
                <a:gd name="connsiteY0-2" fmla="*/ 0 h 428171"/>
                <a:gd name="connsiteX1-3" fmla="*/ 3367088 w 3576638"/>
                <a:gd name="connsiteY1-4" fmla="*/ 6350 h 428171"/>
                <a:gd name="connsiteX2-5" fmla="*/ 3576638 w 3576638"/>
                <a:gd name="connsiteY2-6" fmla="*/ 428171 h 428171"/>
                <a:gd name="connsiteX3-7" fmla="*/ 0 w 3576638"/>
                <a:gd name="connsiteY3-8" fmla="*/ 428171 h 428171"/>
                <a:gd name="connsiteX4-9" fmla="*/ 0 w 3576638"/>
                <a:gd name="connsiteY4-10" fmla="*/ 0 h 42817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576638" h="428171">
                  <a:moveTo>
                    <a:pt x="0" y="0"/>
                  </a:moveTo>
                  <a:lnTo>
                    <a:pt x="3367088" y="6350"/>
                  </a:lnTo>
                  <a:lnTo>
                    <a:pt x="3576638" y="428171"/>
                  </a:lnTo>
                  <a:lnTo>
                    <a:pt x="0" y="428171"/>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en-US" altLang="zh-CN" sz="2000" b="1" dirty="0">
                  <a:solidFill>
                    <a:schemeClr val="bg1"/>
                  </a:solidFill>
                  <a:latin typeface="微软雅黑" panose="020B0503020204020204" pitchFamily="34" charset="-122"/>
                  <a:ea typeface="微软雅黑" panose="020B0503020204020204" pitchFamily="34" charset="-122"/>
                </a:rPr>
                <a:t>(</a:t>
              </a:r>
              <a:r>
                <a:rPr lang="zh-CN" altLang="en-US" sz="2000" b="1" dirty="0" smtClean="0">
                  <a:solidFill>
                    <a:schemeClr val="bg1"/>
                  </a:solidFill>
                  <a:latin typeface="微软雅黑" panose="020B0503020204020204" pitchFamily="34" charset="-122"/>
                  <a:ea typeface="微软雅黑" panose="020B0503020204020204" pitchFamily="34" charset="-122"/>
                </a:rPr>
                <a:t>一</a:t>
              </a:r>
              <a:r>
                <a:rPr lang="en-US" altLang="zh-CN" sz="2000" b="1" dirty="0" smtClean="0">
                  <a:solidFill>
                    <a:schemeClr val="bg1"/>
                  </a:solidFill>
                  <a:latin typeface="微软雅黑" panose="020B0503020204020204" pitchFamily="34" charset="-122"/>
                  <a:ea typeface="微软雅黑" panose="020B0503020204020204" pitchFamily="34" charset="-122"/>
                </a:rPr>
                <a:t>) </a:t>
              </a:r>
              <a:r>
                <a:rPr lang="zh-CN" altLang="en-US" sz="2000" b="1" dirty="0" smtClean="0">
                  <a:solidFill>
                    <a:schemeClr val="bg1"/>
                  </a:solidFill>
                  <a:latin typeface="微软雅黑" panose="020B0503020204020204" pitchFamily="34" charset="-122"/>
                  <a:ea typeface="微软雅黑" panose="020B0503020204020204" pitchFamily="34" charset="-122"/>
                </a:rPr>
                <a:t>社会保险的概念</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902052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left)">
                                      <p:cBhvr>
                                        <p:cTn id="11" dur="500"/>
                                        <p:tgtEl>
                                          <p:spTgt spid="4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p:cNvSpPr/>
          <p:nvPr/>
        </p:nvSpPr>
        <p:spPr>
          <a:xfrm>
            <a:off x="1146267" y="305190"/>
            <a:ext cx="3877985" cy="461665"/>
          </a:xfrm>
          <a:prstGeom prst="rect">
            <a:avLst/>
          </a:prstGeom>
        </p:spPr>
        <p:txBody>
          <a:bodyPr wrap="none">
            <a:spAutoFit/>
          </a:bodyPr>
          <a:lstStyle/>
          <a:p>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rPr>
              <a:t>社会保险的种类与基本原则</a:t>
            </a:r>
          </a:p>
        </p:txBody>
      </p:sp>
      <p:sp>
        <p:nvSpPr>
          <p:cNvPr id="39" name="矩形 38"/>
          <p:cNvSpPr/>
          <p:nvPr/>
        </p:nvSpPr>
        <p:spPr>
          <a:xfrm>
            <a:off x="369309" y="105639"/>
            <a:ext cx="595035" cy="584775"/>
          </a:xfrm>
          <a:prstGeom prst="rect">
            <a:avLst/>
          </a:prstGeom>
        </p:spPr>
        <p:txBody>
          <a:bodyPr wrap="none">
            <a:spAutoFit/>
          </a:bodyPr>
          <a:lstStyle/>
          <a:p>
            <a:r>
              <a:rPr lang="zh-CN" altLang="en-US" sz="3200" dirty="0" smtClean="0">
                <a:solidFill>
                  <a:schemeClr val="bg1"/>
                </a:solidFill>
                <a:latin typeface="汉仪菱心体简" panose="02010609000101010101" pitchFamily="2" charset="-122"/>
                <a:ea typeface="汉仪菱心体简" panose="02010609000101010101" pitchFamily="2" charset="-122"/>
              </a:rPr>
              <a:t>一</a:t>
            </a:r>
            <a:endParaRPr lang="zh-CN" altLang="en-US" sz="3200" dirty="0">
              <a:solidFill>
                <a:schemeClr val="bg1"/>
              </a:solidFill>
              <a:latin typeface="汉仪菱心体简" panose="02010609000101010101" pitchFamily="2" charset="-122"/>
              <a:ea typeface="汉仪菱心体简" panose="02010609000101010101" pitchFamily="2" charset="-122"/>
            </a:endParaRPr>
          </a:p>
        </p:txBody>
      </p:sp>
      <p:sp>
        <p:nvSpPr>
          <p:cNvPr id="43" name="文本框 42"/>
          <p:cNvSpPr txBox="1"/>
          <p:nvPr/>
        </p:nvSpPr>
        <p:spPr>
          <a:xfrm>
            <a:off x="964344" y="1959639"/>
            <a:ext cx="5684838" cy="453457"/>
          </a:xfrm>
          <a:prstGeom prst="rect">
            <a:avLst/>
          </a:prstGeom>
          <a:noFill/>
        </p:spPr>
        <p:txBody>
          <a:bodyPr wrap="square" rtlCol="0">
            <a:spAutoFit/>
          </a:bodyPr>
          <a:lstStyle/>
          <a:p>
            <a:pPr>
              <a:lnSpc>
                <a:spcPct val="130000"/>
              </a:lnSpc>
            </a:pPr>
            <a:r>
              <a:rPr lang="zh-CN" altLang="en-US" dirty="0" smtClean="0">
                <a:latin typeface="微软雅黑" panose="020B0503020204020204" pitchFamily="34" charset="-122"/>
                <a:ea typeface="微软雅黑" panose="020B0503020204020204" pitchFamily="34" charset="-122"/>
              </a:rPr>
              <a:t>目前我国的社会保险主要有以下几种：</a:t>
            </a:r>
            <a:endParaRPr lang="zh-CN" altLang="en-US" dirty="0">
              <a:latin typeface="微软雅黑" panose="020B0503020204020204" pitchFamily="34" charset="-122"/>
              <a:ea typeface="微软雅黑" panose="020B0503020204020204" pitchFamily="34" charset="-122"/>
            </a:endParaRPr>
          </a:p>
        </p:txBody>
      </p:sp>
      <p:grpSp>
        <p:nvGrpSpPr>
          <p:cNvPr id="2" name="组合 1"/>
          <p:cNvGrpSpPr/>
          <p:nvPr/>
        </p:nvGrpSpPr>
        <p:grpSpPr>
          <a:xfrm>
            <a:off x="328772" y="2516619"/>
            <a:ext cx="2955202" cy="1122136"/>
            <a:chOff x="2638426" y="2206173"/>
            <a:chExt cx="2955202" cy="1122136"/>
          </a:xfrm>
        </p:grpSpPr>
        <p:sp>
          <p:nvSpPr>
            <p:cNvPr id="15" name="MH_Other_1"/>
            <p:cNvSpPr/>
            <p:nvPr>
              <p:custDataLst>
                <p:tags r:id="rId10"/>
              </p:custDataLst>
            </p:nvPr>
          </p:nvSpPr>
          <p:spPr bwMode="auto">
            <a:xfrm rot="20784785">
              <a:off x="2638426" y="2558966"/>
              <a:ext cx="1467844" cy="682916"/>
            </a:xfrm>
            <a:custGeom>
              <a:avLst/>
              <a:gdLst>
                <a:gd name="T0" fmla="*/ 0 w 2112302"/>
                <a:gd name="T1" fmla="*/ 22767 h 982676"/>
                <a:gd name="T2" fmla="*/ 22605 w 2112302"/>
                <a:gd name="T3" fmla="*/ 155 h 982676"/>
                <a:gd name="T4" fmla="*/ 517208 w 2112302"/>
                <a:gd name="T5" fmla="*/ 0 h 982676"/>
                <a:gd name="T6" fmla="*/ 592409 w 2112302"/>
                <a:gd name="T7" fmla="*/ 71780 h 982676"/>
                <a:gd name="T8" fmla="*/ 604250 w 2112302"/>
                <a:gd name="T9" fmla="*/ 258580 h 982676"/>
                <a:gd name="T10" fmla="*/ 581645 w 2112302"/>
                <a:gd name="T11" fmla="*/ 281192 h 982676"/>
                <a:gd name="T12" fmla="*/ 22605 w 2112302"/>
                <a:gd name="T13" fmla="*/ 281192 h 982676"/>
                <a:gd name="T14" fmla="*/ 0 w 2112302"/>
                <a:gd name="T15" fmla="*/ 258580 h 982676"/>
                <a:gd name="T16" fmla="*/ 0 w 2112302"/>
                <a:gd name="T17" fmla="*/ 22767 h 9826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12302" h="982676">
                  <a:moveTo>
                    <a:pt x="0" y="79565"/>
                  </a:moveTo>
                  <a:cubicBezTo>
                    <a:pt x="0" y="35922"/>
                    <a:pt x="35379" y="543"/>
                    <a:pt x="79022" y="543"/>
                  </a:cubicBezTo>
                  <a:lnTo>
                    <a:pt x="1808027" y="0"/>
                  </a:lnTo>
                  <a:cubicBezTo>
                    <a:pt x="1851670" y="0"/>
                    <a:pt x="2070908" y="207203"/>
                    <a:pt x="2070908" y="250846"/>
                  </a:cubicBezTo>
                  <a:lnTo>
                    <a:pt x="2112302" y="903654"/>
                  </a:lnTo>
                  <a:cubicBezTo>
                    <a:pt x="2112302" y="947297"/>
                    <a:pt x="2076923" y="982676"/>
                    <a:pt x="2033280" y="982676"/>
                  </a:cubicBezTo>
                  <a:cubicBezTo>
                    <a:pt x="1426573" y="939585"/>
                    <a:pt x="801037" y="852749"/>
                    <a:pt x="79022" y="982676"/>
                  </a:cubicBezTo>
                  <a:cubicBezTo>
                    <a:pt x="35379" y="982676"/>
                    <a:pt x="0" y="947297"/>
                    <a:pt x="0" y="903654"/>
                  </a:cubicBezTo>
                  <a:lnTo>
                    <a:pt x="0" y="79565"/>
                  </a:lnTo>
                  <a:close/>
                </a:path>
              </a:pathLst>
            </a:custGeom>
            <a:gradFill rotWithShape="1">
              <a:gsLst>
                <a:gs pos="0">
                  <a:srgbClr val="5F5F5F">
                    <a:alpha val="0"/>
                  </a:srgbClr>
                </a:gs>
                <a:gs pos="100000">
                  <a:srgbClr val="5F5F5F"/>
                </a:gs>
              </a:gsLst>
              <a:lin ang="0" scaled="1"/>
            </a:gra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6" name="MH_SubTitle_1"/>
            <p:cNvSpPr>
              <a:spLocks noChangeArrowheads="1"/>
            </p:cNvSpPr>
            <p:nvPr>
              <p:custDataLst>
                <p:tags r:id="rId11"/>
              </p:custDataLst>
            </p:nvPr>
          </p:nvSpPr>
          <p:spPr bwMode="auto">
            <a:xfrm>
              <a:off x="2706113" y="2396286"/>
              <a:ext cx="2887515" cy="682916"/>
            </a:xfrm>
            <a:prstGeom prst="roundRect">
              <a:avLst>
                <a:gd name="adj" fmla="val 8046"/>
              </a:avLst>
            </a:prstGeom>
            <a:solidFill>
              <a:srgbClr val="F58C44"/>
            </a:solidFill>
            <a:ln>
              <a:noFill/>
            </a:ln>
            <a:extLst>
              <a:ext uri="{91240B29-F687-4F45-9708-019B960494DF}">
                <a14:hiddenLine xmlns:a14="http://schemas.microsoft.com/office/drawing/2010/main" w="9525">
                  <a:solidFill>
                    <a:srgbClr val="000000"/>
                  </a:solidFill>
                  <a:round/>
                </a14:hiddenLine>
              </a:ext>
            </a:extLst>
          </p:spPr>
          <p:txBody>
            <a:bodyPr rIns="612000"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514350" indent="-1714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857250" indent="-17145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200150" indent="-17145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1543050" indent="-17145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0002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4574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29146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3718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None/>
              </a:pPr>
              <a:endParaRPr lang="da-DK" altLang="zh-CN" sz="1800" b="1" dirty="0">
                <a:solidFill>
                  <a:srgbClr val="FFFFFF"/>
                </a:solidFill>
                <a:ea typeface="微软雅黑" panose="020B0503020204020204" pitchFamily="34" charset="-122"/>
              </a:endParaRPr>
            </a:p>
          </p:txBody>
        </p:sp>
        <p:sp>
          <p:nvSpPr>
            <p:cNvPr id="17" name="MH_Other_2"/>
            <p:cNvSpPr/>
            <p:nvPr>
              <p:custDataLst>
                <p:tags r:id="rId12"/>
              </p:custDataLst>
            </p:nvPr>
          </p:nvSpPr>
          <p:spPr bwMode="auto">
            <a:xfrm rot="4904715">
              <a:off x="4800520" y="2568883"/>
              <a:ext cx="1122136" cy="396715"/>
            </a:xfrm>
            <a:custGeom>
              <a:avLst/>
              <a:gdLst>
                <a:gd name="T0" fmla="*/ 0 w 3034654"/>
                <a:gd name="T1" fmla="*/ 0 h 1074893"/>
                <a:gd name="T2" fmla="*/ 17813 w 3034654"/>
                <a:gd name="T3" fmla="*/ 0 h 1074893"/>
                <a:gd name="T4" fmla="*/ 36784 w 3034654"/>
                <a:gd name="T5" fmla="*/ 0 h 1074893"/>
                <a:gd name="T6" fmla="*/ 34741 w 3034654"/>
                <a:gd name="T7" fmla="*/ 2483 h 1074893"/>
                <a:gd name="T8" fmla="*/ 36823 w 3034654"/>
                <a:gd name="T9" fmla="*/ 3159 h 1074893"/>
                <a:gd name="T10" fmla="*/ 35873 w 3034654"/>
                <a:gd name="T11" fmla="*/ 4305 h 1074893"/>
                <a:gd name="T12" fmla="*/ 36098 w 3034654"/>
                <a:gd name="T13" fmla="*/ 4826 h 1074893"/>
                <a:gd name="T14" fmla="*/ 35629 w 3034654"/>
                <a:gd name="T15" fmla="*/ 5351 h 1074893"/>
                <a:gd name="T16" fmla="*/ 36935 w 3034654"/>
                <a:gd name="T17" fmla="*/ 5921 h 1074893"/>
                <a:gd name="T18" fmla="*/ 35667 w 3034654"/>
                <a:gd name="T19" fmla="*/ 7221 h 1074893"/>
                <a:gd name="T20" fmla="*/ 37030 w 3034654"/>
                <a:gd name="T21" fmla="*/ 8093 h 1074893"/>
                <a:gd name="T22" fmla="*/ 35502 w 3034654"/>
                <a:gd name="T23" fmla="*/ 9848 h 1074893"/>
                <a:gd name="T24" fmla="*/ 37028 w 3034654"/>
                <a:gd name="T25" fmla="*/ 10252 h 1074893"/>
                <a:gd name="T26" fmla="*/ 35443 w 3034654"/>
                <a:gd name="T27" fmla="*/ 11704 h 1074893"/>
                <a:gd name="T28" fmla="*/ 36903 w 3034654"/>
                <a:gd name="T29" fmla="*/ 13017 h 1074893"/>
                <a:gd name="T30" fmla="*/ 17813 w 3034654"/>
                <a:gd name="T31" fmla="*/ 13017 h 1074893"/>
                <a:gd name="T32" fmla="*/ 930 w 3034654"/>
                <a:gd name="T33" fmla="*/ 13017 h 1074893"/>
                <a:gd name="T34" fmla="*/ 2416 w 3034654"/>
                <a:gd name="T35" fmla="*/ 10701 h 1074893"/>
                <a:gd name="T36" fmla="*/ 970 w 3034654"/>
                <a:gd name="T37" fmla="*/ 9719 h 1074893"/>
                <a:gd name="T38" fmla="*/ 1805 w 3034654"/>
                <a:gd name="T39" fmla="*/ 7968 h 1074893"/>
                <a:gd name="T40" fmla="*/ 720 w 3034654"/>
                <a:gd name="T41" fmla="*/ 7232 h 1074893"/>
                <a:gd name="T42" fmla="*/ 1754 w 3034654"/>
                <a:gd name="T43" fmla="*/ 6195 h 1074893"/>
                <a:gd name="T44" fmla="*/ 639 w 3034654"/>
                <a:gd name="T45" fmla="*/ 4964 h 1074893"/>
                <a:gd name="T46" fmla="*/ 2043 w 3034654"/>
                <a:gd name="T47" fmla="*/ 3389 h 1074893"/>
                <a:gd name="T48" fmla="*/ 486 w 3034654"/>
                <a:gd name="T49" fmla="*/ 2490 h 1074893"/>
                <a:gd name="T50" fmla="*/ 1961 w 3034654"/>
                <a:gd name="T51" fmla="*/ 1121 h 1074893"/>
                <a:gd name="T52" fmla="*/ 0 w 3034654"/>
                <a:gd name="T53" fmla="*/ 131 h 107489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034654"/>
                <a:gd name="T82" fmla="*/ 0 h 1074893"/>
                <a:gd name="T83" fmla="*/ 3034654 w 3034654"/>
                <a:gd name="T84" fmla="*/ 1074893 h 107489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034654" h="1074893">
                  <a:moveTo>
                    <a:pt x="0" y="0"/>
                  </a:moveTo>
                  <a:lnTo>
                    <a:pt x="1459802" y="0"/>
                  </a:lnTo>
                  <a:lnTo>
                    <a:pt x="3014498" y="0"/>
                  </a:lnTo>
                  <a:lnTo>
                    <a:pt x="2847043" y="205006"/>
                  </a:lnTo>
                  <a:lnTo>
                    <a:pt x="3017643" y="260827"/>
                  </a:lnTo>
                  <a:lnTo>
                    <a:pt x="2939832" y="355485"/>
                  </a:lnTo>
                  <a:lnTo>
                    <a:pt x="2958235" y="398523"/>
                  </a:lnTo>
                  <a:lnTo>
                    <a:pt x="2919874" y="441877"/>
                  </a:lnTo>
                  <a:lnTo>
                    <a:pt x="3026852" y="488967"/>
                  </a:lnTo>
                  <a:lnTo>
                    <a:pt x="2922999" y="596257"/>
                  </a:lnTo>
                  <a:lnTo>
                    <a:pt x="3034654" y="668298"/>
                  </a:lnTo>
                  <a:lnTo>
                    <a:pt x="2909439" y="813170"/>
                  </a:lnTo>
                  <a:lnTo>
                    <a:pt x="3034505" y="846538"/>
                  </a:lnTo>
                  <a:lnTo>
                    <a:pt x="2904609" y="966460"/>
                  </a:lnTo>
                  <a:lnTo>
                    <a:pt x="3024222" y="1074893"/>
                  </a:lnTo>
                  <a:lnTo>
                    <a:pt x="1459802" y="1074893"/>
                  </a:lnTo>
                  <a:lnTo>
                    <a:pt x="76196" y="1074893"/>
                  </a:lnTo>
                  <a:lnTo>
                    <a:pt x="198009" y="883612"/>
                  </a:lnTo>
                  <a:lnTo>
                    <a:pt x="79493" y="802528"/>
                  </a:lnTo>
                  <a:lnTo>
                    <a:pt x="147946" y="657970"/>
                  </a:lnTo>
                  <a:lnTo>
                    <a:pt x="59057" y="597155"/>
                  </a:lnTo>
                  <a:lnTo>
                    <a:pt x="143729" y="511542"/>
                  </a:lnTo>
                  <a:lnTo>
                    <a:pt x="52346" y="409872"/>
                  </a:lnTo>
                  <a:lnTo>
                    <a:pt x="167425" y="279814"/>
                  </a:lnTo>
                  <a:lnTo>
                    <a:pt x="39863" y="205590"/>
                  </a:lnTo>
                  <a:lnTo>
                    <a:pt x="160714" y="92530"/>
                  </a:lnTo>
                  <a:lnTo>
                    <a:pt x="0" y="10829"/>
                  </a:lnTo>
                  <a:lnTo>
                    <a:pt x="0" y="0"/>
                  </a:lnTo>
                  <a:close/>
                </a:path>
              </a:pathLst>
            </a:custGeom>
            <a:solidFill>
              <a:srgbClr val="F3EFEF">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200" b="1" dirty="0">
                  <a:solidFill>
                    <a:srgbClr val="B24E0A"/>
                  </a:solidFill>
                  <a:ea typeface="微软雅黑" panose="020B0503020204020204" pitchFamily="34" charset="-122"/>
                </a:rPr>
                <a:t>01</a:t>
              </a:r>
              <a:endParaRPr lang="zh-CN" altLang="en-US" sz="3200" b="1" dirty="0">
                <a:solidFill>
                  <a:srgbClr val="B24E0A"/>
                </a:solidFill>
                <a:ea typeface="微软雅黑" panose="020B0503020204020204" pitchFamily="34" charset="-122"/>
              </a:endParaRPr>
            </a:p>
          </p:txBody>
        </p:sp>
      </p:grpSp>
      <p:grpSp>
        <p:nvGrpSpPr>
          <p:cNvPr id="5" name="组合 4"/>
          <p:cNvGrpSpPr/>
          <p:nvPr/>
        </p:nvGrpSpPr>
        <p:grpSpPr>
          <a:xfrm>
            <a:off x="320351" y="3682450"/>
            <a:ext cx="2999447" cy="1120719"/>
            <a:chOff x="2638426" y="3461491"/>
            <a:chExt cx="2999447" cy="1120719"/>
          </a:xfrm>
        </p:grpSpPr>
        <p:sp>
          <p:nvSpPr>
            <p:cNvPr id="18" name="MH_Other_3"/>
            <p:cNvSpPr/>
            <p:nvPr>
              <p:custDataLst>
                <p:tags r:id="rId7"/>
              </p:custDataLst>
            </p:nvPr>
          </p:nvSpPr>
          <p:spPr bwMode="auto">
            <a:xfrm rot="20784785">
              <a:off x="2638426" y="3814284"/>
              <a:ext cx="1467844" cy="682916"/>
            </a:xfrm>
            <a:custGeom>
              <a:avLst/>
              <a:gdLst>
                <a:gd name="T0" fmla="*/ 0 w 2112302"/>
                <a:gd name="T1" fmla="*/ 22767 h 982676"/>
                <a:gd name="T2" fmla="*/ 22605 w 2112302"/>
                <a:gd name="T3" fmla="*/ 155 h 982676"/>
                <a:gd name="T4" fmla="*/ 517208 w 2112302"/>
                <a:gd name="T5" fmla="*/ 0 h 982676"/>
                <a:gd name="T6" fmla="*/ 592409 w 2112302"/>
                <a:gd name="T7" fmla="*/ 71780 h 982676"/>
                <a:gd name="T8" fmla="*/ 604250 w 2112302"/>
                <a:gd name="T9" fmla="*/ 258580 h 982676"/>
                <a:gd name="T10" fmla="*/ 581645 w 2112302"/>
                <a:gd name="T11" fmla="*/ 281192 h 982676"/>
                <a:gd name="T12" fmla="*/ 22605 w 2112302"/>
                <a:gd name="T13" fmla="*/ 281192 h 982676"/>
                <a:gd name="T14" fmla="*/ 0 w 2112302"/>
                <a:gd name="T15" fmla="*/ 258580 h 982676"/>
                <a:gd name="T16" fmla="*/ 0 w 2112302"/>
                <a:gd name="T17" fmla="*/ 22767 h 9826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12302" h="982676">
                  <a:moveTo>
                    <a:pt x="0" y="79565"/>
                  </a:moveTo>
                  <a:cubicBezTo>
                    <a:pt x="0" y="35922"/>
                    <a:pt x="35379" y="543"/>
                    <a:pt x="79022" y="543"/>
                  </a:cubicBezTo>
                  <a:lnTo>
                    <a:pt x="1808027" y="0"/>
                  </a:lnTo>
                  <a:cubicBezTo>
                    <a:pt x="1851670" y="0"/>
                    <a:pt x="2070908" y="207203"/>
                    <a:pt x="2070908" y="250846"/>
                  </a:cubicBezTo>
                  <a:lnTo>
                    <a:pt x="2112302" y="903654"/>
                  </a:lnTo>
                  <a:cubicBezTo>
                    <a:pt x="2112302" y="947297"/>
                    <a:pt x="2076923" y="982676"/>
                    <a:pt x="2033280" y="982676"/>
                  </a:cubicBezTo>
                  <a:cubicBezTo>
                    <a:pt x="1426573" y="939585"/>
                    <a:pt x="801037" y="852749"/>
                    <a:pt x="79022" y="982676"/>
                  </a:cubicBezTo>
                  <a:cubicBezTo>
                    <a:pt x="35379" y="982676"/>
                    <a:pt x="0" y="947297"/>
                    <a:pt x="0" y="903654"/>
                  </a:cubicBezTo>
                  <a:lnTo>
                    <a:pt x="0" y="79565"/>
                  </a:lnTo>
                  <a:close/>
                </a:path>
              </a:pathLst>
            </a:custGeom>
            <a:gradFill rotWithShape="1">
              <a:gsLst>
                <a:gs pos="0">
                  <a:srgbClr val="5F5F5F">
                    <a:alpha val="0"/>
                  </a:srgbClr>
                </a:gs>
                <a:gs pos="100000">
                  <a:srgbClr val="5F5F5F"/>
                </a:gs>
              </a:gsLst>
              <a:lin ang="0" scaled="1"/>
            </a:gra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9" name="MH_SubTitle_3"/>
            <p:cNvSpPr>
              <a:spLocks noChangeArrowheads="1"/>
            </p:cNvSpPr>
            <p:nvPr>
              <p:custDataLst>
                <p:tags r:id="rId8"/>
              </p:custDataLst>
            </p:nvPr>
          </p:nvSpPr>
          <p:spPr bwMode="auto">
            <a:xfrm>
              <a:off x="2750358" y="3681102"/>
              <a:ext cx="2887515" cy="681499"/>
            </a:xfrm>
            <a:prstGeom prst="roundRect">
              <a:avLst>
                <a:gd name="adj" fmla="val 8046"/>
              </a:avLst>
            </a:pr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rIns="612000"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514350" indent="-1714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857250" indent="-17145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200150" indent="-17145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1543050" indent="-17145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0002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4574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29146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3718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None/>
              </a:pPr>
              <a:r>
                <a:rPr lang="zh-CN" altLang="en-US" sz="1800" b="1" dirty="0">
                  <a:solidFill>
                    <a:srgbClr val="FFFFFF"/>
                  </a:solidFill>
                  <a:ea typeface="微软雅黑" panose="020B0503020204020204" pitchFamily="34" charset="-122"/>
                </a:rPr>
                <a:t>工伤保险</a:t>
              </a:r>
              <a:endParaRPr lang="da-DK" altLang="zh-CN" sz="1800" b="1" dirty="0">
                <a:solidFill>
                  <a:srgbClr val="FFFFFF"/>
                </a:solidFill>
                <a:ea typeface="微软雅黑" panose="020B0503020204020204" pitchFamily="34" charset="-122"/>
              </a:endParaRPr>
            </a:p>
          </p:txBody>
        </p:sp>
        <p:sp>
          <p:nvSpPr>
            <p:cNvPr id="20" name="MH_Other_4"/>
            <p:cNvSpPr/>
            <p:nvPr>
              <p:custDataLst>
                <p:tags r:id="rId9"/>
              </p:custDataLst>
            </p:nvPr>
          </p:nvSpPr>
          <p:spPr bwMode="auto">
            <a:xfrm rot="4904715">
              <a:off x="4801229" y="3823493"/>
              <a:ext cx="1120719" cy="396715"/>
            </a:xfrm>
            <a:custGeom>
              <a:avLst/>
              <a:gdLst>
                <a:gd name="T0" fmla="*/ 0 w 3034654"/>
                <a:gd name="T1" fmla="*/ 0 h 1074893"/>
                <a:gd name="T2" fmla="*/ 17724 w 3034654"/>
                <a:gd name="T3" fmla="*/ 0 h 1074893"/>
                <a:gd name="T4" fmla="*/ 36599 w 3034654"/>
                <a:gd name="T5" fmla="*/ 0 h 1074893"/>
                <a:gd name="T6" fmla="*/ 34566 w 3034654"/>
                <a:gd name="T7" fmla="*/ 2483 h 1074893"/>
                <a:gd name="T8" fmla="*/ 36637 w 3034654"/>
                <a:gd name="T9" fmla="*/ 3159 h 1074893"/>
                <a:gd name="T10" fmla="*/ 35692 w 3034654"/>
                <a:gd name="T11" fmla="*/ 4305 h 1074893"/>
                <a:gd name="T12" fmla="*/ 35915 w 3034654"/>
                <a:gd name="T13" fmla="*/ 4826 h 1074893"/>
                <a:gd name="T14" fmla="*/ 35450 w 3034654"/>
                <a:gd name="T15" fmla="*/ 5351 h 1074893"/>
                <a:gd name="T16" fmla="*/ 36749 w 3034654"/>
                <a:gd name="T17" fmla="*/ 5921 h 1074893"/>
                <a:gd name="T18" fmla="*/ 35488 w 3034654"/>
                <a:gd name="T19" fmla="*/ 7221 h 1074893"/>
                <a:gd name="T20" fmla="*/ 36844 w 3034654"/>
                <a:gd name="T21" fmla="*/ 8093 h 1074893"/>
                <a:gd name="T22" fmla="*/ 35323 w 3034654"/>
                <a:gd name="T23" fmla="*/ 9848 h 1074893"/>
                <a:gd name="T24" fmla="*/ 36841 w 3034654"/>
                <a:gd name="T25" fmla="*/ 10252 h 1074893"/>
                <a:gd name="T26" fmla="*/ 35265 w 3034654"/>
                <a:gd name="T27" fmla="*/ 11704 h 1074893"/>
                <a:gd name="T28" fmla="*/ 36717 w 3034654"/>
                <a:gd name="T29" fmla="*/ 13017 h 1074893"/>
                <a:gd name="T30" fmla="*/ 17724 w 3034654"/>
                <a:gd name="T31" fmla="*/ 13017 h 1074893"/>
                <a:gd name="T32" fmla="*/ 925 w 3034654"/>
                <a:gd name="T33" fmla="*/ 13017 h 1074893"/>
                <a:gd name="T34" fmla="*/ 2404 w 3034654"/>
                <a:gd name="T35" fmla="*/ 10701 h 1074893"/>
                <a:gd name="T36" fmla="*/ 965 w 3034654"/>
                <a:gd name="T37" fmla="*/ 9719 h 1074893"/>
                <a:gd name="T38" fmla="*/ 1796 w 3034654"/>
                <a:gd name="T39" fmla="*/ 7968 h 1074893"/>
                <a:gd name="T40" fmla="*/ 717 w 3034654"/>
                <a:gd name="T41" fmla="*/ 7232 h 1074893"/>
                <a:gd name="T42" fmla="*/ 1745 w 3034654"/>
                <a:gd name="T43" fmla="*/ 6195 h 1074893"/>
                <a:gd name="T44" fmla="*/ 636 w 3034654"/>
                <a:gd name="T45" fmla="*/ 4964 h 1074893"/>
                <a:gd name="T46" fmla="*/ 2033 w 3034654"/>
                <a:gd name="T47" fmla="*/ 3389 h 1074893"/>
                <a:gd name="T48" fmla="*/ 484 w 3034654"/>
                <a:gd name="T49" fmla="*/ 2490 h 1074893"/>
                <a:gd name="T50" fmla="*/ 1951 w 3034654"/>
                <a:gd name="T51" fmla="*/ 1121 h 1074893"/>
                <a:gd name="T52" fmla="*/ 0 w 3034654"/>
                <a:gd name="T53" fmla="*/ 131 h 107489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034654"/>
                <a:gd name="T82" fmla="*/ 0 h 1074893"/>
                <a:gd name="T83" fmla="*/ 3034654 w 3034654"/>
                <a:gd name="T84" fmla="*/ 1074893 h 107489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034654" h="1074893">
                  <a:moveTo>
                    <a:pt x="0" y="0"/>
                  </a:moveTo>
                  <a:lnTo>
                    <a:pt x="1459802" y="0"/>
                  </a:lnTo>
                  <a:lnTo>
                    <a:pt x="3014498" y="0"/>
                  </a:lnTo>
                  <a:lnTo>
                    <a:pt x="2847043" y="205006"/>
                  </a:lnTo>
                  <a:lnTo>
                    <a:pt x="3017643" y="260827"/>
                  </a:lnTo>
                  <a:lnTo>
                    <a:pt x="2939832" y="355485"/>
                  </a:lnTo>
                  <a:lnTo>
                    <a:pt x="2958235" y="398523"/>
                  </a:lnTo>
                  <a:lnTo>
                    <a:pt x="2919874" y="441877"/>
                  </a:lnTo>
                  <a:lnTo>
                    <a:pt x="3026852" y="488967"/>
                  </a:lnTo>
                  <a:lnTo>
                    <a:pt x="2922999" y="596257"/>
                  </a:lnTo>
                  <a:lnTo>
                    <a:pt x="3034654" y="668298"/>
                  </a:lnTo>
                  <a:lnTo>
                    <a:pt x="2909439" y="813170"/>
                  </a:lnTo>
                  <a:lnTo>
                    <a:pt x="3034505" y="846538"/>
                  </a:lnTo>
                  <a:lnTo>
                    <a:pt x="2904609" y="966460"/>
                  </a:lnTo>
                  <a:lnTo>
                    <a:pt x="3024222" y="1074893"/>
                  </a:lnTo>
                  <a:lnTo>
                    <a:pt x="1459802" y="1074893"/>
                  </a:lnTo>
                  <a:lnTo>
                    <a:pt x="76196" y="1074893"/>
                  </a:lnTo>
                  <a:lnTo>
                    <a:pt x="198009" y="883612"/>
                  </a:lnTo>
                  <a:lnTo>
                    <a:pt x="79493" y="802528"/>
                  </a:lnTo>
                  <a:lnTo>
                    <a:pt x="147946" y="657970"/>
                  </a:lnTo>
                  <a:lnTo>
                    <a:pt x="59057" y="597155"/>
                  </a:lnTo>
                  <a:lnTo>
                    <a:pt x="143729" y="511542"/>
                  </a:lnTo>
                  <a:lnTo>
                    <a:pt x="52346" y="409872"/>
                  </a:lnTo>
                  <a:lnTo>
                    <a:pt x="167425" y="279814"/>
                  </a:lnTo>
                  <a:lnTo>
                    <a:pt x="39863" y="205590"/>
                  </a:lnTo>
                  <a:lnTo>
                    <a:pt x="160714" y="92530"/>
                  </a:lnTo>
                  <a:lnTo>
                    <a:pt x="0" y="10829"/>
                  </a:lnTo>
                  <a:lnTo>
                    <a:pt x="0" y="0"/>
                  </a:lnTo>
                  <a:close/>
                </a:path>
              </a:pathLst>
            </a:custGeom>
            <a:solidFill>
              <a:srgbClr val="F3EFEF">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200" b="1" dirty="0">
                  <a:solidFill>
                    <a:srgbClr val="00B0F0"/>
                  </a:solidFill>
                  <a:ea typeface="微软雅黑" panose="020B0503020204020204" pitchFamily="34" charset="-122"/>
                </a:rPr>
                <a:t>03</a:t>
              </a:r>
              <a:endParaRPr lang="zh-CN" altLang="en-US" sz="3200" b="1" dirty="0">
                <a:solidFill>
                  <a:srgbClr val="00B0F0"/>
                </a:solidFill>
                <a:ea typeface="微软雅黑" panose="020B0503020204020204" pitchFamily="34" charset="-122"/>
              </a:endParaRPr>
            </a:p>
          </p:txBody>
        </p:sp>
      </p:grpSp>
      <p:grpSp>
        <p:nvGrpSpPr>
          <p:cNvPr id="4" name="组合 3"/>
          <p:cNvGrpSpPr/>
          <p:nvPr/>
        </p:nvGrpSpPr>
        <p:grpSpPr>
          <a:xfrm>
            <a:off x="5029298" y="2546824"/>
            <a:ext cx="2999446" cy="1120718"/>
            <a:chOff x="5810726" y="2833832"/>
            <a:chExt cx="2999446" cy="1120718"/>
          </a:xfrm>
        </p:grpSpPr>
        <p:sp>
          <p:nvSpPr>
            <p:cNvPr id="24" name="MH_Other_7"/>
            <p:cNvSpPr/>
            <p:nvPr>
              <p:custDataLst>
                <p:tags r:id="rId4"/>
              </p:custDataLst>
            </p:nvPr>
          </p:nvSpPr>
          <p:spPr bwMode="auto">
            <a:xfrm rot="20784785">
              <a:off x="5810726" y="3186625"/>
              <a:ext cx="1466427" cy="682916"/>
            </a:xfrm>
            <a:custGeom>
              <a:avLst/>
              <a:gdLst>
                <a:gd name="T0" fmla="*/ 0 w 2112302"/>
                <a:gd name="T1" fmla="*/ 22767 h 982676"/>
                <a:gd name="T2" fmla="*/ 22518 w 2112302"/>
                <a:gd name="T3" fmla="*/ 155 h 982676"/>
                <a:gd name="T4" fmla="*/ 515214 w 2112302"/>
                <a:gd name="T5" fmla="*/ 0 h 982676"/>
                <a:gd name="T6" fmla="*/ 590123 w 2112302"/>
                <a:gd name="T7" fmla="*/ 71780 h 982676"/>
                <a:gd name="T8" fmla="*/ 601920 w 2112302"/>
                <a:gd name="T9" fmla="*/ 258580 h 982676"/>
                <a:gd name="T10" fmla="*/ 579401 w 2112302"/>
                <a:gd name="T11" fmla="*/ 281192 h 982676"/>
                <a:gd name="T12" fmla="*/ 22518 w 2112302"/>
                <a:gd name="T13" fmla="*/ 281192 h 982676"/>
                <a:gd name="T14" fmla="*/ 0 w 2112302"/>
                <a:gd name="T15" fmla="*/ 258580 h 982676"/>
                <a:gd name="T16" fmla="*/ 0 w 2112302"/>
                <a:gd name="T17" fmla="*/ 22767 h 9826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12302" h="982676">
                  <a:moveTo>
                    <a:pt x="0" y="79565"/>
                  </a:moveTo>
                  <a:cubicBezTo>
                    <a:pt x="0" y="35922"/>
                    <a:pt x="35379" y="543"/>
                    <a:pt x="79022" y="543"/>
                  </a:cubicBezTo>
                  <a:lnTo>
                    <a:pt x="1808027" y="0"/>
                  </a:lnTo>
                  <a:cubicBezTo>
                    <a:pt x="1851670" y="0"/>
                    <a:pt x="2070908" y="207203"/>
                    <a:pt x="2070908" y="250846"/>
                  </a:cubicBezTo>
                  <a:lnTo>
                    <a:pt x="2112302" y="903654"/>
                  </a:lnTo>
                  <a:cubicBezTo>
                    <a:pt x="2112302" y="947297"/>
                    <a:pt x="2076923" y="982676"/>
                    <a:pt x="2033280" y="982676"/>
                  </a:cubicBezTo>
                  <a:cubicBezTo>
                    <a:pt x="1426573" y="939585"/>
                    <a:pt x="801037" y="852749"/>
                    <a:pt x="79022" y="982676"/>
                  </a:cubicBezTo>
                  <a:cubicBezTo>
                    <a:pt x="35379" y="982676"/>
                    <a:pt x="0" y="947297"/>
                    <a:pt x="0" y="903654"/>
                  </a:cubicBezTo>
                  <a:lnTo>
                    <a:pt x="0" y="79565"/>
                  </a:lnTo>
                  <a:close/>
                </a:path>
              </a:pathLst>
            </a:custGeom>
            <a:gradFill rotWithShape="1">
              <a:gsLst>
                <a:gs pos="0">
                  <a:srgbClr val="5F5F5F">
                    <a:alpha val="0"/>
                  </a:srgbClr>
                </a:gs>
                <a:gs pos="100000">
                  <a:srgbClr val="5F5F5F"/>
                </a:gs>
              </a:gsLst>
              <a:lin ang="0" scaled="1"/>
            </a:gra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5" name="MH_SubTitle_2"/>
            <p:cNvSpPr>
              <a:spLocks noChangeArrowheads="1"/>
            </p:cNvSpPr>
            <p:nvPr>
              <p:custDataLst>
                <p:tags r:id="rId5"/>
              </p:custDataLst>
            </p:nvPr>
          </p:nvSpPr>
          <p:spPr bwMode="auto">
            <a:xfrm>
              <a:off x="5922657" y="3053441"/>
              <a:ext cx="2887515" cy="681499"/>
            </a:xfrm>
            <a:prstGeom prst="roundRect">
              <a:avLst>
                <a:gd name="adj" fmla="val 8046"/>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rIns="612000"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514350" indent="-1714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857250" indent="-17145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200150" indent="-17145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1543050" indent="-17145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0002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4574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29146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3718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None/>
              </a:pPr>
              <a:endParaRPr lang="da-DK" altLang="zh-CN" sz="1800" b="1" dirty="0">
                <a:solidFill>
                  <a:srgbClr val="FFFFFF"/>
                </a:solidFill>
                <a:ea typeface="微软雅黑" panose="020B0503020204020204" pitchFamily="34" charset="-122"/>
              </a:endParaRPr>
            </a:p>
          </p:txBody>
        </p:sp>
        <p:sp>
          <p:nvSpPr>
            <p:cNvPr id="26" name="MH_Other_8"/>
            <p:cNvSpPr/>
            <p:nvPr>
              <p:custDataLst>
                <p:tags r:id="rId6"/>
              </p:custDataLst>
            </p:nvPr>
          </p:nvSpPr>
          <p:spPr bwMode="auto">
            <a:xfrm rot="4904715">
              <a:off x="7972820" y="3195125"/>
              <a:ext cx="1120718" cy="398132"/>
            </a:xfrm>
            <a:custGeom>
              <a:avLst/>
              <a:gdLst>
                <a:gd name="T0" fmla="*/ 0 w 3034654"/>
                <a:gd name="T1" fmla="*/ 0 h 1074893"/>
                <a:gd name="T2" fmla="*/ 17723 w 3034654"/>
                <a:gd name="T3" fmla="*/ 0 h 1074893"/>
                <a:gd name="T4" fmla="*/ 36599 w 3034654"/>
                <a:gd name="T5" fmla="*/ 0 h 1074893"/>
                <a:gd name="T6" fmla="*/ 34566 w 3034654"/>
                <a:gd name="T7" fmla="*/ 2518 h 1074893"/>
                <a:gd name="T8" fmla="*/ 36637 w 3034654"/>
                <a:gd name="T9" fmla="*/ 3204 h 1074893"/>
                <a:gd name="T10" fmla="*/ 35692 w 3034654"/>
                <a:gd name="T11" fmla="*/ 4367 h 1074893"/>
                <a:gd name="T12" fmla="*/ 35915 w 3034654"/>
                <a:gd name="T13" fmla="*/ 4895 h 1074893"/>
                <a:gd name="T14" fmla="*/ 35450 w 3034654"/>
                <a:gd name="T15" fmla="*/ 5428 h 1074893"/>
                <a:gd name="T16" fmla="*/ 36748 w 3034654"/>
                <a:gd name="T17" fmla="*/ 6006 h 1074893"/>
                <a:gd name="T18" fmla="*/ 35488 w 3034654"/>
                <a:gd name="T19" fmla="*/ 7324 h 1074893"/>
                <a:gd name="T20" fmla="*/ 36843 w 3034654"/>
                <a:gd name="T21" fmla="*/ 8210 h 1074893"/>
                <a:gd name="T22" fmla="*/ 35323 w 3034654"/>
                <a:gd name="T23" fmla="*/ 9989 h 1074893"/>
                <a:gd name="T24" fmla="*/ 36841 w 3034654"/>
                <a:gd name="T25" fmla="*/ 10399 h 1074893"/>
                <a:gd name="T26" fmla="*/ 35264 w 3034654"/>
                <a:gd name="T27" fmla="*/ 11872 h 1074893"/>
                <a:gd name="T28" fmla="*/ 36716 w 3034654"/>
                <a:gd name="T29" fmla="*/ 13204 h 1074893"/>
                <a:gd name="T30" fmla="*/ 17723 w 3034654"/>
                <a:gd name="T31" fmla="*/ 13204 h 1074893"/>
                <a:gd name="T32" fmla="*/ 925 w 3034654"/>
                <a:gd name="T33" fmla="*/ 13204 h 1074893"/>
                <a:gd name="T34" fmla="*/ 2404 w 3034654"/>
                <a:gd name="T35" fmla="*/ 10855 h 1074893"/>
                <a:gd name="T36" fmla="*/ 965 w 3034654"/>
                <a:gd name="T37" fmla="*/ 9858 h 1074893"/>
                <a:gd name="T38" fmla="*/ 1796 w 3034654"/>
                <a:gd name="T39" fmla="*/ 8083 h 1074893"/>
                <a:gd name="T40" fmla="*/ 717 w 3034654"/>
                <a:gd name="T41" fmla="*/ 7336 h 1074893"/>
                <a:gd name="T42" fmla="*/ 1745 w 3034654"/>
                <a:gd name="T43" fmla="*/ 6284 h 1074893"/>
                <a:gd name="T44" fmla="*/ 636 w 3034654"/>
                <a:gd name="T45" fmla="*/ 5035 h 1074893"/>
                <a:gd name="T46" fmla="*/ 2033 w 3034654"/>
                <a:gd name="T47" fmla="*/ 3437 h 1074893"/>
                <a:gd name="T48" fmla="*/ 484 w 3034654"/>
                <a:gd name="T49" fmla="*/ 2525 h 1074893"/>
                <a:gd name="T50" fmla="*/ 1951 w 3034654"/>
                <a:gd name="T51" fmla="*/ 1137 h 1074893"/>
                <a:gd name="T52" fmla="*/ 0 w 3034654"/>
                <a:gd name="T53" fmla="*/ 133 h 107489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034654"/>
                <a:gd name="T82" fmla="*/ 0 h 1074893"/>
                <a:gd name="T83" fmla="*/ 3034654 w 3034654"/>
                <a:gd name="T84" fmla="*/ 1074893 h 107489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034654" h="1074893">
                  <a:moveTo>
                    <a:pt x="0" y="0"/>
                  </a:moveTo>
                  <a:lnTo>
                    <a:pt x="1459802" y="0"/>
                  </a:lnTo>
                  <a:lnTo>
                    <a:pt x="3014498" y="0"/>
                  </a:lnTo>
                  <a:lnTo>
                    <a:pt x="2847043" y="205006"/>
                  </a:lnTo>
                  <a:lnTo>
                    <a:pt x="3017643" y="260827"/>
                  </a:lnTo>
                  <a:lnTo>
                    <a:pt x="2939832" y="355485"/>
                  </a:lnTo>
                  <a:lnTo>
                    <a:pt x="2958235" y="398523"/>
                  </a:lnTo>
                  <a:lnTo>
                    <a:pt x="2919874" y="441877"/>
                  </a:lnTo>
                  <a:lnTo>
                    <a:pt x="3026852" y="488967"/>
                  </a:lnTo>
                  <a:lnTo>
                    <a:pt x="2922999" y="596257"/>
                  </a:lnTo>
                  <a:lnTo>
                    <a:pt x="3034654" y="668298"/>
                  </a:lnTo>
                  <a:lnTo>
                    <a:pt x="2909439" y="813170"/>
                  </a:lnTo>
                  <a:lnTo>
                    <a:pt x="3034505" y="846538"/>
                  </a:lnTo>
                  <a:lnTo>
                    <a:pt x="2904609" y="966460"/>
                  </a:lnTo>
                  <a:lnTo>
                    <a:pt x="3024222" y="1074893"/>
                  </a:lnTo>
                  <a:lnTo>
                    <a:pt x="1459802" y="1074893"/>
                  </a:lnTo>
                  <a:lnTo>
                    <a:pt x="76196" y="1074893"/>
                  </a:lnTo>
                  <a:lnTo>
                    <a:pt x="198009" y="883612"/>
                  </a:lnTo>
                  <a:lnTo>
                    <a:pt x="79493" y="802528"/>
                  </a:lnTo>
                  <a:lnTo>
                    <a:pt x="147946" y="657970"/>
                  </a:lnTo>
                  <a:lnTo>
                    <a:pt x="59057" y="597155"/>
                  </a:lnTo>
                  <a:lnTo>
                    <a:pt x="143729" y="511542"/>
                  </a:lnTo>
                  <a:lnTo>
                    <a:pt x="52346" y="409872"/>
                  </a:lnTo>
                  <a:lnTo>
                    <a:pt x="167425" y="279814"/>
                  </a:lnTo>
                  <a:lnTo>
                    <a:pt x="39863" y="205590"/>
                  </a:lnTo>
                  <a:lnTo>
                    <a:pt x="160714" y="92530"/>
                  </a:lnTo>
                  <a:lnTo>
                    <a:pt x="0" y="10829"/>
                  </a:lnTo>
                  <a:lnTo>
                    <a:pt x="0" y="0"/>
                  </a:lnTo>
                  <a:close/>
                </a:path>
              </a:pathLst>
            </a:custGeom>
            <a:solidFill>
              <a:srgbClr val="F3EFEF">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200" b="1" dirty="0">
                  <a:solidFill>
                    <a:schemeClr val="tx1">
                      <a:lumMod val="85000"/>
                      <a:lumOff val="15000"/>
                    </a:schemeClr>
                  </a:solidFill>
                  <a:ea typeface="微软雅黑" panose="020B0503020204020204" pitchFamily="34" charset="-122"/>
                </a:rPr>
                <a:t>02</a:t>
              </a:r>
              <a:endParaRPr lang="zh-CN" altLang="en-US" sz="3200" b="1" dirty="0">
                <a:solidFill>
                  <a:schemeClr val="tx1">
                    <a:lumMod val="85000"/>
                    <a:lumOff val="15000"/>
                  </a:schemeClr>
                </a:solidFill>
                <a:ea typeface="微软雅黑" panose="020B0503020204020204" pitchFamily="34" charset="-122"/>
              </a:endParaRPr>
            </a:p>
          </p:txBody>
        </p:sp>
      </p:grpSp>
      <p:grpSp>
        <p:nvGrpSpPr>
          <p:cNvPr id="6" name="组合 5"/>
          <p:cNvGrpSpPr/>
          <p:nvPr/>
        </p:nvGrpSpPr>
        <p:grpSpPr>
          <a:xfrm>
            <a:off x="5049185" y="3612507"/>
            <a:ext cx="2999446" cy="1122136"/>
            <a:chOff x="5810726" y="4087733"/>
            <a:chExt cx="2999446" cy="1122136"/>
          </a:xfrm>
        </p:grpSpPr>
        <p:sp>
          <p:nvSpPr>
            <p:cNvPr id="27" name="MH_Other_9"/>
            <p:cNvSpPr/>
            <p:nvPr>
              <p:custDataLst>
                <p:tags r:id="rId1"/>
              </p:custDataLst>
            </p:nvPr>
          </p:nvSpPr>
          <p:spPr bwMode="auto">
            <a:xfrm rot="20784785">
              <a:off x="5810726" y="4441942"/>
              <a:ext cx="1466427" cy="681499"/>
            </a:xfrm>
            <a:custGeom>
              <a:avLst/>
              <a:gdLst>
                <a:gd name="T0" fmla="*/ 0 w 2112302"/>
                <a:gd name="T1" fmla="*/ 22580 h 982676"/>
                <a:gd name="T2" fmla="*/ 22518 w 2112302"/>
                <a:gd name="T3" fmla="*/ 155 h 982676"/>
                <a:gd name="T4" fmla="*/ 515214 w 2112302"/>
                <a:gd name="T5" fmla="*/ 0 h 982676"/>
                <a:gd name="T6" fmla="*/ 590123 w 2112302"/>
                <a:gd name="T7" fmla="*/ 71186 h 982676"/>
                <a:gd name="T8" fmla="*/ 601920 w 2112302"/>
                <a:gd name="T9" fmla="*/ 256441 h 982676"/>
                <a:gd name="T10" fmla="*/ 579401 w 2112302"/>
                <a:gd name="T11" fmla="*/ 278867 h 982676"/>
                <a:gd name="T12" fmla="*/ 22518 w 2112302"/>
                <a:gd name="T13" fmla="*/ 278867 h 982676"/>
                <a:gd name="T14" fmla="*/ 0 w 2112302"/>
                <a:gd name="T15" fmla="*/ 256441 h 982676"/>
                <a:gd name="T16" fmla="*/ 0 w 2112302"/>
                <a:gd name="T17" fmla="*/ 22580 h 9826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12302" h="982676">
                  <a:moveTo>
                    <a:pt x="0" y="79565"/>
                  </a:moveTo>
                  <a:cubicBezTo>
                    <a:pt x="0" y="35922"/>
                    <a:pt x="35379" y="543"/>
                    <a:pt x="79022" y="543"/>
                  </a:cubicBezTo>
                  <a:lnTo>
                    <a:pt x="1808027" y="0"/>
                  </a:lnTo>
                  <a:cubicBezTo>
                    <a:pt x="1851670" y="0"/>
                    <a:pt x="2070908" y="207203"/>
                    <a:pt x="2070908" y="250846"/>
                  </a:cubicBezTo>
                  <a:lnTo>
                    <a:pt x="2112302" y="903654"/>
                  </a:lnTo>
                  <a:cubicBezTo>
                    <a:pt x="2112302" y="947297"/>
                    <a:pt x="2076923" y="982676"/>
                    <a:pt x="2033280" y="982676"/>
                  </a:cubicBezTo>
                  <a:cubicBezTo>
                    <a:pt x="1426573" y="939585"/>
                    <a:pt x="801037" y="852749"/>
                    <a:pt x="79022" y="982676"/>
                  </a:cubicBezTo>
                  <a:cubicBezTo>
                    <a:pt x="35379" y="982676"/>
                    <a:pt x="0" y="947297"/>
                    <a:pt x="0" y="903654"/>
                  </a:cubicBezTo>
                  <a:lnTo>
                    <a:pt x="0" y="79565"/>
                  </a:lnTo>
                  <a:close/>
                </a:path>
              </a:pathLst>
            </a:custGeom>
            <a:gradFill rotWithShape="1">
              <a:gsLst>
                <a:gs pos="0">
                  <a:srgbClr val="5F5F5F">
                    <a:alpha val="0"/>
                  </a:srgbClr>
                </a:gs>
                <a:gs pos="100000">
                  <a:srgbClr val="5F5F5F"/>
                </a:gs>
              </a:gsLst>
              <a:lin ang="0" scaled="1"/>
            </a:gra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8" name="MH_SubTitle_4"/>
            <p:cNvSpPr>
              <a:spLocks noChangeArrowheads="1"/>
            </p:cNvSpPr>
            <p:nvPr>
              <p:custDataLst>
                <p:tags r:id="rId2"/>
              </p:custDataLst>
            </p:nvPr>
          </p:nvSpPr>
          <p:spPr bwMode="auto">
            <a:xfrm>
              <a:off x="5922657" y="4307344"/>
              <a:ext cx="2887515" cy="682916"/>
            </a:xfrm>
            <a:prstGeom prst="roundRect">
              <a:avLst>
                <a:gd name="adj" fmla="val 8046"/>
              </a:avLst>
            </a:prstGeom>
            <a:solidFill>
              <a:srgbClr val="3886CC"/>
            </a:solidFill>
            <a:ln>
              <a:noFill/>
            </a:ln>
            <a:extLst>
              <a:ext uri="{91240B29-F687-4F45-9708-019B960494DF}">
                <a14:hiddenLine xmlns:a14="http://schemas.microsoft.com/office/drawing/2010/main" w="9525">
                  <a:solidFill>
                    <a:srgbClr val="000000"/>
                  </a:solidFill>
                  <a:round/>
                </a14:hiddenLine>
              </a:ext>
            </a:extLst>
          </p:spPr>
          <p:txBody>
            <a:bodyPr rIns="612000"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514350" indent="-1714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857250" indent="-17145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200150" indent="-17145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1543050" indent="-17145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0002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4574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29146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3718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None/>
              </a:pPr>
              <a:r>
                <a:rPr lang="zh-CN" altLang="en-US" sz="1800" b="1" dirty="0">
                  <a:solidFill>
                    <a:srgbClr val="FFFFFF"/>
                  </a:solidFill>
                  <a:ea typeface="微软雅黑" panose="020B0503020204020204" pitchFamily="34" charset="-122"/>
                </a:rPr>
                <a:t>失业保险</a:t>
              </a:r>
              <a:endParaRPr lang="da-DK" altLang="zh-CN" sz="1800" b="1" dirty="0">
                <a:solidFill>
                  <a:srgbClr val="FFFFFF"/>
                </a:solidFill>
                <a:ea typeface="微软雅黑" panose="020B0503020204020204" pitchFamily="34" charset="-122"/>
              </a:endParaRPr>
            </a:p>
          </p:txBody>
        </p:sp>
        <p:sp>
          <p:nvSpPr>
            <p:cNvPr id="29" name="MH_Other_10"/>
            <p:cNvSpPr/>
            <p:nvPr>
              <p:custDataLst>
                <p:tags r:id="rId3"/>
              </p:custDataLst>
            </p:nvPr>
          </p:nvSpPr>
          <p:spPr bwMode="auto">
            <a:xfrm rot="4904715">
              <a:off x="7972112" y="4449735"/>
              <a:ext cx="1122136" cy="398132"/>
            </a:xfrm>
            <a:custGeom>
              <a:avLst/>
              <a:gdLst>
                <a:gd name="T0" fmla="*/ 0 w 3034654"/>
                <a:gd name="T1" fmla="*/ 0 h 1074893"/>
                <a:gd name="T2" fmla="*/ 17813 w 3034654"/>
                <a:gd name="T3" fmla="*/ 0 h 1074893"/>
                <a:gd name="T4" fmla="*/ 36784 w 3034654"/>
                <a:gd name="T5" fmla="*/ 0 h 1074893"/>
                <a:gd name="T6" fmla="*/ 34741 w 3034654"/>
                <a:gd name="T7" fmla="*/ 2518 h 1074893"/>
                <a:gd name="T8" fmla="*/ 36823 w 3034654"/>
                <a:gd name="T9" fmla="*/ 3204 h 1074893"/>
                <a:gd name="T10" fmla="*/ 35873 w 3034654"/>
                <a:gd name="T11" fmla="*/ 4367 h 1074893"/>
                <a:gd name="T12" fmla="*/ 36098 w 3034654"/>
                <a:gd name="T13" fmla="*/ 4895 h 1074893"/>
                <a:gd name="T14" fmla="*/ 35629 w 3034654"/>
                <a:gd name="T15" fmla="*/ 5428 h 1074893"/>
                <a:gd name="T16" fmla="*/ 36935 w 3034654"/>
                <a:gd name="T17" fmla="*/ 6006 h 1074893"/>
                <a:gd name="T18" fmla="*/ 35667 w 3034654"/>
                <a:gd name="T19" fmla="*/ 7324 h 1074893"/>
                <a:gd name="T20" fmla="*/ 37030 w 3034654"/>
                <a:gd name="T21" fmla="*/ 8210 h 1074893"/>
                <a:gd name="T22" fmla="*/ 35502 w 3034654"/>
                <a:gd name="T23" fmla="*/ 9989 h 1074893"/>
                <a:gd name="T24" fmla="*/ 37028 w 3034654"/>
                <a:gd name="T25" fmla="*/ 10399 h 1074893"/>
                <a:gd name="T26" fmla="*/ 35443 w 3034654"/>
                <a:gd name="T27" fmla="*/ 11872 h 1074893"/>
                <a:gd name="T28" fmla="*/ 36903 w 3034654"/>
                <a:gd name="T29" fmla="*/ 13204 h 1074893"/>
                <a:gd name="T30" fmla="*/ 17813 w 3034654"/>
                <a:gd name="T31" fmla="*/ 13204 h 1074893"/>
                <a:gd name="T32" fmla="*/ 930 w 3034654"/>
                <a:gd name="T33" fmla="*/ 13204 h 1074893"/>
                <a:gd name="T34" fmla="*/ 2416 w 3034654"/>
                <a:gd name="T35" fmla="*/ 10855 h 1074893"/>
                <a:gd name="T36" fmla="*/ 970 w 3034654"/>
                <a:gd name="T37" fmla="*/ 9858 h 1074893"/>
                <a:gd name="T38" fmla="*/ 1805 w 3034654"/>
                <a:gd name="T39" fmla="*/ 8083 h 1074893"/>
                <a:gd name="T40" fmla="*/ 720 w 3034654"/>
                <a:gd name="T41" fmla="*/ 7336 h 1074893"/>
                <a:gd name="T42" fmla="*/ 1754 w 3034654"/>
                <a:gd name="T43" fmla="*/ 6284 h 1074893"/>
                <a:gd name="T44" fmla="*/ 639 w 3034654"/>
                <a:gd name="T45" fmla="*/ 5035 h 1074893"/>
                <a:gd name="T46" fmla="*/ 2043 w 3034654"/>
                <a:gd name="T47" fmla="*/ 3437 h 1074893"/>
                <a:gd name="T48" fmla="*/ 486 w 3034654"/>
                <a:gd name="T49" fmla="*/ 2525 h 1074893"/>
                <a:gd name="T50" fmla="*/ 1961 w 3034654"/>
                <a:gd name="T51" fmla="*/ 1137 h 1074893"/>
                <a:gd name="T52" fmla="*/ 0 w 3034654"/>
                <a:gd name="T53" fmla="*/ 133 h 107489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034654"/>
                <a:gd name="T82" fmla="*/ 0 h 1074893"/>
                <a:gd name="T83" fmla="*/ 3034654 w 3034654"/>
                <a:gd name="T84" fmla="*/ 1074893 h 107489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034654" h="1074893">
                  <a:moveTo>
                    <a:pt x="0" y="0"/>
                  </a:moveTo>
                  <a:lnTo>
                    <a:pt x="1459802" y="0"/>
                  </a:lnTo>
                  <a:lnTo>
                    <a:pt x="3014498" y="0"/>
                  </a:lnTo>
                  <a:lnTo>
                    <a:pt x="2847043" y="205006"/>
                  </a:lnTo>
                  <a:lnTo>
                    <a:pt x="3017643" y="260827"/>
                  </a:lnTo>
                  <a:lnTo>
                    <a:pt x="2939832" y="355485"/>
                  </a:lnTo>
                  <a:lnTo>
                    <a:pt x="2958235" y="398523"/>
                  </a:lnTo>
                  <a:lnTo>
                    <a:pt x="2919874" y="441877"/>
                  </a:lnTo>
                  <a:lnTo>
                    <a:pt x="3026852" y="488967"/>
                  </a:lnTo>
                  <a:lnTo>
                    <a:pt x="2922999" y="596257"/>
                  </a:lnTo>
                  <a:lnTo>
                    <a:pt x="3034654" y="668298"/>
                  </a:lnTo>
                  <a:lnTo>
                    <a:pt x="2909439" y="813170"/>
                  </a:lnTo>
                  <a:lnTo>
                    <a:pt x="3034505" y="846538"/>
                  </a:lnTo>
                  <a:lnTo>
                    <a:pt x="2904609" y="966460"/>
                  </a:lnTo>
                  <a:lnTo>
                    <a:pt x="3024222" y="1074893"/>
                  </a:lnTo>
                  <a:lnTo>
                    <a:pt x="1459802" y="1074893"/>
                  </a:lnTo>
                  <a:lnTo>
                    <a:pt x="76196" y="1074893"/>
                  </a:lnTo>
                  <a:lnTo>
                    <a:pt x="198009" y="883612"/>
                  </a:lnTo>
                  <a:lnTo>
                    <a:pt x="79493" y="802528"/>
                  </a:lnTo>
                  <a:lnTo>
                    <a:pt x="147946" y="657970"/>
                  </a:lnTo>
                  <a:lnTo>
                    <a:pt x="59057" y="597155"/>
                  </a:lnTo>
                  <a:lnTo>
                    <a:pt x="143729" y="511542"/>
                  </a:lnTo>
                  <a:lnTo>
                    <a:pt x="52346" y="409872"/>
                  </a:lnTo>
                  <a:lnTo>
                    <a:pt x="167425" y="279814"/>
                  </a:lnTo>
                  <a:lnTo>
                    <a:pt x="39863" y="205590"/>
                  </a:lnTo>
                  <a:lnTo>
                    <a:pt x="160714" y="92530"/>
                  </a:lnTo>
                  <a:lnTo>
                    <a:pt x="0" y="10829"/>
                  </a:lnTo>
                  <a:lnTo>
                    <a:pt x="0" y="0"/>
                  </a:lnTo>
                  <a:close/>
                </a:path>
              </a:pathLst>
            </a:custGeom>
            <a:solidFill>
              <a:srgbClr val="F3EFEF">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200" b="1" dirty="0">
                  <a:solidFill>
                    <a:srgbClr val="0062AC"/>
                  </a:solidFill>
                  <a:ea typeface="微软雅黑" panose="020B0503020204020204" pitchFamily="34" charset="-122"/>
                </a:rPr>
                <a:t>04</a:t>
              </a:r>
              <a:endParaRPr lang="zh-CN" altLang="en-US" sz="3200" b="1" dirty="0">
                <a:solidFill>
                  <a:srgbClr val="0062AC"/>
                </a:solidFill>
                <a:ea typeface="微软雅黑" panose="020B0503020204020204" pitchFamily="34" charset="-122"/>
              </a:endParaRPr>
            </a:p>
          </p:txBody>
        </p:sp>
      </p:grpSp>
      <p:sp>
        <p:nvSpPr>
          <p:cNvPr id="30" name="文本框 29"/>
          <p:cNvSpPr txBox="1"/>
          <p:nvPr/>
        </p:nvSpPr>
        <p:spPr>
          <a:xfrm>
            <a:off x="931251" y="4847175"/>
            <a:ext cx="5684838" cy="452432"/>
          </a:xfrm>
          <a:prstGeom prst="rect">
            <a:avLst/>
          </a:prstGeom>
          <a:noFill/>
        </p:spPr>
        <p:txBody>
          <a:bodyPr wrap="square" rtlCol="0">
            <a:spAutoFit/>
          </a:bodyPr>
          <a:lstStyle/>
          <a:p>
            <a:pPr>
              <a:lnSpc>
                <a:spcPct val="130000"/>
              </a:lnSpc>
            </a:pPr>
            <a:r>
              <a:rPr lang="zh-CN" altLang="en-US" dirty="0">
                <a:latin typeface="微软雅黑" panose="020B0503020204020204" pitchFamily="34" charset="-122"/>
                <a:ea typeface="微软雅黑" panose="020B0503020204020204" pitchFamily="34" charset="-122"/>
              </a:rPr>
              <a:t>社会保险实行广覆盖、保基本、可持续和多层次的原则。</a:t>
            </a:r>
          </a:p>
        </p:txBody>
      </p:sp>
      <p:grpSp>
        <p:nvGrpSpPr>
          <p:cNvPr id="31" name="组合 30"/>
          <p:cNvGrpSpPr/>
          <p:nvPr/>
        </p:nvGrpSpPr>
        <p:grpSpPr>
          <a:xfrm>
            <a:off x="570564" y="1086840"/>
            <a:ext cx="2875758" cy="428171"/>
            <a:chOff x="449262" y="1422400"/>
            <a:chExt cx="2117047" cy="428171"/>
          </a:xfrm>
        </p:grpSpPr>
        <p:sp>
          <p:nvSpPr>
            <p:cNvPr id="32" name="矩形 40"/>
            <p:cNvSpPr/>
            <p:nvPr/>
          </p:nvSpPr>
          <p:spPr>
            <a:xfrm>
              <a:off x="602184" y="1422400"/>
              <a:ext cx="1964125" cy="428171"/>
            </a:xfrm>
            <a:custGeom>
              <a:avLst/>
              <a:gdLst>
                <a:gd name="connsiteX0" fmla="*/ 0 w 3576638"/>
                <a:gd name="connsiteY0" fmla="*/ 0 h 428171"/>
                <a:gd name="connsiteX1" fmla="*/ 3576638 w 3576638"/>
                <a:gd name="connsiteY1" fmla="*/ 0 h 428171"/>
                <a:gd name="connsiteX2" fmla="*/ 3576638 w 3576638"/>
                <a:gd name="connsiteY2" fmla="*/ 428171 h 428171"/>
                <a:gd name="connsiteX3" fmla="*/ 0 w 3576638"/>
                <a:gd name="connsiteY3" fmla="*/ 428171 h 428171"/>
                <a:gd name="connsiteX4" fmla="*/ 0 w 3576638"/>
                <a:gd name="connsiteY4" fmla="*/ 0 h 428171"/>
                <a:gd name="connsiteX0-1" fmla="*/ 0 w 3576638"/>
                <a:gd name="connsiteY0-2" fmla="*/ 0 h 428171"/>
                <a:gd name="connsiteX1-3" fmla="*/ 3367088 w 3576638"/>
                <a:gd name="connsiteY1-4" fmla="*/ 6350 h 428171"/>
                <a:gd name="connsiteX2-5" fmla="*/ 3576638 w 3576638"/>
                <a:gd name="connsiteY2-6" fmla="*/ 428171 h 428171"/>
                <a:gd name="connsiteX3-7" fmla="*/ 0 w 3576638"/>
                <a:gd name="connsiteY3-8" fmla="*/ 428171 h 428171"/>
                <a:gd name="connsiteX4-9" fmla="*/ 0 w 3576638"/>
                <a:gd name="connsiteY4-10" fmla="*/ 0 h 42817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576638" h="428171">
                  <a:moveTo>
                    <a:pt x="0" y="0"/>
                  </a:moveTo>
                  <a:lnTo>
                    <a:pt x="3367088" y="6350"/>
                  </a:lnTo>
                  <a:lnTo>
                    <a:pt x="3576638" y="428171"/>
                  </a:lnTo>
                  <a:lnTo>
                    <a:pt x="0" y="428171"/>
                  </a:lnTo>
                  <a:lnTo>
                    <a:pt x="0" y="0"/>
                  </a:lnTo>
                  <a:close/>
                </a:path>
              </a:pathLst>
            </a:custGeom>
            <a:solidFill>
              <a:srgbClr val="0070C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3" name="矩形 40"/>
            <p:cNvSpPr/>
            <p:nvPr/>
          </p:nvSpPr>
          <p:spPr>
            <a:xfrm>
              <a:off x="449262" y="1422400"/>
              <a:ext cx="2008515" cy="428171"/>
            </a:xfrm>
            <a:custGeom>
              <a:avLst/>
              <a:gdLst>
                <a:gd name="connsiteX0" fmla="*/ 0 w 3576638"/>
                <a:gd name="connsiteY0" fmla="*/ 0 h 428171"/>
                <a:gd name="connsiteX1" fmla="*/ 3576638 w 3576638"/>
                <a:gd name="connsiteY1" fmla="*/ 0 h 428171"/>
                <a:gd name="connsiteX2" fmla="*/ 3576638 w 3576638"/>
                <a:gd name="connsiteY2" fmla="*/ 428171 h 428171"/>
                <a:gd name="connsiteX3" fmla="*/ 0 w 3576638"/>
                <a:gd name="connsiteY3" fmla="*/ 428171 h 428171"/>
                <a:gd name="connsiteX4" fmla="*/ 0 w 3576638"/>
                <a:gd name="connsiteY4" fmla="*/ 0 h 428171"/>
                <a:gd name="connsiteX0-1" fmla="*/ 0 w 3576638"/>
                <a:gd name="connsiteY0-2" fmla="*/ 0 h 428171"/>
                <a:gd name="connsiteX1-3" fmla="*/ 3367088 w 3576638"/>
                <a:gd name="connsiteY1-4" fmla="*/ 6350 h 428171"/>
                <a:gd name="connsiteX2-5" fmla="*/ 3576638 w 3576638"/>
                <a:gd name="connsiteY2-6" fmla="*/ 428171 h 428171"/>
                <a:gd name="connsiteX3-7" fmla="*/ 0 w 3576638"/>
                <a:gd name="connsiteY3-8" fmla="*/ 428171 h 428171"/>
                <a:gd name="connsiteX4-9" fmla="*/ 0 w 3576638"/>
                <a:gd name="connsiteY4-10" fmla="*/ 0 h 42817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576638" h="428171">
                  <a:moveTo>
                    <a:pt x="0" y="0"/>
                  </a:moveTo>
                  <a:lnTo>
                    <a:pt x="3367088" y="6350"/>
                  </a:lnTo>
                  <a:lnTo>
                    <a:pt x="3576638" y="428171"/>
                  </a:lnTo>
                  <a:lnTo>
                    <a:pt x="0" y="428171"/>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en-US" altLang="zh-CN" sz="2000" b="1" dirty="0" smtClean="0">
                  <a:solidFill>
                    <a:schemeClr val="bg1"/>
                  </a:solidFill>
                  <a:latin typeface="微软雅黑" panose="020B0503020204020204" pitchFamily="34" charset="-122"/>
                  <a:ea typeface="微软雅黑" panose="020B0503020204020204" pitchFamily="34" charset="-122"/>
                </a:rPr>
                <a:t>(</a:t>
              </a:r>
              <a:r>
                <a:rPr lang="zh-CN" altLang="en-US" sz="2000" b="1" dirty="0" smtClean="0">
                  <a:solidFill>
                    <a:schemeClr val="bg1"/>
                  </a:solidFill>
                  <a:latin typeface="微软雅黑" panose="020B0503020204020204" pitchFamily="34" charset="-122"/>
                  <a:ea typeface="微软雅黑" panose="020B0503020204020204" pitchFamily="34" charset="-122"/>
                </a:rPr>
                <a:t>二</a:t>
              </a:r>
              <a:r>
                <a:rPr lang="en-US" altLang="zh-CN" sz="2000" b="1" dirty="0" smtClean="0">
                  <a:solidFill>
                    <a:schemeClr val="bg1"/>
                  </a:solidFill>
                  <a:latin typeface="微软雅黑" panose="020B0503020204020204" pitchFamily="34" charset="-122"/>
                  <a:ea typeface="微软雅黑" panose="020B0503020204020204" pitchFamily="34" charset="-122"/>
                </a:rPr>
                <a:t>) </a:t>
              </a:r>
              <a:r>
                <a:rPr lang="zh-CN" altLang="en-US" sz="2000" b="1" dirty="0" smtClean="0">
                  <a:solidFill>
                    <a:schemeClr val="bg1"/>
                  </a:solidFill>
                  <a:latin typeface="微软雅黑" panose="020B0503020204020204" pitchFamily="34" charset="-122"/>
                  <a:ea typeface="微软雅黑" panose="020B0503020204020204" pitchFamily="34" charset="-122"/>
                </a:rPr>
                <a:t>社会保险的</a:t>
              </a:r>
              <a:r>
                <a:rPr lang="zh-CN" altLang="en-US" sz="2000" b="1" dirty="0">
                  <a:solidFill>
                    <a:schemeClr val="bg1"/>
                  </a:solidFill>
                  <a:latin typeface="微软雅黑" panose="020B0503020204020204" pitchFamily="34" charset="-122"/>
                  <a:ea typeface="微软雅黑" panose="020B0503020204020204" pitchFamily="34" charset="-122"/>
                </a:rPr>
                <a:t>种类</a:t>
              </a:r>
            </a:p>
          </p:txBody>
        </p:sp>
      </p:grpSp>
      <p:sp>
        <p:nvSpPr>
          <p:cNvPr id="34" name="矩形 33"/>
          <p:cNvSpPr/>
          <p:nvPr/>
        </p:nvSpPr>
        <p:spPr>
          <a:xfrm>
            <a:off x="496530" y="5695786"/>
            <a:ext cx="10992464" cy="830997"/>
          </a:xfrm>
          <a:prstGeom prst="rect">
            <a:avLst/>
          </a:prstGeom>
        </p:spPr>
        <p:txBody>
          <a:bodyPr wrap="square">
            <a:spAutoFit/>
          </a:bodyPr>
          <a:lstStyle/>
          <a:p>
            <a:r>
              <a:rPr lang="zh-CN" altLang="en-US" sz="2400" dirty="0" smtClean="0">
                <a:latin typeface="黑体" panose="02010609060101010101" pitchFamily="49" charset="-122"/>
                <a:ea typeface="黑体" panose="02010609060101010101" pitchFamily="49" charset="-122"/>
              </a:rPr>
              <a:t>补充：国务院办公厅关于全面推进生育保险和职工基本医疗保险合并实施的意见</a:t>
            </a:r>
            <a:endParaRPr lang="en-US" altLang="zh-CN" sz="2400" dirty="0" smtClean="0">
              <a:latin typeface="黑体" panose="02010609060101010101" pitchFamily="49" charset="-122"/>
              <a:ea typeface="黑体" panose="02010609060101010101" pitchFamily="49" charset="-122"/>
            </a:endParaRPr>
          </a:p>
          <a:p>
            <a:r>
              <a:rPr lang="en-US" altLang="zh-CN" sz="2400" dirty="0" smtClean="0">
                <a:latin typeface="黑体" panose="02010609060101010101" pitchFamily="49" charset="-122"/>
                <a:ea typeface="黑体" panose="02010609060101010101" pitchFamily="49" charset="-122"/>
              </a:rPr>
              <a:t>     </a:t>
            </a:r>
            <a:r>
              <a:rPr lang="zh-CN" altLang="en-US" sz="2400" dirty="0" smtClean="0">
                <a:latin typeface="黑体" panose="02010609060101010101" pitchFamily="49" charset="-122"/>
                <a:ea typeface="黑体" panose="02010609060101010101" pitchFamily="49" charset="-122"/>
              </a:rPr>
              <a:t>（国办发</a:t>
            </a:r>
            <a:r>
              <a:rPr lang="en-US" altLang="zh-CN" sz="2400" dirty="0" smtClean="0">
                <a:latin typeface="黑体" panose="02010609060101010101" pitchFamily="49" charset="-122"/>
                <a:ea typeface="黑体" panose="02010609060101010101" pitchFamily="49" charset="-122"/>
              </a:rPr>
              <a:t>〔2019〕10</a:t>
            </a:r>
            <a:r>
              <a:rPr lang="zh-CN" altLang="en-US" sz="2400" dirty="0" smtClean="0">
                <a:latin typeface="黑体" panose="02010609060101010101" pitchFamily="49" charset="-122"/>
                <a:ea typeface="黑体" panose="02010609060101010101" pitchFamily="49" charset="-122"/>
              </a:rPr>
              <a:t>号）</a:t>
            </a:r>
            <a:endParaRPr lang="zh-CN" altLang="en-US" sz="2400" dirty="0">
              <a:latin typeface="黑体" panose="02010609060101010101" pitchFamily="49" charset="-122"/>
              <a:ea typeface="黑体" panose="02010609060101010101" pitchFamily="49" charset="-122"/>
            </a:endParaRPr>
          </a:p>
        </p:txBody>
      </p:sp>
      <p:sp>
        <p:nvSpPr>
          <p:cNvPr id="36" name="矩形 35"/>
          <p:cNvSpPr/>
          <p:nvPr/>
        </p:nvSpPr>
        <p:spPr>
          <a:xfrm>
            <a:off x="5458655" y="2934617"/>
            <a:ext cx="1569660" cy="369332"/>
          </a:xfrm>
          <a:prstGeom prst="rect">
            <a:avLst/>
          </a:prstGeom>
        </p:spPr>
        <p:txBody>
          <a:bodyPr wrap="none">
            <a:spAutoFit/>
          </a:bodyPr>
          <a:lstStyle/>
          <a:p>
            <a:pPr algn="ctr">
              <a:lnSpc>
                <a:spcPct val="100000"/>
              </a:lnSpc>
              <a:spcBef>
                <a:spcPct val="0"/>
              </a:spcBef>
              <a:buNone/>
            </a:pPr>
            <a:r>
              <a:rPr lang="zh-CN" altLang="en-US" b="1" dirty="0" smtClean="0">
                <a:solidFill>
                  <a:srgbClr val="FFFFFF"/>
                </a:solidFill>
                <a:ea typeface="微软雅黑" panose="020B0503020204020204" pitchFamily="34" charset="-122"/>
              </a:rPr>
              <a:t>基本医疗保险</a:t>
            </a:r>
            <a:endParaRPr lang="da-DK" altLang="zh-CN" b="1" dirty="0">
              <a:solidFill>
                <a:srgbClr val="FFFFFF"/>
              </a:solidFill>
              <a:ea typeface="微软雅黑" panose="020B0503020204020204" pitchFamily="34" charset="-122"/>
            </a:endParaRPr>
          </a:p>
        </p:txBody>
      </p:sp>
      <p:sp>
        <p:nvSpPr>
          <p:cNvPr id="37" name="矩形 36"/>
          <p:cNvSpPr/>
          <p:nvPr/>
        </p:nvSpPr>
        <p:spPr>
          <a:xfrm>
            <a:off x="857157" y="2831379"/>
            <a:ext cx="1569660" cy="369332"/>
          </a:xfrm>
          <a:prstGeom prst="rect">
            <a:avLst/>
          </a:prstGeom>
        </p:spPr>
        <p:txBody>
          <a:bodyPr wrap="none">
            <a:spAutoFit/>
          </a:bodyPr>
          <a:lstStyle/>
          <a:p>
            <a:pPr algn="ctr">
              <a:lnSpc>
                <a:spcPct val="100000"/>
              </a:lnSpc>
              <a:spcBef>
                <a:spcPct val="0"/>
              </a:spcBef>
              <a:buNone/>
            </a:pPr>
            <a:r>
              <a:rPr lang="zh-CN" altLang="en-US" b="1" dirty="0" smtClean="0">
                <a:solidFill>
                  <a:srgbClr val="FFFFFF"/>
                </a:solidFill>
                <a:ea typeface="微软雅黑" panose="020B0503020204020204" pitchFamily="34" charset="-122"/>
              </a:rPr>
              <a:t>基本养老保险</a:t>
            </a:r>
            <a:endParaRPr lang="da-DK" altLang="zh-CN" b="1" dirty="0">
              <a:solidFill>
                <a:srgbClr val="FFFFFF"/>
              </a:solidFill>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left)">
                                      <p:cBhvr>
                                        <p:cTn id="11" dur="500"/>
                                        <p:tgtEl>
                                          <p:spTgt spid="43"/>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right)">
                                      <p:cBhvr>
                                        <p:cTn id="15" dur="500"/>
                                        <p:tgtEl>
                                          <p:spTgt spid="2"/>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right)">
                                      <p:cBhvr>
                                        <p:cTn id="19" dur="500"/>
                                        <p:tgtEl>
                                          <p:spTgt spid="4"/>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right)">
                                      <p:cBhvr>
                                        <p:cTn id="23" dur="500"/>
                                        <p:tgtEl>
                                          <p:spTgt spid="5"/>
                                        </p:tgtEl>
                                      </p:cBhvr>
                                    </p:animEffect>
                                  </p:childTnLst>
                                </p:cTn>
                              </p:par>
                            </p:childTnLst>
                          </p:cTn>
                        </p:par>
                        <p:par>
                          <p:cTn id="24" fill="hold">
                            <p:stCondLst>
                              <p:cond delay="2500"/>
                            </p:stCondLst>
                            <p:childTnLst>
                              <p:par>
                                <p:cTn id="25" presetID="22" presetClass="entr" presetSubtype="2"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right)">
                                      <p:cBhvr>
                                        <p:cTn id="27" dur="500"/>
                                        <p:tgtEl>
                                          <p:spTgt spid="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left)">
                                      <p:cBhvr>
                                        <p:cTn id="31" dur="500"/>
                                        <p:tgtEl>
                                          <p:spTgt spid="30"/>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1000"/>
                                        <p:tgtEl>
                                          <p:spTgt spid="34"/>
                                        </p:tgtEl>
                                      </p:cBhvr>
                                    </p:animEffect>
                                    <p:anim calcmode="lin" valueType="num">
                                      <p:cBhvr>
                                        <p:cTn id="37" dur="1000" fill="hold"/>
                                        <p:tgtEl>
                                          <p:spTgt spid="34"/>
                                        </p:tgtEl>
                                        <p:attrNameLst>
                                          <p:attrName>ppt_x</p:attrName>
                                        </p:attrNameLst>
                                      </p:cBhvr>
                                      <p:tavLst>
                                        <p:tav tm="0">
                                          <p:val>
                                            <p:strVal val="#ppt_x"/>
                                          </p:val>
                                        </p:tav>
                                        <p:tav tm="100000">
                                          <p:val>
                                            <p:strVal val="#ppt_x"/>
                                          </p:val>
                                        </p:tav>
                                      </p:tavLst>
                                    </p:anim>
                                    <p:anim calcmode="lin" valueType="num">
                                      <p:cBhvr>
                                        <p:cTn id="38"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30"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p:cNvSpPr/>
          <p:nvPr/>
        </p:nvSpPr>
        <p:spPr>
          <a:xfrm>
            <a:off x="1146267" y="305190"/>
            <a:ext cx="2031325" cy="461665"/>
          </a:xfrm>
          <a:prstGeom prst="rect">
            <a:avLst/>
          </a:prstGeom>
        </p:spPr>
        <p:txBody>
          <a:bodyPr wrap="none">
            <a:spAutoFit/>
          </a:bodyPr>
          <a:lstStyle/>
          <a:p>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rPr>
              <a:t>基本养老保险</a:t>
            </a:r>
          </a:p>
        </p:txBody>
      </p:sp>
      <p:sp>
        <p:nvSpPr>
          <p:cNvPr id="39" name="矩形 38"/>
          <p:cNvSpPr/>
          <p:nvPr/>
        </p:nvSpPr>
        <p:spPr>
          <a:xfrm>
            <a:off x="369309" y="105639"/>
            <a:ext cx="595035" cy="584775"/>
          </a:xfrm>
          <a:prstGeom prst="rect">
            <a:avLst/>
          </a:prstGeom>
        </p:spPr>
        <p:txBody>
          <a:bodyPr wrap="none">
            <a:spAutoFit/>
          </a:bodyPr>
          <a:lstStyle/>
          <a:p>
            <a:r>
              <a:rPr lang="zh-CN" altLang="en-US" sz="3200" dirty="0" smtClean="0">
                <a:solidFill>
                  <a:schemeClr val="bg1"/>
                </a:solidFill>
                <a:latin typeface="汉仪菱心体简" panose="02010609000101010101" pitchFamily="2" charset="-122"/>
                <a:ea typeface="汉仪菱心体简" panose="02010609000101010101" pitchFamily="2" charset="-122"/>
              </a:rPr>
              <a:t>二</a:t>
            </a:r>
            <a:endParaRPr lang="zh-CN" altLang="en-US" sz="3200" dirty="0">
              <a:solidFill>
                <a:schemeClr val="bg1"/>
              </a:solidFill>
              <a:latin typeface="汉仪菱心体简" panose="02010609000101010101" pitchFamily="2" charset="-122"/>
              <a:ea typeface="汉仪菱心体简" panose="02010609000101010101" pitchFamily="2" charset="-122"/>
            </a:endParaRPr>
          </a:p>
        </p:txBody>
      </p:sp>
      <p:sp>
        <p:nvSpPr>
          <p:cNvPr id="2" name="TextBox 1"/>
          <p:cNvSpPr txBox="1"/>
          <p:nvPr/>
        </p:nvSpPr>
        <p:spPr>
          <a:xfrm>
            <a:off x="757083" y="1880419"/>
            <a:ext cx="5319251" cy="1754326"/>
          </a:xfrm>
          <a:prstGeom prst="rect">
            <a:avLst/>
          </a:prstGeom>
          <a:noFill/>
          <a:ln>
            <a:noFill/>
          </a:ln>
        </p:spPr>
        <p:txBody>
          <a:bodyPr wrap="square" rtlCol="0">
            <a:spAutoFit/>
          </a:bodyPr>
          <a:lstStyle/>
          <a:p>
            <a:pPr>
              <a:lnSpc>
                <a:spcPct val="150000"/>
              </a:lnSpc>
            </a:pPr>
            <a:r>
              <a:rPr lang="zh-CN" altLang="en-US" dirty="0" smtClean="0">
                <a:latin typeface="微软雅黑" panose="020B0503020204020204" pitchFamily="34" charset="-122"/>
                <a:ea typeface="微软雅黑" panose="020B0503020204020204" pitchFamily="34" charset="-122"/>
              </a:rPr>
              <a:t>       基本养老保险制度，是指缴费达到法定期限并且个人达到法定退休年龄后，国家和社会提供物质帮助以保证因年老而退出劳动领域者稳定、可靠的生活来源的社会保险制度。</a:t>
            </a:r>
            <a:endParaRPr lang="zh-CN" altLang="en-US" dirty="0">
              <a:latin typeface="微软雅黑" panose="020B0503020204020204" pitchFamily="34" charset="-122"/>
              <a:ea typeface="微软雅黑" panose="020B0503020204020204" pitchFamily="34" charset="-122"/>
            </a:endParaRPr>
          </a:p>
        </p:txBody>
      </p:sp>
      <p:sp>
        <p:nvSpPr>
          <p:cNvPr id="4" name="矩形 3"/>
          <p:cNvSpPr/>
          <p:nvPr/>
        </p:nvSpPr>
        <p:spPr>
          <a:xfrm>
            <a:off x="5716186" y="3436374"/>
            <a:ext cx="495300" cy="486697"/>
          </a:xfrm>
          <a:prstGeom prst="rect">
            <a:avLst/>
          </a:prstGeom>
          <a:solidFill>
            <a:srgbClr val="388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4664953" y="4276207"/>
            <a:ext cx="647700" cy="481012"/>
          </a:xfrm>
          <a:prstGeom prst="rect">
            <a:avLst/>
          </a:prstGeom>
          <a:solidFill>
            <a:srgbClr val="3886CC">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6006852" y="4860457"/>
            <a:ext cx="266700" cy="228600"/>
          </a:xfrm>
          <a:prstGeom prst="rect">
            <a:avLst/>
          </a:prstGeom>
          <a:solidFill>
            <a:srgbClr val="3886CC">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21491" r="-18303" b="-20664"/>
          <a:stretch>
            <a:fillRect/>
          </a:stretch>
        </p:blipFill>
        <p:spPr bwMode="auto">
          <a:xfrm>
            <a:off x="6586857" y="1423590"/>
            <a:ext cx="6643368" cy="4351843"/>
          </a:xfrm>
          <a:prstGeom prst="ellipse">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 name="组合 13"/>
          <p:cNvGrpSpPr/>
          <p:nvPr/>
        </p:nvGrpSpPr>
        <p:grpSpPr>
          <a:xfrm>
            <a:off x="570563" y="1086840"/>
            <a:ext cx="3264319" cy="428171"/>
            <a:chOff x="449262" y="1422400"/>
            <a:chExt cx="1939634" cy="428171"/>
          </a:xfrm>
        </p:grpSpPr>
        <p:sp>
          <p:nvSpPr>
            <p:cNvPr id="15" name="矩形 40"/>
            <p:cNvSpPr/>
            <p:nvPr/>
          </p:nvSpPr>
          <p:spPr>
            <a:xfrm>
              <a:off x="602184" y="1422400"/>
              <a:ext cx="1786712" cy="428171"/>
            </a:xfrm>
            <a:custGeom>
              <a:avLst/>
              <a:gdLst>
                <a:gd name="connsiteX0" fmla="*/ 0 w 3576638"/>
                <a:gd name="connsiteY0" fmla="*/ 0 h 428171"/>
                <a:gd name="connsiteX1" fmla="*/ 3576638 w 3576638"/>
                <a:gd name="connsiteY1" fmla="*/ 0 h 428171"/>
                <a:gd name="connsiteX2" fmla="*/ 3576638 w 3576638"/>
                <a:gd name="connsiteY2" fmla="*/ 428171 h 428171"/>
                <a:gd name="connsiteX3" fmla="*/ 0 w 3576638"/>
                <a:gd name="connsiteY3" fmla="*/ 428171 h 428171"/>
                <a:gd name="connsiteX4" fmla="*/ 0 w 3576638"/>
                <a:gd name="connsiteY4" fmla="*/ 0 h 428171"/>
                <a:gd name="connsiteX0-1" fmla="*/ 0 w 3576638"/>
                <a:gd name="connsiteY0-2" fmla="*/ 0 h 428171"/>
                <a:gd name="connsiteX1-3" fmla="*/ 3367088 w 3576638"/>
                <a:gd name="connsiteY1-4" fmla="*/ 6350 h 428171"/>
                <a:gd name="connsiteX2-5" fmla="*/ 3576638 w 3576638"/>
                <a:gd name="connsiteY2-6" fmla="*/ 428171 h 428171"/>
                <a:gd name="connsiteX3-7" fmla="*/ 0 w 3576638"/>
                <a:gd name="connsiteY3-8" fmla="*/ 428171 h 428171"/>
                <a:gd name="connsiteX4-9" fmla="*/ 0 w 3576638"/>
                <a:gd name="connsiteY4-10" fmla="*/ 0 h 42817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576638" h="428171">
                  <a:moveTo>
                    <a:pt x="0" y="0"/>
                  </a:moveTo>
                  <a:lnTo>
                    <a:pt x="3367088" y="6350"/>
                  </a:lnTo>
                  <a:lnTo>
                    <a:pt x="3576638" y="428171"/>
                  </a:lnTo>
                  <a:lnTo>
                    <a:pt x="0" y="428171"/>
                  </a:lnTo>
                  <a:lnTo>
                    <a:pt x="0" y="0"/>
                  </a:lnTo>
                  <a:close/>
                </a:path>
              </a:pathLst>
            </a:custGeom>
            <a:solidFill>
              <a:srgbClr val="0070C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6" name="矩形 40"/>
            <p:cNvSpPr/>
            <p:nvPr/>
          </p:nvSpPr>
          <p:spPr>
            <a:xfrm>
              <a:off x="449262" y="1422400"/>
              <a:ext cx="1850927" cy="428171"/>
            </a:xfrm>
            <a:custGeom>
              <a:avLst/>
              <a:gdLst>
                <a:gd name="connsiteX0" fmla="*/ 0 w 3576638"/>
                <a:gd name="connsiteY0" fmla="*/ 0 h 428171"/>
                <a:gd name="connsiteX1" fmla="*/ 3576638 w 3576638"/>
                <a:gd name="connsiteY1" fmla="*/ 0 h 428171"/>
                <a:gd name="connsiteX2" fmla="*/ 3576638 w 3576638"/>
                <a:gd name="connsiteY2" fmla="*/ 428171 h 428171"/>
                <a:gd name="connsiteX3" fmla="*/ 0 w 3576638"/>
                <a:gd name="connsiteY3" fmla="*/ 428171 h 428171"/>
                <a:gd name="connsiteX4" fmla="*/ 0 w 3576638"/>
                <a:gd name="connsiteY4" fmla="*/ 0 h 428171"/>
                <a:gd name="connsiteX0-1" fmla="*/ 0 w 3576638"/>
                <a:gd name="connsiteY0-2" fmla="*/ 0 h 428171"/>
                <a:gd name="connsiteX1-3" fmla="*/ 3367088 w 3576638"/>
                <a:gd name="connsiteY1-4" fmla="*/ 6350 h 428171"/>
                <a:gd name="connsiteX2-5" fmla="*/ 3576638 w 3576638"/>
                <a:gd name="connsiteY2-6" fmla="*/ 428171 h 428171"/>
                <a:gd name="connsiteX3-7" fmla="*/ 0 w 3576638"/>
                <a:gd name="connsiteY3-8" fmla="*/ 428171 h 428171"/>
                <a:gd name="connsiteX4-9" fmla="*/ 0 w 3576638"/>
                <a:gd name="connsiteY4-10" fmla="*/ 0 h 42817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576638" h="428171">
                  <a:moveTo>
                    <a:pt x="0" y="0"/>
                  </a:moveTo>
                  <a:lnTo>
                    <a:pt x="3367088" y="6350"/>
                  </a:lnTo>
                  <a:lnTo>
                    <a:pt x="3576638" y="428171"/>
                  </a:lnTo>
                  <a:lnTo>
                    <a:pt x="0" y="428171"/>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en-US" altLang="zh-CN" sz="2000" b="1" dirty="0">
                  <a:solidFill>
                    <a:schemeClr val="bg1"/>
                  </a:solidFill>
                  <a:latin typeface="微软雅黑" panose="020B0503020204020204" pitchFamily="34" charset="-122"/>
                  <a:ea typeface="微软雅黑" panose="020B0503020204020204" pitchFamily="34" charset="-122"/>
                </a:rPr>
                <a:t>(</a:t>
              </a:r>
              <a:r>
                <a:rPr lang="zh-CN" altLang="en-US" sz="2000" b="1" dirty="0" smtClean="0">
                  <a:solidFill>
                    <a:schemeClr val="bg1"/>
                  </a:solidFill>
                  <a:latin typeface="微软雅黑" panose="020B0503020204020204" pitchFamily="34" charset="-122"/>
                  <a:ea typeface="微软雅黑" panose="020B0503020204020204" pitchFamily="34" charset="-122"/>
                </a:rPr>
                <a:t>一</a:t>
              </a:r>
              <a:r>
                <a:rPr lang="en-US" altLang="zh-CN" sz="2000" b="1" dirty="0" smtClean="0">
                  <a:solidFill>
                    <a:schemeClr val="bg1"/>
                  </a:solidFill>
                  <a:latin typeface="微软雅黑" panose="020B0503020204020204" pitchFamily="34" charset="-122"/>
                  <a:ea typeface="微软雅黑" panose="020B0503020204020204" pitchFamily="34" charset="-122"/>
                </a:rPr>
                <a:t>) </a:t>
              </a:r>
              <a:r>
                <a:rPr lang="zh-CN" altLang="en-US" sz="2000" b="1" dirty="0" smtClean="0">
                  <a:solidFill>
                    <a:schemeClr val="bg1"/>
                  </a:solidFill>
                  <a:latin typeface="微软雅黑" panose="020B0503020204020204" pitchFamily="34" charset="-122"/>
                  <a:ea typeface="微软雅黑" panose="020B0503020204020204" pitchFamily="34" charset="-122"/>
                </a:rPr>
                <a:t>基本养老保险的含义</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flipH="1" flipV="1">
            <a:off x="937885" y="1787282"/>
            <a:ext cx="690191" cy="584947"/>
            <a:chOff x="4965700" y="3644900"/>
            <a:chExt cx="1485900" cy="1028700"/>
          </a:xfrm>
          <a:solidFill>
            <a:schemeClr val="accent1">
              <a:lumMod val="40000"/>
              <a:lumOff val="60000"/>
            </a:schemeClr>
          </a:solidFill>
        </p:grpSpPr>
        <p:sp>
          <p:nvSpPr>
            <p:cNvPr id="19" name="矩形 18"/>
            <p:cNvSpPr/>
            <p:nvPr/>
          </p:nvSpPr>
          <p:spPr>
            <a:xfrm>
              <a:off x="6286500" y="3644900"/>
              <a:ext cx="165100" cy="1028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4965700" y="4565650"/>
              <a:ext cx="1320800" cy="1079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TextBox 5"/>
          <p:cNvSpPr txBox="1"/>
          <p:nvPr/>
        </p:nvSpPr>
        <p:spPr>
          <a:xfrm>
            <a:off x="1146267" y="4045374"/>
            <a:ext cx="1727562" cy="523220"/>
          </a:xfrm>
          <a:prstGeom prst="rect">
            <a:avLst/>
          </a:prstGeom>
          <a:noFill/>
        </p:spPr>
        <p:txBody>
          <a:bodyPr wrap="square" rtlCol="0">
            <a:spAutoFit/>
          </a:bodyPr>
          <a:lstStyle/>
          <a:p>
            <a:r>
              <a:rPr lang="zh-CN" altLang="en-US" sz="2800" b="1" dirty="0" smtClean="0">
                <a:latin typeface="微软雅黑" pitchFamily="34" charset="-122"/>
                <a:ea typeface="微软雅黑" pitchFamily="34" charset="-122"/>
              </a:rPr>
              <a:t>最重要！</a:t>
            </a:r>
            <a:endParaRPr lang="zh-CN" altLang="en-US" sz="2800" b="1" dirty="0">
              <a:latin typeface="微软雅黑" pitchFamily="34" charset="-122"/>
              <a:ea typeface="微软雅黑" pitchFamily="34" charset="-122"/>
            </a:endParaRPr>
          </a:p>
        </p:txBody>
      </p:sp>
      <p:sp>
        <p:nvSpPr>
          <p:cNvPr id="17" name="TextBox 16"/>
          <p:cNvSpPr txBox="1"/>
          <p:nvPr/>
        </p:nvSpPr>
        <p:spPr>
          <a:xfrm>
            <a:off x="2009913" y="4759277"/>
            <a:ext cx="2471652" cy="523220"/>
          </a:xfrm>
          <a:prstGeom prst="rect">
            <a:avLst/>
          </a:prstGeom>
          <a:noFill/>
        </p:spPr>
        <p:txBody>
          <a:bodyPr wrap="square" rtlCol="0">
            <a:spAutoFit/>
          </a:bodyPr>
          <a:lstStyle/>
          <a:p>
            <a:r>
              <a:rPr lang="zh-CN" altLang="en-US" sz="2800" b="1" dirty="0" smtClean="0">
                <a:latin typeface="微软雅黑" pitchFamily="34" charset="-122"/>
                <a:ea typeface="微软雅黑" pitchFamily="34" charset="-122"/>
              </a:rPr>
              <a:t>实施最广泛！</a:t>
            </a:r>
            <a:endParaRPr lang="zh-CN" altLang="en-US" sz="2800" b="1" dirty="0">
              <a:latin typeface="微软雅黑" pitchFamily="34" charset="-122"/>
              <a:ea typeface="微软雅黑"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1000"/>
                            </p:stCondLst>
                            <p:childTnLst>
                              <p:par>
                                <p:cTn id="34" presetID="14" presetClass="entr" presetSubtype="10"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randombar(horizontal)">
                                      <p:cBhvr>
                                        <p:cTn id="36" dur="500"/>
                                        <p:tgtEl>
                                          <p:spTgt spid="2"/>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1000"/>
                                        <p:tgtEl>
                                          <p:spTgt spid="6"/>
                                        </p:tgtEl>
                                      </p:cBhvr>
                                    </p:animEffect>
                                    <p:anim calcmode="lin" valueType="num">
                                      <p:cBhvr>
                                        <p:cTn id="42" dur="1000" fill="hold"/>
                                        <p:tgtEl>
                                          <p:spTgt spid="6"/>
                                        </p:tgtEl>
                                        <p:attrNameLst>
                                          <p:attrName>ppt_x</p:attrName>
                                        </p:attrNameLst>
                                      </p:cBhvr>
                                      <p:tavLst>
                                        <p:tav tm="0">
                                          <p:val>
                                            <p:strVal val="#ppt_x"/>
                                          </p:val>
                                        </p:tav>
                                        <p:tav tm="100000">
                                          <p:val>
                                            <p:strVal val="#ppt_x"/>
                                          </p:val>
                                        </p:tav>
                                      </p:tavLst>
                                    </p:anim>
                                    <p:anim calcmode="lin" valueType="num">
                                      <p:cBhvr>
                                        <p:cTn id="43" dur="1000" fill="hold"/>
                                        <p:tgtEl>
                                          <p:spTgt spid="6"/>
                                        </p:tgtEl>
                                        <p:attrNameLst>
                                          <p:attrName>ppt_y</p:attrName>
                                        </p:attrNameLst>
                                      </p:cBhvr>
                                      <p:tavLst>
                                        <p:tav tm="0">
                                          <p:val>
                                            <p:strVal val="#ppt_y+.1"/>
                                          </p:val>
                                        </p:tav>
                                        <p:tav tm="100000">
                                          <p:val>
                                            <p:strVal val="#ppt_y"/>
                                          </p:val>
                                        </p:tav>
                                      </p:tavLst>
                                    </p:anim>
                                  </p:childTnLst>
                                </p:cTn>
                              </p:par>
                            </p:childTnLst>
                          </p:cTn>
                        </p:par>
                        <p:par>
                          <p:cTn id="44" fill="hold">
                            <p:stCondLst>
                              <p:cond delay="1000"/>
                            </p:stCondLst>
                            <p:childTnLst>
                              <p:par>
                                <p:cTn id="45" presetID="42" presetClass="entr" presetSubtype="0"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29" grpId="0" animBg="1"/>
      <p:bldP spid="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p:cNvSpPr/>
          <p:nvPr/>
        </p:nvSpPr>
        <p:spPr>
          <a:xfrm>
            <a:off x="1146267" y="305190"/>
            <a:ext cx="2031325" cy="461665"/>
          </a:xfrm>
          <a:prstGeom prst="rect">
            <a:avLst/>
          </a:prstGeom>
        </p:spPr>
        <p:txBody>
          <a:bodyPr wrap="none">
            <a:spAutoFit/>
          </a:bodyPr>
          <a:lstStyle/>
          <a:p>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rPr>
              <a:t>基本养老保险</a:t>
            </a:r>
          </a:p>
        </p:txBody>
      </p:sp>
      <p:sp>
        <p:nvSpPr>
          <p:cNvPr id="25" name="矩形 24"/>
          <p:cNvSpPr/>
          <p:nvPr/>
        </p:nvSpPr>
        <p:spPr>
          <a:xfrm>
            <a:off x="369309" y="105639"/>
            <a:ext cx="595035" cy="584775"/>
          </a:xfrm>
          <a:prstGeom prst="rect">
            <a:avLst/>
          </a:prstGeom>
        </p:spPr>
        <p:txBody>
          <a:bodyPr wrap="none">
            <a:spAutoFit/>
          </a:bodyPr>
          <a:lstStyle/>
          <a:p>
            <a:r>
              <a:rPr lang="zh-CN" altLang="en-US" sz="3200" dirty="0" smtClean="0">
                <a:solidFill>
                  <a:schemeClr val="bg1"/>
                </a:solidFill>
                <a:latin typeface="汉仪菱心体简" panose="02010609000101010101" pitchFamily="2" charset="-122"/>
                <a:ea typeface="汉仪菱心体简" panose="02010609000101010101" pitchFamily="2" charset="-122"/>
              </a:rPr>
              <a:t>二</a:t>
            </a:r>
            <a:endParaRPr lang="zh-CN" altLang="en-US" sz="3200" dirty="0">
              <a:solidFill>
                <a:schemeClr val="bg1"/>
              </a:solidFill>
              <a:latin typeface="汉仪菱心体简" panose="02010609000101010101" pitchFamily="2" charset="-122"/>
              <a:ea typeface="汉仪菱心体简" panose="02010609000101010101" pitchFamily="2" charset="-122"/>
            </a:endParaRPr>
          </a:p>
        </p:txBody>
      </p:sp>
      <p:grpSp>
        <p:nvGrpSpPr>
          <p:cNvPr id="26" name="组合 25"/>
          <p:cNvGrpSpPr/>
          <p:nvPr/>
        </p:nvGrpSpPr>
        <p:grpSpPr>
          <a:xfrm>
            <a:off x="570563" y="1086840"/>
            <a:ext cx="3777501" cy="428171"/>
            <a:chOff x="449262" y="1422400"/>
            <a:chExt cx="2244563" cy="428171"/>
          </a:xfrm>
        </p:grpSpPr>
        <p:sp>
          <p:nvSpPr>
            <p:cNvPr id="27" name="矩形 40"/>
            <p:cNvSpPr/>
            <p:nvPr/>
          </p:nvSpPr>
          <p:spPr>
            <a:xfrm>
              <a:off x="602183" y="1422400"/>
              <a:ext cx="2091642" cy="428171"/>
            </a:xfrm>
            <a:custGeom>
              <a:avLst/>
              <a:gdLst>
                <a:gd name="connsiteX0" fmla="*/ 0 w 3576638"/>
                <a:gd name="connsiteY0" fmla="*/ 0 h 428171"/>
                <a:gd name="connsiteX1" fmla="*/ 3576638 w 3576638"/>
                <a:gd name="connsiteY1" fmla="*/ 0 h 428171"/>
                <a:gd name="connsiteX2" fmla="*/ 3576638 w 3576638"/>
                <a:gd name="connsiteY2" fmla="*/ 428171 h 428171"/>
                <a:gd name="connsiteX3" fmla="*/ 0 w 3576638"/>
                <a:gd name="connsiteY3" fmla="*/ 428171 h 428171"/>
                <a:gd name="connsiteX4" fmla="*/ 0 w 3576638"/>
                <a:gd name="connsiteY4" fmla="*/ 0 h 428171"/>
                <a:gd name="connsiteX0-1" fmla="*/ 0 w 3576638"/>
                <a:gd name="connsiteY0-2" fmla="*/ 0 h 428171"/>
                <a:gd name="connsiteX1-3" fmla="*/ 3367088 w 3576638"/>
                <a:gd name="connsiteY1-4" fmla="*/ 6350 h 428171"/>
                <a:gd name="connsiteX2-5" fmla="*/ 3576638 w 3576638"/>
                <a:gd name="connsiteY2-6" fmla="*/ 428171 h 428171"/>
                <a:gd name="connsiteX3-7" fmla="*/ 0 w 3576638"/>
                <a:gd name="connsiteY3-8" fmla="*/ 428171 h 428171"/>
                <a:gd name="connsiteX4-9" fmla="*/ 0 w 3576638"/>
                <a:gd name="connsiteY4-10" fmla="*/ 0 h 42817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576638" h="428171">
                  <a:moveTo>
                    <a:pt x="0" y="0"/>
                  </a:moveTo>
                  <a:lnTo>
                    <a:pt x="3367088" y="6350"/>
                  </a:lnTo>
                  <a:lnTo>
                    <a:pt x="3576638" y="428171"/>
                  </a:lnTo>
                  <a:lnTo>
                    <a:pt x="0" y="428171"/>
                  </a:lnTo>
                  <a:lnTo>
                    <a:pt x="0" y="0"/>
                  </a:lnTo>
                  <a:close/>
                </a:path>
              </a:pathLst>
            </a:custGeom>
            <a:solidFill>
              <a:srgbClr val="0070C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8" name="矩形 40"/>
            <p:cNvSpPr/>
            <p:nvPr/>
          </p:nvSpPr>
          <p:spPr>
            <a:xfrm>
              <a:off x="449262" y="1422400"/>
              <a:ext cx="2144768" cy="428171"/>
            </a:xfrm>
            <a:custGeom>
              <a:avLst/>
              <a:gdLst>
                <a:gd name="connsiteX0" fmla="*/ 0 w 3576638"/>
                <a:gd name="connsiteY0" fmla="*/ 0 h 428171"/>
                <a:gd name="connsiteX1" fmla="*/ 3576638 w 3576638"/>
                <a:gd name="connsiteY1" fmla="*/ 0 h 428171"/>
                <a:gd name="connsiteX2" fmla="*/ 3576638 w 3576638"/>
                <a:gd name="connsiteY2" fmla="*/ 428171 h 428171"/>
                <a:gd name="connsiteX3" fmla="*/ 0 w 3576638"/>
                <a:gd name="connsiteY3" fmla="*/ 428171 h 428171"/>
                <a:gd name="connsiteX4" fmla="*/ 0 w 3576638"/>
                <a:gd name="connsiteY4" fmla="*/ 0 h 428171"/>
                <a:gd name="connsiteX0-1" fmla="*/ 0 w 3576638"/>
                <a:gd name="connsiteY0-2" fmla="*/ 0 h 428171"/>
                <a:gd name="connsiteX1-3" fmla="*/ 3367088 w 3576638"/>
                <a:gd name="connsiteY1-4" fmla="*/ 6350 h 428171"/>
                <a:gd name="connsiteX2-5" fmla="*/ 3576638 w 3576638"/>
                <a:gd name="connsiteY2-6" fmla="*/ 428171 h 428171"/>
                <a:gd name="connsiteX3-7" fmla="*/ 0 w 3576638"/>
                <a:gd name="connsiteY3-8" fmla="*/ 428171 h 428171"/>
                <a:gd name="connsiteX4-9" fmla="*/ 0 w 3576638"/>
                <a:gd name="connsiteY4-10" fmla="*/ 0 h 42817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576638" h="428171">
                  <a:moveTo>
                    <a:pt x="0" y="0"/>
                  </a:moveTo>
                  <a:lnTo>
                    <a:pt x="3367088" y="6350"/>
                  </a:lnTo>
                  <a:lnTo>
                    <a:pt x="3576638" y="428171"/>
                  </a:lnTo>
                  <a:lnTo>
                    <a:pt x="0" y="428171"/>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en-US" altLang="zh-CN" sz="2000" b="1" dirty="0" smtClean="0">
                  <a:solidFill>
                    <a:schemeClr val="bg1"/>
                  </a:solidFill>
                  <a:latin typeface="微软雅黑" panose="020B0503020204020204" pitchFamily="34" charset="-122"/>
                  <a:ea typeface="微软雅黑" panose="020B0503020204020204" pitchFamily="34" charset="-122"/>
                </a:rPr>
                <a:t>(</a:t>
              </a:r>
              <a:r>
                <a:rPr lang="zh-CN" altLang="en-US" sz="2000" b="1" dirty="0" smtClean="0">
                  <a:solidFill>
                    <a:schemeClr val="bg1"/>
                  </a:solidFill>
                  <a:latin typeface="微软雅黑" panose="020B0503020204020204" pitchFamily="34" charset="-122"/>
                  <a:ea typeface="微软雅黑" panose="020B0503020204020204" pitchFamily="34" charset="-122"/>
                </a:rPr>
                <a:t>二</a:t>
              </a:r>
              <a:r>
                <a:rPr lang="en-US" altLang="zh-CN" sz="2000" b="1" dirty="0" smtClean="0">
                  <a:solidFill>
                    <a:schemeClr val="bg1"/>
                  </a:solidFill>
                  <a:latin typeface="微软雅黑" panose="020B0503020204020204" pitchFamily="34" charset="-122"/>
                  <a:ea typeface="微软雅黑" panose="020B0503020204020204" pitchFamily="34" charset="-122"/>
                </a:rPr>
                <a:t>) </a:t>
              </a:r>
              <a:r>
                <a:rPr lang="zh-CN" altLang="en-US" sz="2000" b="1" dirty="0" smtClean="0">
                  <a:solidFill>
                    <a:schemeClr val="bg1"/>
                  </a:solidFill>
                  <a:latin typeface="微软雅黑" panose="020B0503020204020204" pitchFamily="34" charset="-122"/>
                  <a:ea typeface="微软雅黑" panose="020B0503020204020204" pitchFamily="34" charset="-122"/>
                </a:rPr>
                <a:t>基本养老保险的覆盖范围</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1030513" y="2119645"/>
            <a:ext cx="3578810" cy="2632146"/>
            <a:chOff x="1791478" y="2471981"/>
            <a:chExt cx="3334941" cy="2294214"/>
          </a:xfrm>
        </p:grpSpPr>
        <p:sp>
          <p:nvSpPr>
            <p:cNvPr id="5" name="任意多边形 4"/>
            <p:cNvSpPr/>
            <p:nvPr/>
          </p:nvSpPr>
          <p:spPr>
            <a:xfrm>
              <a:off x="1791478" y="2725121"/>
              <a:ext cx="515323" cy="1982355"/>
            </a:xfrm>
            <a:custGeom>
              <a:avLst/>
              <a:gdLst>
                <a:gd name="connsiteX0" fmla="*/ 0 w 1573496"/>
                <a:gd name="connsiteY0" fmla="*/ 78675 h 786748"/>
                <a:gd name="connsiteX1" fmla="*/ 78675 w 1573496"/>
                <a:gd name="connsiteY1" fmla="*/ 0 h 786748"/>
                <a:gd name="connsiteX2" fmla="*/ 1494821 w 1573496"/>
                <a:gd name="connsiteY2" fmla="*/ 0 h 786748"/>
                <a:gd name="connsiteX3" fmla="*/ 1573496 w 1573496"/>
                <a:gd name="connsiteY3" fmla="*/ 78675 h 786748"/>
                <a:gd name="connsiteX4" fmla="*/ 1573496 w 1573496"/>
                <a:gd name="connsiteY4" fmla="*/ 708073 h 786748"/>
                <a:gd name="connsiteX5" fmla="*/ 1494821 w 1573496"/>
                <a:gd name="connsiteY5" fmla="*/ 786748 h 786748"/>
                <a:gd name="connsiteX6" fmla="*/ 78675 w 1573496"/>
                <a:gd name="connsiteY6" fmla="*/ 786748 h 786748"/>
                <a:gd name="connsiteX7" fmla="*/ 0 w 1573496"/>
                <a:gd name="connsiteY7" fmla="*/ 708073 h 786748"/>
                <a:gd name="connsiteX8" fmla="*/ 0 w 1573496"/>
                <a:gd name="connsiteY8" fmla="*/ 78675 h 786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3496" h="786748">
                  <a:moveTo>
                    <a:pt x="0" y="78675"/>
                  </a:moveTo>
                  <a:cubicBezTo>
                    <a:pt x="0" y="35224"/>
                    <a:pt x="35224" y="0"/>
                    <a:pt x="78675" y="0"/>
                  </a:cubicBezTo>
                  <a:lnTo>
                    <a:pt x="1494821" y="0"/>
                  </a:lnTo>
                  <a:cubicBezTo>
                    <a:pt x="1538272" y="0"/>
                    <a:pt x="1573496" y="35224"/>
                    <a:pt x="1573496" y="78675"/>
                  </a:cubicBezTo>
                  <a:lnTo>
                    <a:pt x="1573496" y="708073"/>
                  </a:lnTo>
                  <a:cubicBezTo>
                    <a:pt x="1573496" y="751524"/>
                    <a:pt x="1538272" y="786748"/>
                    <a:pt x="1494821" y="786748"/>
                  </a:cubicBezTo>
                  <a:lnTo>
                    <a:pt x="78675" y="786748"/>
                  </a:lnTo>
                  <a:cubicBezTo>
                    <a:pt x="35224" y="786748"/>
                    <a:pt x="0" y="751524"/>
                    <a:pt x="0" y="708073"/>
                  </a:cubicBezTo>
                  <a:lnTo>
                    <a:pt x="0" y="78675"/>
                  </a:lnTo>
                  <a:close/>
                </a:path>
              </a:pathLst>
            </a:custGeom>
            <a:solidFill>
              <a:srgbClr val="0062A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4000" tIns="34473" rIns="54000" bIns="34473" numCol="1" spcCol="1270" anchor="ctr" anchorCtr="0">
              <a:noAutofit/>
            </a:bodyPr>
            <a:lstStyle/>
            <a:p>
              <a:pPr lvl="0" algn="ctr" defTabSz="800100">
                <a:lnSpc>
                  <a:spcPct val="90000"/>
                </a:lnSpc>
                <a:spcBef>
                  <a:spcPct val="0"/>
                </a:spcBef>
                <a:spcAft>
                  <a:spcPct val="35000"/>
                </a:spcAft>
              </a:pPr>
              <a:r>
                <a:rPr lang="zh-CN" altLang="en-US" kern="1200" dirty="0" smtClean="0">
                  <a:latin typeface="微软雅黑" panose="020B0503020204020204" pitchFamily="34" charset="-122"/>
                  <a:ea typeface="微软雅黑" panose="020B0503020204020204" pitchFamily="34" charset="-122"/>
                </a:rPr>
                <a:t>基本养老保险制度</a:t>
              </a:r>
              <a:endParaRPr lang="zh-CN" altLang="en-US" kern="1200" dirty="0">
                <a:latin typeface="微软雅黑" panose="020B0503020204020204" pitchFamily="34" charset="-122"/>
                <a:ea typeface="微软雅黑" panose="020B0503020204020204" pitchFamily="34" charset="-122"/>
              </a:endParaRPr>
            </a:p>
          </p:txBody>
        </p:sp>
        <p:sp>
          <p:nvSpPr>
            <p:cNvPr id="6" name="任意多边形 5"/>
            <p:cNvSpPr/>
            <p:nvPr/>
          </p:nvSpPr>
          <p:spPr>
            <a:xfrm rot="18289469" flipV="1">
              <a:off x="2101993" y="3152734"/>
              <a:ext cx="1079078" cy="45719"/>
            </a:xfrm>
            <a:custGeom>
              <a:avLst/>
              <a:gdLst>
                <a:gd name="connsiteX0" fmla="*/ 0 w 1102149"/>
                <a:gd name="connsiteY0" fmla="*/ 20302 h 40605"/>
                <a:gd name="connsiteX1" fmla="*/ 1102149 w 1102149"/>
                <a:gd name="connsiteY1" fmla="*/ 20302 h 40605"/>
              </a:gdLst>
              <a:ahLst/>
              <a:cxnLst>
                <a:cxn ang="0">
                  <a:pos x="connsiteX0" y="connsiteY0"/>
                </a:cxn>
                <a:cxn ang="0">
                  <a:pos x="connsiteX1" y="connsiteY1"/>
                </a:cxn>
              </a:cxnLst>
              <a:rect l="l" t="t" r="r" b="b"/>
              <a:pathLst>
                <a:path w="1102149" h="40605">
                  <a:moveTo>
                    <a:pt x="0" y="20302"/>
                  </a:moveTo>
                  <a:lnTo>
                    <a:pt x="1102149" y="20302"/>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536220" tIns="-7251" rIns="536221" bIns="-7252" numCol="1" spcCol="1270" anchor="ctr" anchorCtr="0">
              <a:noAutofit/>
            </a:bodyPr>
            <a:lstStyle/>
            <a:p>
              <a:pPr lvl="0" algn="ctr" defTabSz="222250">
                <a:lnSpc>
                  <a:spcPct val="90000"/>
                </a:lnSpc>
                <a:spcBef>
                  <a:spcPct val="0"/>
                </a:spcBef>
                <a:spcAft>
                  <a:spcPct val="35000"/>
                </a:spcAft>
              </a:pPr>
              <a:endParaRPr lang="zh-CN" altLang="en-US" kern="1200">
                <a:latin typeface="微软雅黑" panose="020B0503020204020204" pitchFamily="34" charset="-122"/>
                <a:ea typeface="微软雅黑" panose="020B0503020204020204" pitchFamily="34" charset="-122"/>
              </a:endParaRPr>
            </a:p>
          </p:txBody>
        </p:sp>
        <p:sp>
          <p:nvSpPr>
            <p:cNvPr id="7" name="任意多边形 6"/>
            <p:cNvSpPr/>
            <p:nvPr/>
          </p:nvSpPr>
          <p:spPr>
            <a:xfrm>
              <a:off x="2999219" y="2471981"/>
              <a:ext cx="2127199" cy="529041"/>
            </a:xfrm>
            <a:custGeom>
              <a:avLst/>
              <a:gdLst>
                <a:gd name="connsiteX0" fmla="*/ 0 w 1573496"/>
                <a:gd name="connsiteY0" fmla="*/ 78675 h 786748"/>
                <a:gd name="connsiteX1" fmla="*/ 78675 w 1573496"/>
                <a:gd name="connsiteY1" fmla="*/ 0 h 786748"/>
                <a:gd name="connsiteX2" fmla="*/ 1494821 w 1573496"/>
                <a:gd name="connsiteY2" fmla="*/ 0 h 786748"/>
                <a:gd name="connsiteX3" fmla="*/ 1573496 w 1573496"/>
                <a:gd name="connsiteY3" fmla="*/ 78675 h 786748"/>
                <a:gd name="connsiteX4" fmla="*/ 1573496 w 1573496"/>
                <a:gd name="connsiteY4" fmla="*/ 708073 h 786748"/>
                <a:gd name="connsiteX5" fmla="*/ 1494821 w 1573496"/>
                <a:gd name="connsiteY5" fmla="*/ 786748 h 786748"/>
                <a:gd name="connsiteX6" fmla="*/ 78675 w 1573496"/>
                <a:gd name="connsiteY6" fmla="*/ 786748 h 786748"/>
                <a:gd name="connsiteX7" fmla="*/ 0 w 1573496"/>
                <a:gd name="connsiteY7" fmla="*/ 708073 h 786748"/>
                <a:gd name="connsiteX8" fmla="*/ 0 w 1573496"/>
                <a:gd name="connsiteY8" fmla="*/ 78675 h 786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3496" h="786748">
                  <a:moveTo>
                    <a:pt x="0" y="78675"/>
                  </a:moveTo>
                  <a:cubicBezTo>
                    <a:pt x="0" y="35224"/>
                    <a:pt x="35224" y="0"/>
                    <a:pt x="78675" y="0"/>
                  </a:cubicBezTo>
                  <a:lnTo>
                    <a:pt x="1494821" y="0"/>
                  </a:lnTo>
                  <a:cubicBezTo>
                    <a:pt x="1538272" y="0"/>
                    <a:pt x="1573496" y="35224"/>
                    <a:pt x="1573496" y="78675"/>
                  </a:cubicBezTo>
                  <a:lnTo>
                    <a:pt x="1573496" y="708073"/>
                  </a:lnTo>
                  <a:cubicBezTo>
                    <a:pt x="1573496" y="751524"/>
                    <a:pt x="1538272" y="786748"/>
                    <a:pt x="1494821" y="786748"/>
                  </a:cubicBezTo>
                  <a:lnTo>
                    <a:pt x="78675" y="786748"/>
                  </a:lnTo>
                  <a:cubicBezTo>
                    <a:pt x="35224" y="786748"/>
                    <a:pt x="0" y="751524"/>
                    <a:pt x="0" y="708073"/>
                  </a:cubicBezTo>
                  <a:lnTo>
                    <a:pt x="0" y="78675"/>
                  </a:lnTo>
                  <a:close/>
                </a:path>
              </a:pathLst>
            </a:custGeom>
            <a:noFill/>
            <a:ln w="28575">
              <a:solidFill>
                <a:srgbClr val="0062AC"/>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4473" tIns="34473" rIns="34473" bIns="34473" numCol="1" spcCol="1270" anchor="ctr" anchorCtr="0">
              <a:noAutofit/>
            </a:bodyPr>
            <a:lstStyle/>
            <a:p>
              <a:pPr lvl="0" algn="ctr" defTabSz="800100">
                <a:lnSpc>
                  <a:spcPct val="90000"/>
                </a:lnSpc>
                <a:spcBef>
                  <a:spcPct val="0"/>
                </a:spcBef>
                <a:spcAft>
                  <a:spcPct val="35000"/>
                </a:spcAft>
              </a:pPr>
              <a:r>
                <a:rPr lang="zh-CN" altLang="en-US" sz="1600" kern="1200" dirty="0" smtClean="0">
                  <a:solidFill>
                    <a:schemeClr val="tx1">
                      <a:lumMod val="85000"/>
                      <a:lumOff val="15000"/>
                    </a:schemeClr>
                  </a:solidFill>
                  <a:latin typeface="微软雅黑" panose="020B0503020204020204" pitchFamily="34" charset="-122"/>
                  <a:ea typeface="微软雅黑" panose="020B0503020204020204" pitchFamily="34" charset="-122"/>
                </a:rPr>
                <a:t>职工基本养老保险</a:t>
              </a:r>
              <a:endParaRPr lang="zh-CN" altLang="en-US" sz="1600" kern="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 name="任意多边形 9"/>
            <p:cNvSpPr/>
            <p:nvPr/>
          </p:nvSpPr>
          <p:spPr>
            <a:xfrm>
              <a:off x="2369822" y="3619685"/>
              <a:ext cx="629398" cy="40605"/>
            </a:xfrm>
            <a:custGeom>
              <a:avLst/>
              <a:gdLst>
                <a:gd name="connsiteX0" fmla="*/ 0 w 629398"/>
                <a:gd name="connsiteY0" fmla="*/ 20302 h 40605"/>
                <a:gd name="connsiteX1" fmla="*/ 629398 w 629398"/>
                <a:gd name="connsiteY1" fmla="*/ 20302 h 40605"/>
              </a:gdLst>
              <a:ahLst/>
              <a:cxnLst>
                <a:cxn ang="0">
                  <a:pos x="connsiteX0" y="connsiteY0"/>
                </a:cxn>
                <a:cxn ang="0">
                  <a:pos x="connsiteX1" y="connsiteY1"/>
                </a:cxn>
              </a:cxnLst>
              <a:rect l="l" t="t" r="r" b="b"/>
              <a:pathLst>
                <a:path w="629398" h="40605">
                  <a:moveTo>
                    <a:pt x="0" y="20302"/>
                  </a:moveTo>
                  <a:lnTo>
                    <a:pt x="629398" y="20302"/>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11665" tIns="4568" rIns="311664" bIns="4568" numCol="1" spcCol="1270" anchor="ctr" anchorCtr="0">
              <a:noAutofit/>
            </a:bodyPr>
            <a:lstStyle/>
            <a:p>
              <a:pPr lvl="0" algn="ctr" defTabSz="222250">
                <a:lnSpc>
                  <a:spcPct val="90000"/>
                </a:lnSpc>
                <a:spcBef>
                  <a:spcPct val="0"/>
                </a:spcBef>
                <a:spcAft>
                  <a:spcPct val="35000"/>
                </a:spcAft>
              </a:pPr>
              <a:endParaRPr lang="zh-CN" altLang="en-US" kern="1200">
                <a:latin typeface="微软雅黑" panose="020B0503020204020204" pitchFamily="34" charset="-122"/>
                <a:ea typeface="微软雅黑" panose="020B0503020204020204" pitchFamily="34" charset="-122"/>
              </a:endParaRPr>
            </a:p>
          </p:txBody>
        </p:sp>
        <p:sp>
          <p:nvSpPr>
            <p:cNvPr id="12" name="任意多边形 11"/>
            <p:cNvSpPr/>
            <p:nvPr/>
          </p:nvSpPr>
          <p:spPr>
            <a:xfrm>
              <a:off x="2999221" y="3319811"/>
              <a:ext cx="2127198" cy="549601"/>
            </a:xfrm>
            <a:custGeom>
              <a:avLst/>
              <a:gdLst>
                <a:gd name="connsiteX0" fmla="*/ 0 w 1573496"/>
                <a:gd name="connsiteY0" fmla="*/ 78675 h 786748"/>
                <a:gd name="connsiteX1" fmla="*/ 78675 w 1573496"/>
                <a:gd name="connsiteY1" fmla="*/ 0 h 786748"/>
                <a:gd name="connsiteX2" fmla="*/ 1494821 w 1573496"/>
                <a:gd name="connsiteY2" fmla="*/ 0 h 786748"/>
                <a:gd name="connsiteX3" fmla="*/ 1573496 w 1573496"/>
                <a:gd name="connsiteY3" fmla="*/ 78675 h 786748"/>
                <a:gd name="connsiteX4" fmla="*/ 1573496 w 1573496"/>
                <a:gd name="connsiteY4" fmla="*/ 708073 h 786748"/>
                <a:gd name="connsiteX5" fmla="*/ 1494821 w 1573496"/>
                <a:gd name="connsiteY5" fmla="*/ 786748 h 786748"/>
                <a:gd name="connsiteX6" fmla="*/ 78675 w 1573496"/>
                <a:gd name="connsiteY6" fmla="*/ 786748 h 786748"/>
                <a:gd name="connsiteX7" fmla="*/ 0 w 1573496"/>
                <a:gd name="connsiteY7" fmla="*/ 708073 h 786748"/>
                <a:gd name="connsiteX8" fmla="*/ 0 w 1573496"/>
                <a:gd name="connsiteY8" fmla="*/ 78675 h 786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3496" h="786748">
                  <a:moveTo>
                    <a:pt x="0" y="78675"/>
                  </a:moveTo>
                  <a:cubicBezTo>
                    <a:pt x="0" y="35224"/>
                    <a:pt x="35224" y="0"/>
                    <a:pt x="78675" y="0"/>
                  </a:cubicBezTo>
                  <a:lnTo>
                    <a:pt x="1494821" y="0"/>
                  </a:lnTo>
                  <a:cubicBezTo>
                    <a:pt x="1538272" y="0"/>
                    <a:pt x="1573496" y="35224"/>
                    <a:pt x="1573496" y="78675"/>
                  </a:cubicBezTo>
                  <a:lnTo>
                    <a:pt x="1573496" y="708073"/>
                  </a:lnTo>
                  <a:cubicBezTo>
                    <a:pt x="1573496" y="751524"/>
                    <a:pt x="1538272" y="786748"/>
                    <a:pt x="1494821" y="786748"/>
                  </a:cubicBezTo>
                  <a:lnTo>
                    <a:pt x="78675" y="786748"/>
                  </a:lnTo>
                  <a:cubicBezTo>
                    <a:pt x="35224" y="786748"/>
                    <a:pt x="0" y="751524"/>
                    <a:pt x="0" y="708073"/>
                  </a:cubicBezTo>
                  <a:lnTo>
                    <a:pt x="0" y="78675"/>
                  </a:lnTo>
                  <a:close/>
                </a:path>
              </a:pathLst>
            </a:custGeom>
            <a:noFill/>
            <a:ln w="28575">
              <a:solidFill>
                <a:srgbClr val="0062AC"/>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4473" tIns="34473" rIns="34473" bIns="34473" numCol="1" spcCol="1270" anchor="ctr" anchorCtr="0">
              <a:noAutofit/>
            </a:bodyPr>
            <a:lstStyle/>
            <a:p>
              <a:pPr lvl="0" algn="ctr" defTabSz="800100">
                <a:spcBef>
                  <a:spcPct val="0"/>
                </a:spcBef>
              </a:pPr>
              <a:r>
                <a:rPr lang="zh-CN" altLang="en-US" sz="1600" kern="1200" dirty="0" smtClean="0">
                  <a:solidFill>
                    <a:schemeClr val="tx1">
                      <a:lumMod val="85000"/>
                      <a:lumOff val="15000"/>
                    </a:schemeClr>
                  </a:solidFill>
                  <a:latin typeface="微软雅黑" panose="020B0503020204020204" pitchFamily="34" charset="-122"/>
                  <a:ea typeface="微软雅黑" panose="020B0503020204020204" pitchFamily="34" charset="-122"/>
                </a:rPr>
                <a:t>新型农村社会养老保险</a:t>
              </a:r>
              <a:endParaRPr lang="en-US" altLang="zh-CN" sz="1600" kern="12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pPr lvl="0" algn="ctr" defTabSz="800100">
                <a:spcBef>
                  <a:spcPct val="0"/>
                </a:spcBef>
              </a:pP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（新农保）</a:t>
              </a:r>
              <a:endParaRPr lang="zh-CN" altLang="en-US" sz="1600" kern="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 name="任意多边形 12"/>
            <p:cNvSpPr/>
            <p:nvPr/>
          </p:nvSpPr>
          <p:spPr>
            <a:xfrm rot="3310531" flipV="1">
              <a:off x="2097793" y="4084069"/>
              <a:ext cx="1079076" cy="45719"/>
            </a:xfrm>
            <a:custGeom>
              <a:avLst/>
              <a:gdLst>
                <a:gd name="connsiteX0" fmla="*/ 0 w 1102149"/>
                <a:gd name="connsiteY0" fmla="*/ 20302 h 40605"/>
                <a:gd name="connsiteX1" fmla="*/ 1102149 w 1102149"/>
                <a:gd name="connsiteY1" fmla="*/ 20302 h 40605"/>
              </a:gdLst>
              <a:ahLst/>
              <a:cxnLst>
                <a:cxn ang="0">
                  <a:pos x="connsiteX0" y="connsiteY0"/>
                </a:cxn>
                <a:cxn ang="0">
                  <a:pos x="connsiteX1" y="connsiteY1"/>
                </a:cxn>
              </a:cxnLst>
              <a:rect l="l" t="t" r="r" b="b"/>
              <a:pathLst>
                <a:path w="1102149" h="40605">
                  <a:moveTo>
                    <a:pt x="0" y="20302"/>
                  </a:moveTo>
                  <a:lnTo>
                    <a:pt x="1102149" y="20302"/>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536221" tIns="-7252" rIns="536220" bIns="-7251" numCol="1" spcCol="1270" anchor="ctr" anchorCtr="0">
              <a:noAutofit/>
            </a:bodyPr>
            <a:lstStyle/>
            <a:p>
              <a:pPr lvl="0" algn="ctr" defTabSz="222250">
                <a:lnSpc>
                  <a:spcPct val="90000"/>
                </a:lnSpc>
                <a:spcBef>
                  <a:spcPct val="0"/>
                </a:spcBef>
                <a:spcAft>
                  <a:spcPct val="35000"/>
                </a:spcAft>
              </a:pPr>
              <a:endParaRPr lang="zh-CN" altLang="en-US" kern="1200">
                <a:latin typeface="微软雅黑" panose="020B0503020204020204" pitchFamily="34" charset="-122"/>
                <a:ea typeface="微软雅黑" panose="020B0503020204020204" pitchFamily="34" charset="-122"/>
              </a:endParaRPr>
            </a:p>
          </p:txBody>
        </p:sp>
        <p:sp>
          <p:nvSpPr>
            <p:cNvPr id="14" name="任意多边形 13"/>
            <p:cNvSpPr/>
            <p:nvPr/>
          </p:nvSpPr>
          <p:spPr>
            <a:xfrm>
              <a:off x="2989706" y="4264124"/>
              <a:ext cx="2127198" cy="502071"/>
            </a:xfrm>
            <a:custGeom>
              <a:avLst/>
              <a:gdLst>
                <a:gd name="connsiteX0" fmla="*/ 0 w 1573496"/>
                <a:gd name="connsiteY0" fmla="*/ 78675 h 786748"/>
                <a:gd name="connsiteX1" fmla="*/ 78675 w 1573496"/>
                <a:gd name="connsiteY1" fmla="*/ 0 h 786748"/>
                <a:gd name="connsiteX2" fmla="*/ 1494821 w 1573496"/>
                <a:gd name="connsiteY2" fmla="*/ 0 h 786748"/>
                <a:gd name="connsiteX3" fmla="*/ 1573496 w 1573496"/>
                <a:gd name="connsiteY3" fmla="*/ 78675 h 786748"/>
                <a:gd name="connsiteX4" fmla="*/ 1573496 w 1573496"/>
                <a:gd name="connsiteY4" fmla="*/ 708073 h 786748"/>
                <a:gd name="connsiteX5" fmla="*/ 1494821 w 1573496"/>
                <a:gd name="connsiteY5" fmla="*/ 786748 h 786748"/>
                <a:gd name="connsiteX6" fmla="*/ 78675 w 1573496"/>
                <a:gd name="connsiteY6" fmla="*/ 786748 h 786748"/>
                <a:gd name="connsiteX7" fmla="*/ 0 w 1573496"/>
                <a:gd name="connsiteY7" fmla="*/ 708073 h 786748"/>
                <a:gd name="connsiteX8" fmla="*/ 0 w 1573496"/>
                <a:gd name="connsiteY8" fmla="*/ 78675 h 786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3496" h="786748">
                  <a:moveTo>
                    <a:pt x="0" y="78675"/>
                  </a:moveTo>
                  <a:cubicBezTo>
                    <a:pt x="0" y="35224"/>
                    <a:pt x="35224" y="0"/>
                    <a:pt x="78675" y="0"/>
                  </a:cubicBezTo>
                  <a:lnTo>
                    <a:pt x="1494821" y="0"/>
                  </a:lnTo>
                  <a:cubicBezTo>
                    <a:pt x="1538272" y="0"/>
                    <a:pt x="1573496" y="35224"/>
                    <a:pt x="1573496" y="78675"/>
                  </a:cubicBezTo>
                  <a:lnTo>
                    <a:pt x="1573496" y="708073"/>
                  </a:lnTo>
                  <a:cubicBezTo>
                    <a:pt x="1573496" y="751524"/>
                    <a:pt x="1538272" y="786748"/>
                    <a:pt x="1494821" y="786748"/>
                  </a:cubicBezTo>
                  <a:lnTo>
                    <a:pt x="78675" y="786748"/>
                  </a:lnTo>
                  <a:cubicBezTo>
                    <a:pt x="35224" y="786748"/>
                    <a:pt x="0" y="751524"/>
                    <a:pt x="0" y="708073"/>
                  </a:cubicBezTo>
                  <a:lnTo>
                    <a:pt x="0" y="78675"/>
                  </a:lnTo>
                  <a:close/>
                </a:path>
              </a:pathLst>
            </a:custGeom>
            <a:noFill/>
            <a:ln w="28575">
              <a:solidFill>
                <a:srgbClr val="0062AC"/>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4473" tIns="34473" rIns="34473" bIns="34473" numCol="1" spcCol="1270" anchor="ctr" anchorCtr="0">
              <a:noAutofit/>
            </a:bodyPr>
            <a:lstStyle/>
            <a:p>
              <a:pPr lvl="0" algn="ctr" defTabSz="800100">
                <a:spcBef>
                  <a:spcPct val="0"/>
                </a:spcBef>
              </a:pPr>
              <a:r>
                <a:rPr lang="zh-CN" altLang="en-US" sz="1600" kern="1200" dirty="0" smtClean="0">
                  <a:solidFill>
                    <a:schemeClr val="tx1">
                      <a:lumMod val="85000"/>
                      <a:lumOff val="15000"/>
                    </a:schemeClr>
                  </a:solidFill>
                  <a:latin typeface="微软雅黑" panose="020B0503020204020204" pitchFamily="34" charset="-122"/>
                  <a:ea typeface="微软雅黑" panose="020B0503020204020204" pitchFamily="34" charset="-122"/>
                </a:rPr>
                <a:t>城镇居民社会养老保险</a:t>
              </a:r>
              <a:endParaRPr lang="en-US" altLang="zh-CN" sz="1600" kern="12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pPr lvl="0" algn="ctr" defTabSz="800100">
                <a:spcBef>
                  <a:spcPct val="0"/>
                </a:spcBef>
              </a:pP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（成居保）</a:t>
              </a:r>
              <a:endParaRPr lang="zh-CN" altLang="en-US" sz="1600" kern="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2" name="组合 1"/>
          <p:cNvGrpSpPr/>
          <p:nvPr/>
        </p:nvGrpSpPr>
        <p:grpSpPr>
          <a:xfrm>
            <a:off x="4752011" y="1934979"/>
            <a:ext cx="1054741" cy="589749"/>
            <a:chOff x="4752011" y="1934979"/>
            <a:chExt cx="1054741" cy="589749"/>
          </a:xfrm>
        </p:grpSpPr>
        <p:sp>
          <p:nvSpPr>
            <p:cNvPr id="11" name="右箭头 10"/>
            <p:cNvSpPr/>
            <p:nvPr/>
          </p:nvSpPr>
          <p:spPr>
            <a:xfrm>
              <a:off x="4805266" y="2321528"/>
              <a:ext cx="1001486" cy="203200"/>
            </a:xfrm>
            <a:prstGeom prst="rightArrow">
              <a:avLst/>
            </a:prstGeom>
            <a:solidFill>
              <a:schemeClr val="bg1">
                <a:lumMod val="6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14"/>
            <p:cNvSpPr txBox="1"/>
            <p:nvPr/>
          </p:nvSpPr>
          <p:spPr>
            <a:xfrm>
              <a:off x="4752011" y="1934979"/>
              <a:ext cx="1005403" cy="338554"/>
            </a:xfrm>
            <a:prstGeom prst="rect">
              <a:avLst/>
            </a:prstGeom>
            <a:noFill/>
          </p:spPr>
          <p:txBody>
            <a:bodyPr wrap="none" rtlCol="0">
              <a:spAutoFit/>
            </a:bodyPr>
            <a:lstStyle/>
            <a:p>
              <a:r>
                <a:rPr lang="zh-CN" altLang="en-US" sz="1600" dirty="0">
                  <a:latin typeface="微软雅黑" panose="020B0503020204020204" pitchFamily="34" charset="-122"/>
                  <a:ea typeface="微软雅黑" panose="020B0503020204020204" pitchFamily="34" charset="-122"/>
                </a:rPr>
                <a:t>征缴范围</a:t>
              </a:r>
            </a:p>
          </p:txBody>
        </p:sp>
      </p:grpSp>
      <p:sp>
        <p:nvSpPr>
          <p:cNvPr id="17" name="TextBox 16"/>
          <p:cNvSpPr txBox="1"/>
          <p:nvPr/>
        </p:nvSpPr>
        <p:spPr>
          <a:xfrm>
            <a:off x="6120882" y="2029140"/>
            <a:ext cx="5458408" cy="787523"/>
          </a:xfrm>
          <a:prstGeom prst="rect">
            <a:avLst/>
          </a:prstGeom>
          <a:noFill/>
          <a:ln>
            <a:solidFill>
              <a:srgbClr val="0062AC"/>
            </a:solidFill>
            <a:prstDash val="dash"/>
          </a:ln>
        </p:spPr>
        <p:txBody>
          <a:bodyPr wrap="square" rtlCol="0">
            <a:spAutoFit/>
          </a:bodyPr>
          <a:lstStyle/>
          <a:p>
            <a:pPr>
              <a:lnSpc>
                <a:spcPct val="150000"/>
              </a:lnSpc>
            </a:pP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国有企业、城镇集体企业、外商投资企业、城镇私营企业、其他城镇企业及职工，实行企业化管理的事业单位及职工</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1143158" y="5205956"/>
            <a:ext cx="10156891" cy="830997"/>
          </a:xfrm>
          <a:prstGeom prst="rect">
            <a:avLst/>
          </a:prstGeom>
          <a:noFill/>
        </p:spPr>
        <p:txBody>
          <a:bodyPr wrap="square" rtlCol="0">
            <a:spAutoFit/>
          </a:bodyPr>
          <a:lstStyle/>
          <a:p>
            <a:pPr marL="285750" indent="-285750">
              <a:lnSpc>
                <a:spcPct val="150000"/>
              </a:lnSpc>
              <a:buClr>
                <a:srgbClr val="0062AC"/>
              </a:buClr>
              <a:buFont typeface="Wingdings" panose="05000000000000000000" pitchFamily="2" charset="2"/>
              <a:buChar char="u"/>
            </a:pP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无雇工的个体工商户、非全日制从业人员和其他灵活就业人员可由个人缴纳基本养老保险。</a:t>
            </a:r>
            <a:endParaRPr lang="en-US" altLang="zh-CN" sz="16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pPr marL="285750" indent="-285750">
              <a:lnSpc>
                <a:spcPct val="150000"/>
              </a:lnSpc>
              <a:buClr>
                <a:srgbClr val="0062AC"/>
              </a:buClr>
              <a:buFont typeface="Wingdings" panose="05000000000000000000" pitchFamily="2" charset="2"/>
              <a:buChar char="u"/>
            </a:pP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按公务员法管理的事业单位，建立职工年金制度。</a:t>
            </a:r>
            <a:endParaRPr lang="en-US" altLang="zh-CN" sz="1600" dirty="0" smtClean="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9" name="右大括号 18"/>
          <p:cNvSpPr/>
          <p:nvPr/>
        </p:nvSpPr>
        <p:spPr>
          <a:xfrm>
            <a:off x="5122506" y="3200400"/>
            <a:ext cx="261257" cy="1484023"/>
          </a:xfrm>
          <a:prstGeom prst="righ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0" name="TextBox 19"/>
          <p:cNvSpPr txBox="1"/>
          <p:nvPr/>
        </p:nvSpPr>
        <p:spPr>
          <a:xfrm>
            <a:off x="6108958" y="3395251"/>
            <a:ext cx="5470332" cy="1200329"/>
          </a:xfrm>
          <a:prstGeom prst="rect">
            <a:avLst/>
          </a:prstGeom>
          <a:noFill/>
          <a:ln>
            <a:solidFill>
              <a:srgbClr val="0062AC"/>
            </a:solidFill>
            <a:prstDash val="dash"/>
          </a:ln>
        </p:spPr>
        <p:txBody>
          <a:bodyPr wrap="square" rtlCol="0">
            <a:spAutoFit/>
          </a:bodyPr>
          <a:lstStyle/>
          <a:p>
            <a:pPr algn="ctr">
              <a:lnSpc>
                <a:spcPct val="150000"/>
              </a:lnSpc>
            </a:pP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合并实施</a:t>
            </a:r>
            <a:r>
              <a:rPr lang="en-US" altLang="zh-CN" sz="1600" dirty="0" smtClean="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600" dirty="0" smtClean="0">
                <a:solidFill>
                  <a:srgbClr val="0062AC"/>
                </a:solidFill>
                <a:latin typeface="微软雅黑" panose="020B0503020204020204" pitchFamily="34" charset="-122"/>
                <a:ea typeface="微软雅黑" panose="020B0503020204020204" pitchFamily="34" charset="-122"/>
              </a:rPr>
              <a:t>城乡居民基本养老保险制度</a:t>
            </a:r>
            <a:r>
              <a:rPr lang="en-US" altLang="zh-CN" sz="1600" dirty="0" smtClean="0">
                <a:solidFill>
                  <a:schemeClr val="tx1">
                    <a:lumMod val="85000"/>
                    <a:lumOff val="15000"/>
                  </a:schemeClr>
                </a:solidFill>
                <a:latin typeface="微软雅黑" panose="020B0503020204020204" pitchFamily="34" charset="-122"/>
                <a:ea typeface="微软雅黑" panose="020B0503020204020204" pitchFamily="34" charset="-122"/>
              </a:rPr>
              <a:t>”</a:t>
            </a:r>
          </a:p>
          <a:p>
            <a:pPr algn="ctr">
              <a:lnSpc>
                <a:spcPct val="150000"/>
              </a:lnSpc>
            </a:pP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年</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满</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16</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周岁</a:t>
            </a:r>
            <a:r>
              <a:rPr lang="en-US" altLang="zh-CN" sz="1600" dirty="0" smtClean="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不</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含在校</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学生</a:t>
            </a:r>
            <a:r>
              <a:rPr lang="en-US" altLang="zh-CN" sz="1600" dirty="0" smtClean="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非国家机关、</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事业单位，不属于职工基本养老保险范围覆盖的城乡居民，在户籍地参保</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animEffect transition="in" filter="fade">
                                      <p:cBhvr>
                                        <p:cTn id="21" dur="500"/>
                                        <p:tgtEl>
                                          <p:spTgt spid="17"/>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1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第8章 第2节"/>
</p:tagLst>
</file>

<file path=ppt/tags/tag10.xml><?xml version="1.0" encoding="utf-8"?>
<p:tagLst xmlns:a="http://schemas.openxmlformats.org/drawingml/2006/main" xmlns:r="http://schemas.openxmlformats.org/officeDocument/2006/relationships" xmlns:p="http://schemas.openxmlformats.org/presentationml/2006/main">
  <p:tag name="MH" val="20171206160555"/>
  <p:tag name="MH_LIBRARY" val="GRAPHIC"/>
  <p:tag name="MH_TYPE" val="Other"/>
  <p:tag name="MH_ORDER" val="4"/>
</p:tagLst>
</file>

<file path=ppt/tags/tag100.xml><?xml version="1.0" encoding="utf-8"?>
<p:tagLst xmlns:a="http://schemas.openxmlformats.org/drawingml/2006/main" xmlns:r="http://schemas.openxmlformats.org/officeDocument/2006/relationships" xmlns:p="http://schemas.openxmlformats.org/presentationml/2006/main">
  <p:tag name="MH" val="20171201101127"/>
  <p:tag name="MH_LIBRARY" val="GRAPHIC"/>
  <p:tag name="MH_TYPE" val="Other"/>
  <p:tag name="MH_ORDER" val="9"/>
</p:tagLst>
</file>

<file path=ppt/tags/tag101.xml><?xml version="1.0" encoding="utf-8"?>
<p:tagLst xmlns:a="http://schemas.openxmlformats.org/drawingml/2006/main" xmlns:r="http://schemas.openxmlformats.org/officeDocument/2006/relationships" xmlns:p="http://schemas.openxmlformats.org/presentationml/2006/main">
  <p:tag name="MH" val="20171201101127"/>
  <p:tag name="MH_LIBRARY" val="GRAPHIC"/>
  <p:tag name="MH_TYPE" val="Other"/>
  <p:tag name="MH_ORDER" val="10"/>
</p:tagLst>
</file>

<file path=ppt/tags/tag102.xml><?xml version="1.0" encoding="utf-8"?>
<p:tagLst xmlns:a="http://schemas.openxmlformats.org/drawingml/2006/main" xmlns:r="http://schemas.openxmlformats.org/officeDocument/2006/relationships" xmlns:p="http://schemas.openxmlformats.org/presentationml/2006/main">
  <p:tag name="MH" val="20171201101127"/>
  <p:tag name="MH_LIBRARY" val="GRAPHIC"/>
  <p:tag name="MH_TYPE" val="Other"/>
  <p:tag name="MH_ORDER" val="11"/>
</p:tagLst>
</file>

<file path=ppt/tags/tag103.xml><?xml version="1.0" encoding="utf-8"?>
<p:tagLst xmlns:a="http://schemas.openxmlformats.org/drawingml/2006/main" xmlns:r="http://schemas.openxmlformats.org/officeDocument/2006/relationships" xmlns:p="http://schemas.openxmlformats.org/presentationml/2006/main">
  <p:tag name="MH" val="20171201101127"/>
  <p:tag name="MH_LIBRARY" val="GRAPHIC"/>
  <p:tag name="MH_TYPE" val="Other"/>
  <p:tag name="MH_ORDER" val="12"/>
</p:tagLst>
</file>

<file path=ppt/tags/tag104.xml><?xml version="1.0" encoding="utf-8"?>
<p:tagLst xmlns:a="http://schemas.openxmlformats.org/drawingml/2006/main" xmlns:r="http://schemas.openxmlformats.org/officeDocument/2006/relationships" xmlns:p="http://schemas.openxmlformats.org/presentationml/2006/main">
  <p:tag name="MH" val="20171201101127"/>
  <p:tag name="MH_LIBRARY" val="GRAPHIC"/>
  <p:tag name="MH_TYPE" val="Other"/>
  <p:tag name="MH_ORDER" val="13"/>
</p:tagLst>
</file>

<file path=ppt/tags/tag105.xml><?xml version="1.0" encoding="utf-8"?>
<p:tagLst xmlns:a="http://schemas.openxmlformats.org/drawingml/2006/main" xmlns:r="http://schemas.openxmlformats.org/officeDocument/2006/relationships" xmlns:p="http://schemas.openxmlformats.org/presentationml/2006/main">
  <p:tag name="MH" val="20171201101127"/>
  <p:tag name="MH_LIBRARY" val="GRAPHIC"/>
  <p:tag name="MH_TYPE" val="Other"/>
  <p:tag name="MH_ORDER" val="14"/>
</p:tagLst>
</file>

<file path=ppt/tags/tag106.xml><?xml version="1.0" encoding="utf-8"?>
<p:tagLst xmlns:a="http://schemas.openxmlformats.org/drawingml/2006/main" xmlns:r="http://schemas.openxmlformats.org/officeDocument/2006/relationships" xmlns:p="http://schemas.openxmlformats.org/presentationml/2006/main">
  <p:tag name="MH" val="20171201101127"/>
  <p:tag name="MH_LIBRARY" val="GRAPHIC"/>
  <p:tag name="MH_TYPE" val="Other"/>
  <p:tag name="MH_ORDER" val="15"/>
</p:tagLst>
</file>

<file path=ppt/tags/tag107.xml><?xml version="1.0" encoding="utf-8"?>
<p:tagLst xmlns:a="http://schemas.openxmlformats.org/drawingml/2006/main" xmlns:r="http://schemas.openxmlformats.org/officeDocument/2006/relationships" xmlns:p="http://schemas.openxmlformats.org/presentationml/2006/main">
  <p:tag name="MH" val="20171201101127"/>
  <p:tag name="MH_LIBRARY" val="GRAPHIC"/>
  <p:tag name="MH_TYPE" val="Other"/>
  <p:tag name="MH_ORDER" val="1"/>
</p:tagLst>
</file>

<file path=ppt/tags/tag108.xml><?xml version="1.0" encoding="utf-8"?>
<p:tagLst xmlns:a="http://schemas.openxmlformats.org/drawingml/2006/main" xmlns:r="http://schemas.openxmlformats.org/officeDocument/2006/relationships" xmlns:p="http://schemas.openxmlformats.org/presentationml/2006/main">
  <p:tag name="MH" val="20171201101127"/>
  <p:tag name="MH_LIBRARY" val="GRAPHIC"/>
  <p:tag name="MH_TYPE" val="Other"/>
  <p:tag name="MH_ORDER" val="2"/>
</p:tagLst>
</file>

<file path=ppt/tags/tag109.xml><?xml version="1.0" encoding="utf-8"?>
<p:tagLst xmlns:a="http://schemas.openxmlformats.org/drawingml/2006/main" xmlns:r="http://schemas.openxmlformats.org/officeDocument/2006/relationships" xmlns:p="http://schemas.openxmlformats.org/presentationml/2006/main">
  <p:tag name="MH" val="20171201101127"/>
  <p:tag name="MH_LIBRARY" val="GRAPHIC"/>
  <p:tag name="MH_TYPE" val="Other"/>
  <p:tag name="MH_ORDER" val="3"/>
</p:tagLst>
</file>

<file path=ppt/tags/tag11.xml><?xml version="1.0" encoding="utf-8"?>
<p:tagLst xmlns:a="http://schemas.openxmlformats.org/drawingml/2006/main" xmlns:r="http://schemas.openxmlformats.org/officeDocument/2006/relationships" xmlns:p="http://schemas.openxmlformats.org/presentationml/2006/main">
  <p:tag name="MH" val="20171206160555"/>
  <p:tag name="MH_LIBRARY" val="GRAPHIC"/>
  <p:tag name="MH_TYPE" val="Other"/>
  <p:tag name="MH_ORDER" val="1"/>
</p:tagLst>
</file>

<file path=ppt/tags/tag110.xml><?xml version="1.0" encoding="utf-8"?>
<p:tagLst xmlns:a="http://schemas.openxmlformats.org/drawingml/2006/main" xmlns:r="http://schemas.openxmlformats.org/officeDocument/2006/relationships" xmlns:p="http://schemas.openxmlformats.org/presentationml/2006/main">
  <p:tag name="MH" val="20171201101127"/>
  <p:tag name="MH_LIBRARY" val="GRAPHIC"/>
  <p:tag name="MH_TYPE" val="Other"/>
  <p:tag name="MH_ORDER" val="4"/>
</p:tagLst>
</file>

<file path=ppt/tags/tag111.xml><?xml version="1.0" encoding="utf-8"?>
<p:tagLst xmlns:a="http://schemas.openxmlformats.org/drawingml/2006/main" xmlns:r="http://schemas.openxmlformats.org/officeDocument/2006/relationships" xmlns:p="http://schemas.openxmlformats.org/presentationml/2006/main">
  <p:tag name="MH" val="20171201101127"/>
  <p:tag name="MH_LIBRARY" val="GRAPHIC"/>
  <p:tag name="MH_TYPE" val="Other"/>
  <p:tag name="MH_ORDER" val="5"/>
</p:tagLst>
</file>

<file path=ppt/tags/tag112.xml><?xml version="1.0" encoding="utf-8"?>
<p:tagLst xmlns:a="http://schemas.openxmlformats.org/drawingml/2006/main" xmlns:r="http://schemas.openxmlformats.org/officeDocument/2006/relationships" xmlns:p="http://schemas.openxmlformats.org/presentationml/2006/main">
  <p:tag name="MH" val="20171213153626"/>
  <p:tag name="MH_LIBRARY" val="GRAPHIC"/>
  <p:tag name="MH_ORDER" val="文本框 7"/>
</p:tagLst>
</file>

<file path=ppt/tags/tag113.xml><?xml version="1.0" encoding="utf-8"?>
<p:tagLst xmlns:a="http://schemas.openxmlformats.org/drawingml/2006/main" xmlns:r="http://schemas.openxmlformats.org/officeDocument/2006/relationships" xmlns:p="http://schemas.openxmlformats.org/presentationml/2006/main">
  <p:tag name="MH" val="20171213153626"/>
  <p:tag name="MH_LIBRARY" val="GRAPHIC"/>
  <p:tag name="MH_ORDER" val="Chevron 47"/>
</p:tagLst>
</file>

<file path=ppt/tags/tag12.xml><?xml version="1.0" encoding="utf-8"?>
<p:tagLst xmlns:a="http://schemas.openxmlformats.org/drawingml/2006/main" xmlns:r="http://schemas.openxmlformats.org/officeDocument/2006/relationships" xmlns:p="http://schemas.openxmlformats.org/presentationml/2006/main">
  <p:tag name="MH" val="20171206160555"/>
  <p:tag name="MH_LIBRARY" val="GRAPHIC"/>
  <p:tag name="MH_TYPE" val="SubTitle"/>
  <p:tag name="MH_ORDER" val="1"/>
</p:tagLst>
</file>

<file path=ppt/tags/tag13.xml><?xml version="1.0" encoding="utf-8"?>
<p:tagLst xmlns:a="http://schemas.openxmlformats.org/drawingml/2006/main" xmlns:r="http://schemas.openxmlformats.org/officeDocument/2006/relationships" xmlns:p="http://schemas.openxmlformats.org/presentationml/2006/main">
  <p:tag name="MH" val="20171206160555"/>
  <p:tag name="MH_LIBRARY" val="GRAPHIC"/>
  <p:tag name="MH_TYPE" val="Other"/>
  <p:tag name="MH_ORDER" val="2"/>
</p:tagLst>
</file>

<file path=ppt/tags/tag14.xml><?xml version="1.0" encoding="utf-8"?>
<p:tagLst xmlns:a="http://schemas.openxmlformats.org/drawingml/2006/main" xmlns:r="http://schemas.openxmlformats.org/officeDocument/2006/relationships" xmlns:p="http://schemas.openxmlformats.org/presentationml/2006/main">
  <p:tag name="MH" val="20171205142851"/>
  <p:tag name="MH_LIBRARY" val="GRAPHIC"/>
  <p:tag name="MH_TYPE" val="Other"/>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MH" val="20171205142851"/>
  <p:tag name="MH_LIBRARY" val="GRAPHIC"/>
  <p:tag name="MH_TYPE" val="SubTitle"/>
  <p:tag name="MH_ORDER" val="1"/>
</p:tagLst>
</file>

<file path=ppt/tags/tag16.xml><?xml version="1.0" encoding="utf-8"?>
<p:tagLst xmlns:a="http://schemas.openxmlformats.org/drawingml/2006/main" xmlns:r="http://schemas.openxmlformats.org/officeDocument/2006/relationships" xmlns:p="http://schemas.openxmlformats.org/presentationml/2006/main">
  <p:tag name="MH" val="20171205142851"/>
  <p:tag name="MH_LIBRARY" val="GRAPHIC"/>
  <p:tag name="MH_TYPE" val="Other"/>
  <p:tag name="MH_ORDER" val="2"/>
</p:tagLst>
</file>

<file path=ppt/tags/tag17.xml><?xml version="1.0" encoding="utf-8"?>
<p:tagLst xmlns:a="http://schemas.openxmlformats.org/drawingml/2006/main" xmlns:r="http://schemas.openxmlformats.org/officeDocument/2006/relationships" xmlns:p="http://schemas.openxmlformats.org/presentationml/2006/main">
  <p:tag name="MH" val="20171205142851"/>
  <p:tag name="MH_LIBRARY" val="GRAPHIC"/>
  <p:tag name="MH_TYPE" val="Other"/>
  <p:tag name="MH_ORDER" val="3"/>
</p:tagLst>
</file>

<file path=ppt/tags/tag18.xml><?xml version="1.0" encoding="utf-8"?>
<p:tagLst xmlns:a="http://schemas.openxmlformats.org/drawingml/2006/main" xmlns:r="http://schemas.openxmlformats.org/officeDocument/2006/relationships" xmlns:p="http://schemas.openxmlformats.org/presentationml/2006/main">
  <p:tag name="MH" val="20171205142851"/>
  <p:tag name="MH_LIBRARY" val="GRAPHIC"/>
  <p:tag name="MH_TYPE" val="Other"/>
  <p:tag name="MH_ORDER" val="4"/>
</p:tagLst>
</file>

<file path=ppt/tags/tag19.xml><?xml version="1.0" encoding="utf-8"?>
<p:tagLst xmlns:a="http://schemas.openxmlformats.org/drawingml/2006/main" xmlns:r="http://schemas.openxmlformats.org/officeDocument/2006/relationships" xmlns:p="http://schemas.openxmlformats.org/presentationml/2006/main">
  <p:tag name="MH" val="20171205142851"/>
  <p:tag name="MH_LIBRARY" val="GRAPHIC"/>
  <p:tag name="MH_TYPE" val="Other"/>
  <p:tag name="MH_ORDER" val="5"/>
</p:tagLst>
</file>

<file path=ppt/tags/tag2.xml><?xml version="1.0" encoding="utf-8"?>
<p:tagLst xmlns:a="http://schemas.openxmlformats.org/drawingml/2006/main" xmlns:r="http://schemas.openxmlformats.org/officeDocument/2006/relationships" xmlns:p="http://schemas.openxmlformats.org/presentationml/2006/main">
  <p:tag name="MH" val="20171206160555"/>
  <p:tag name="MH_LIBRARY" val="GRAPHIC"/>
  <p:tag name="MH_TYPE" val="Other"/>
  <p:tag name="MH_ORDER" val="9"/>
</p:tagLst>
</file>

<file path=ppt/tags/tag20.xml><?xml version="1.0" encoding="utf-8"?>
<p:tagLst xmlns:a="http://schemas.openxmlformats.org/drawingml/2006/main" xmlns:r="http://schemas.openxmlformats.org/officeDocument/2006/relationships" xmlns:p="http://schemas.openxmlformats.org/presentationml/2006/main">
  <p:tag name="MH" val="20171205142851"/>
  <p:tag name="MH_LIBRARY" val="GRAPHIC"/>
  <p:tag name="MH_TYPE" val="Other"/>
  <p:tag name="MH_ORDER" val="1"/>
</p:tagLst>
</file>

<file path=ppt/tags/tag21.xml><?xml version="1.0" encoding="utf-8"?>
<p:tagLst xmlns:a="http://schemas.openxmlformats.org/drawingml/2006/main" xmlns:r="http://schemas.openxmlformats.org/officeDocument/2006/relationships" xmlns:p="http://schemas.openxmlformats.org/presentationml/2006/main">
  <p:tag name="MH" val="20171205142851"/>
  <p:tag name="MH_LIBRARY" val="GRAPHIC"/>
  <p:tag name="MH_TYPE" val="SubTitle"/>
  <p:tag name="MH_ORDER" val="1"/>
</p:tagLst>
</file>

<file path=ppt/tags/tag22.xml><?xml version="1.0" encoding="utf-8"?>
<p:tagLst xmlns:a="http://schemas.openxmlformats.org/drawingml/2006/main" xmlns:r="http://schemas.openxmlformats.org/officeDocument/2006/relationships" xmlns:p="http://schemas.openxmlformats.org/presentationml/2006/main">
  <p:tag name="MH" val="20171205142851"/>
  <p:tag name="MH_LIBRARY" val="GRAPHIC"/>
  <p:tag name="MH_TYPE" val="Other"/>
  <p:tag name="MH_ORDER" val="2"/>
</p:tagLst>
</file>

<file path=ppt/tags/tag23.xml><?xml version="1.0" encoding="utf-8"?>
<p:tagLst xmlns:a="http://schemas.openxmlformats.org/drawingml/2006/main" xmlns:r="http://schemas.openxmlformats.org/officeDocument/2006/relationships" xmlns:p="http://schemas.openxmlformats.org/presentationml/2006/main">
  <p:tag name="MH" val="20171205142851"/>
  <p:tag name="MH_LIBRARY" val="GRAPHIC"/>
  <p:tag name="MH_TYPE" val="Other"/>
  <p:tag name="MH_ORDER" val="3"/>
</p:tagLst>
</file>

<file path=ppt/tags/tag24.xml><?xml version="1.0" encoding="utf-8"?>
<p:tagLst xmlns:a="http://schemas.openxmlformats.org/drawingml/2006/main" xmlns:r="http://schemas.openxmlformats.org/officeDocument/2006/relationships" xmlns:p="http://schemas.openxmlformats.org/presentationml/2006/main">
  <p:tag name="MH" val="20171205142851"/>
  <p:tag name="MH_LIBRARY" val="GRAPHIC"/>
  <p:tag name="MH_TYPE" val="Other"/>
  <p:tag name="MH_ORDER" val="4"/>
</p:tagLst>
</file>

<file path=ppt/tags/tag25.xml><?xml version="1.0" encoding="utf-8"?>
<p:tagLst xmlns:a="http://schemas.openxmlformats.org/drawingml/2006/main" xmlns:r="http://schemas.openxmlformats.org/officeDocument/2006/relationships" xmlns:p="http://schemas.openxmlformats.org/presentationml/2006/main">
  <p:tag name="MH" val="20171205142851"/>
  <p:tag name="MH_LIBRARY" val="GRAPHIC"/>
  <p:tag name="MH_TYPE" val="Other"/>
  <p:tag name="MH_ORDER" val="5"/>
</p:tagLst>
</file>

<file path=ppt/tags/tag26.xml><?xml version="1.0" encoding="utf-8"?>
<p:tagLst xmlns:a="http://schemas.openxmlformats.org/drawingml/2006/main" xmlns:r="http://schemas.openxmlformats.org/officeDocument/2006/relationships" xmlns:p="http://schemas.openxmlformats.org/presentationml/2006/main">
  <p:tag name="MH" val="20171205142851"/>
  <p:tag name="MH_LIBRARY" val="GRAPHIC"/>
  <p:tag name="MH_TYPE" val="Other"/>
  <p:tag name="MH_ORDER" val="1"/>
</p:tagLst>
</file>

<file path=ppt/tags/tag27.xml><?xml version="1.0" encoding="utf-8"?>
<p:tagLst xmlns:a="http://schemas.openxmlformats.org/drawingml/2006/main" xmlns:r="http://schemas.openxmlformats.org/officeDocument/2006/relationships" xmlns:p="http://schemas.openxmlformats.org/presentationml/2006/main">
  <p:tag name="MH" val="20171205142851"/>
  <p:tag name="MH_LIBRARY" val="GRAPHIC"/>
  <p:tag name="MH_TYPE" val="SubTitle"/>
  <p:tag name="MH_ORDER" val="1"/>
</p:tagLst>
</file>

<file path=ppt/tags/tag28.xml><?xml version="1.0" encoding="utf-8"?>
<p:tagLst xmlns:a="http://schemas.openxmlformats.org/drawingml/2006/main" xmlns:r="http://schemas.openxmlformats.org/officeDocument/2006/relationships" xmlns:p="http://schemas.openxmlformats.org/presentationml/2006/main">
  <p:tag name="MH" val="20171205142851"/>
  <p:tag name="MH_LIBRARY" val="GRAPHIC"/>
  <p:tag name="MH_TYPE" val="Other"/>
  <p:tag name="MH_ORDER" val="2"/>
</p:tagLst>
</file>

<file path=ppt/tags/tag29.xml><?xml version="1.0" encoding="utf-8"?>
<p:tagLst xmlns:a="http://schemas.openxmlformats.org/drawingml/2006/main" xmlns:r="http://schemas.openxmlformats.org/officeDocument/2006/relationships" xmlns:p="http://schemas.openxmlformats.org/presentationml/2006/main">
  <p:tag name="MH" val="20171205142851"/>
  <p:tag name="MH_LIBRARY" val="GRAPHIC"/>
  <p:tag name="MH_TYPE" val="Other"/>
  <p:tag name="MH_ORDER" val="3"/>
</p:tagLst>
</file>

<file path=ppt/tags/tag3.xml><?xml version="1.0" encoding="utf-8"?>
<p:tagLst xmlns:a="http://schemas.openxmlformats.org/drawingml/2006/main" xmlns:r="http://schemas.openxmlformats.org/officeDocument/2006/relationships" xmlns:p="http://schemas.openxmlformats.org/presentationml/2006/main">
  <p:tag name="MH" val="20171206160555"/>
  <p:tag name="MH_LIBRARY" val="GRAPHIC"/>
  <p:tag name="MH_TYPE" val="SubTitle"/>
  <p:tag name="MH_ORDER" val="4"/>
</p:tagLst>
</file>

<file path=ppt/tags/tag30.xml><?xml version="1.0" encoding="utf-8"?>
<p:tagLst xmlns:a="http://schemas.openxmlformats.org/drawingml/2006/main" xmlns:r="http://schemas.openxmlformats.org/officeDocument/2006/relationships" xmlns:p="http://schemas.openxmlformats.org/presentationml/2006/main">
  <p:tag name="MH" val="20171205142851"/>
  <p:tag name="MH_LIBRARY" val="GRAPHIC"/>
  <p:tag name="MH_TYPE" val="Other"/>
  <p:tag name="MH_ORDER" val="4"/>
</p:tagLst>
</file>

<file path=ppt/tags/tag31.xml><?xml version="1.0" encoding="utf-8"?>
<p:tagLst xmlns:a="http://schemas.openxmlformats.org/drawingml/2006/main" xmlns:r="http://schemas.openxmlformats.org/officeDocument/2006/relationships" xmlns:p="http://schemas.openxmlformats.org/presentationml/2006/main">
  <p:tag name="MH" val="20171205142851"/>
  <p:tag name="MH_LIBRARY" val="GRAPHIC"/>
  <p:tag name="MH_TYPE" val="Other"/>
  <p:tag name="MH_ORDER" val="5"/>
</p:tagLst>
</file>

<file path=ppt/tags/tag32.xml><?xml version="1.0" encoding="utf-8"?>
<p:tagLst xmlns:a="http://schemas.openxmlformats.org/drawingml/2006/main" xmlns:r="http://schemas.openxmlformats.org/officeDocument/2006/relationships" xmlns:p="http://schemas.openxmlformats.org/presentationml/2006/main">
  <p:tag name="MH" val="20160323140235"/>
  <p:tag name="MH_LIBRARY" val="GRAPHIC"/>
  <p:tag name="MH_TYPE" val="SubTitle"/>
  <p:tag name="MH_ORDER" val="1"/>
</p:tagLst>
</file>

<file path=ppt/tags/tag33.xml><?xml version="1.0" encoding="utf-8"?>
<p:tagLst xmlns:a="http://schemas.openxmlformats.org/drawingml/2006/main" xmlns:r="http://schemas.openxmlformats.org/officeDocument/2006/relationships" xmlns:p="http://schemas.openxmlformats.org/presentationml/2006/main">
  <p:tag name="MH" val="20160323140235"/>
  <p:tag name="MH_LIBRARY" val="GRAPHIC"/>
  <p:tag name="MH_TYPE" val="SubTitle"/>
  <p:tag name="MH_ORDER" val="2"/>
</p:tagLst>
</file>

<file path=ppt/tags/tag34.xml><?xml version="1.0" encoding="utf-8"?>
<p:tagLst xmlns:a="http://schemas.openxmlformats.org/drawingml/2006/main" xmlns:r="http://schemas.openxmlformats.org/officeDocument/2006/relationships" xmlns:p="http://schemas.openxmlformats.org/presentationml/2006/main">
  <p:tag name="MH" val="20160323140235"/>
  <p:tag name="MH_LIBRARY" val="GRAPHIC"/>
  <p:tag name="MH_TYPE" val="Other"/>
  <p:tag name="MH_ORDER" val="2"/>
</p:tagLst>
</file>

<file path=ppt/tags/tag35.xml><?xml version="1.0" encoding="utf-8"?>
<p:tagLst xmlns:a="http://schemas.openxmlformats.org/drawingml/2006/main" xmlns:r="http://schemas.openxmlformats.org/officeDocument/2006/relationships" xmlns:p="http://schemas.openxmlformats.org/presentationml/2006/main">
  <p:tag name="MH" val="20160323140235"/>
  <p:tag name="MH_LIBRARY" val="GRAPHIC"/>
  <p:tag name="MH_TYPE" val="Other"/>
  <p:tag name="MH_ORDER" val="4"/>
</p:tagLst>
</file>

<file path=ppt/tags/tag36.xml><?xml version="1.0" encoding="utf-8"?>
<p:tagLst xmlns:a="http://schemas.openxmlformats.org/drawingml/2006/main" xmlns:r="http://schemas.openxmlformats.org/officeDocument/2006/relationships" xmlns:p="http://schemas.openxmlformats.org/presentationml/2006/main">
  <p:tag name="MH" val="20160323140235"/>
  <p:tag name="MH_LIBRARY" val="GRAPHIC"/>
  <p:tag name="MH_TYPE" val="Other"/>
  <p:tag name="MH_ORDER" val="1"/>
</p:tagLst>
</file>

<file path=ppt/tags/tag37.xml><?xml version="1.0" encoding="utf-8"?>
<p:tagLst xmlns:a="http://schemas.openxmlformats.org/drawingml/2006/main" xmlns:r="http://schemas.openxmlformats.org/officeDocument/2006/relationships" xmlns:p="http://schemas.openxmlformats.org/presentationml/2006/main">
  <p:tag name="MH" val="20160323140235"/>
  <p:tag name="MH_LIBRARY" val="GRAPHIC"/>
  <p:tag name="MH_TYPE" val="Other"/>
  <p:tag name="MH_ORDER" val="3"/>
</p:tagLst>
</file>

<file path=ppt/tags/tag38.xml><?xml version="1.0" encoding="utf-8"?>
<p:tagLst xmlns:a="http://schemas.openxmlformats.org/drawingml/2006/main" xmlns:r="http://schemas.openxmlformats.org/officeDocument/2006/relationships" xmlns:p="http://schemas.openxmlformats.org/presentationml/2006/main">
  <p:tag name="MH" val="20171213153626"/>
  <p:tag name="MH_LIBRARY" val="GRAPHIC"/>
  <p:tag name="MH_ORDER" val="Chevron 47"/>
</p:tagLst>
</file>

<file path=ppt/tags/tag39.xml><?xml version="1.0" encoding="utf-8"?>
<p:tagLst xmlns:a="http://schemas.openxmlformats.org/drawingml/2006/main" xmlns:r="http://schemas.openxmlformats.org/officeDocument/2006/relationships" xmlns:p="http://schemas.openxmlformats.org/presentationml/2006/main">
  <p:tag name="MH" val="20171201101127"/>
  <p:tag name="MH_LIBRARY" val="GRAPHIC"/>
  <p:tag name="MH_TYPE" val="Other"/>
  <p:tag name="MH_ORDER" val="11"/>
</p:tagLst>
</file>

<file path=ppt/tags/tag4.xml><?xml version="1.0" encoding="utf-8"?>
<p:tagLst xmlns:a="http://schemas.openxmlformats.org/drawingml/2006/main" xmlns:r="http://schemas.openxmlformats.org/officeDocument/2006/relationships" xmlns:p="http://schemas.openxmlformats.org/presentationml/2006/main">
  <p:tag name="MH" val="20171206160555"/>
  <p:tag name="MH_LIBRARY" val="GRAPHIC"/>
  <p:tag name="MH_TYPE" val="Other"/>
  <p:tag name="MH_ORDER" val="10"/>
</p:tagLst>
</file>

<file path=ppt/tags/tag40.xml><?xml version="1.0" encoding="utf-8"?>
<p:tagLst xmlns:a="http://schemas.openxmlformats.org/drawingml/2006/main" xmlns:r="http://schemas.openxmlformats.org/officeDocument/2006/relationships" xmlns:p="http://schemas.openxmlformats.org/presentationml/2006/main">
  <p:tag name="MH" val="20171201101127"/>
  <p:tag name="MH_LIBRARY" val="GRAPHIC"/>
  <p:tag name="MH_TYPE" val="Other"/>
  <p:tag name="MH_ORDER" val="12"/>
</p:tagLst>
</file>

<file path=ppt/tags/tag41.xml><?xml version="1.0" encoding="utf-8"?>
<p:tagLst xmlns:a="http://schemas.openxmlformats.org/drawingml/2006/main" xmlns:r="http://schemas.openxmlformats.org/officeDocument/2006/relationships" xmlns:p="http://schemas.openxmlformats.org/presentationml/2006/main">
  <p:tag name="MH" val="20171201101127"/>
  <p:tag name="MH_LIBRARY" val="GRAPHIC"/>
  <p:tag name="MH_TYPE" val="Other"/>
  <p:tag name="MH_ORDER" val="13"/>
</p:tagLst>
</file>

<file path=ppt/tags/tag42.xml><?xml version="1.0" encoding="utf-8"?>
<p:tagLst xmlns:a="http://schemas.openxmlformats.org/drawingml/2006/main" xmlns:r="http://schemas.openxmlformats.org/officeDocument/2006/relationships" xmlns:p="http://schemas.openxmlformats.org/presentationml/2006/main">
  <p:tag name="MH" val="20171201101127"/>
  <p:tag name="MH_LIBRARY" val="GRAPHIC"/>
  <p:tag name="MH_TYPE" val="Other"/>
  <p:tag name="MH_ORDER" val="14"/>
</p:tagLst>
</file>

<file path=ppt/tags/tag43.xml><?xml version="1.0" encoding="utf-8"?>
<p:tagLst xmlns:a="http://schemas.openxmlformats.org/drawingml/2006/main" xmlns:r="http://schemas.openxmlformats.org/officeDocument/2006/relationships" xmlns:p="http://schemas.openxmlformats.org/presentationml/2006/main">
  <p:tag name="MH" val="20171201101127"/>
  <p:tag name="MH_LIBRARY" val="GRAPHIC"/>
  <p:tag name="MH_TYPE" val="Other"/>
  <p:tag name="MH_ORDER" val="15"/>
</p:tagLst>
</file>

<file path=ppt/tags/tag44.xml><?xml version="1.0" encoding="utf-8"?>
<p:tagLst xmlns:a="http://schemas.openxmlformats.org/drawingml/2006/main" xmlns:r="http://schemas.openxmlformats.org/officeDocument/2006/relationships" xmlns:p="http://schemas.openxmlformats.org/presentationml/2006/main">
  <p:tag name="MH" val="20171201101127"/>
  <p:tag name="MH_LIBRARY" val="GRAPHIC"/>
  <p:tag name="MH_TYPE" val="Other"/>
  <p:tag name="MH_ORDER" val="6"/>
</p:tagLst>
</file>

<file path=ppt/tags/tag45.xml><?xml version="1.0" encoding="utf-8"?>
<p:tagLst xmlns:a="http://schemas.openxmlformats.org/drawingml/2006/main" xmlns:r="http://schemas.openxmlformats.org/officeDocument/2006/relationships" xmlns:p="http://schemas.openxmlformats.org/presentationml/2006/main">
  <p:tag name="MH" val="20171201101127"/>
  <p:tag name="MH_LIBRARY" val="GRAPHIC"/>
  <p:tag name="MH_TYPE" val="Other"/>
  <p:tag name="MH_ORDER" val="7"/>
</p:tagLst>
</file>

<file path=ppt/tags/tag46.xml><?xml version="1.0" encoding="utf-8"?>
<p:tagLst xmlns:a="http://schemas.openxmlformats.org/drawingml/2006/main" xmlns:r="http://schemas.openxmlformats.org/officeDocument/2006/relationships" xmlns:p="http://schemas.openxmlformats.org/presentationml/2006/main">
  <p:tag name="MH" val="20171201101127"/>
  <p:tag name="MH_LIBRARY" val="GRAPHIC"/>
  <p:tag name="MH_TYPE" val="Other"/>
  <p:tag name="MH_ORDER" val="8"/>
</p:tagLst>
</file>

<file path=ppt/tags/tag47.xml><?xml version="1.0" encoding="utf-8"?>
<p:tagLst xmlns:a="http://schemas.openxmlformats.org/drawingml/2006/main" xmlns:r="http://schemas.openxmlformats.org/officeDocument/2006/relationships" xmlns:p="http://schemas.openxmlformats.org/presentationml/2006/main">
  <p:tag name="MH" val="20171201101127"/>
  <p:tag name="MH_LIBRARY" val="GRAPHIC"/>
  <p:tag name="MH_TYPE" val="Other"/>
  <p:tag name="MH_ORDER" val="9"/>
</p:tagLst>
</file>

<file path=ppt/tags/tag48.xml><?xml version="1.0" encoding="utf-8"?>
<p:tagLst xmlns:a="http://schemas.openxmlformats.org/drawingml/2006/main" xmlns:r="http://schemas.openxmlformats.org/officeDocument/2006/relationships" xmlns:p="http://schemas.openxmlformats.org/presentationml/2006/main">
  <p:tag name="MH" val="20171201101127"/>
  <p:tag name="MH_LIBRARY" val="GRAPHIC"/>
  <p:tag name="MH_TYPE" val="Other"/>
  <p:tag name="MH_ORDER" val="10"/>
</p:tagLst>
</file>

<file path=ppt/tags/tag49.xml><?xml version="1.0" encoding="utf-8"?>
<p:tagLst xmlns:a="http://schemas.openxmlformats.org/drawingml/2006/main" xmlns:r="http://schemas.openxmlformats.org/officeDocument/2006/relationships" xmlns:p="http://schemas.openxmlformats.org/presentationml/2006/main">
  <p:tag name="MH" val="20171201101127"/>
  <p:tag name="MH_LIBRARY" val="GRAPHIC"/>
  <p:tag name="MH_TYPE" val="Other"/>
  <p:tag name="MH_ORDER" val="11"/>
</p:tagLst>
</file>

<file path=ppt/tags/tag5.xml><?xml version="1.0" encoding="utf-8"?>
<p:tagLst xmlns:a="http://schemas.openxmlformats.org/drawingml/2006/main" xmlns:r="http://schemas.openxmlformats.org/officeDocument/2006/relationships" xmlns:p="http://schemas.openxmlformats.org/presentationml/2006/main">
  <p:tag name="MH" val="20171206160555"/>
  <p:tag name="MH_LIBRARY" val="GRAPHIC"/>
  <p:tag name="MH_TYPE" val="Other"/>
  <p:tag name="MH_ORDER" val="7"/>
</p:tagLst>
</file>

<file path=ppt/tags/tag50.xml><?xml version="1.0" encoding="utf-8"?>
<p:tagLst xmlns:a="http://schemas.openxmlformats.org/drawingml/2006/main" xmlns:r="http://schemas.openxmlformats.org/officeDocument/2006/relationships" xmlns:p="http://schemas.openxmlformats.org/presentationml/2006/main">
  <p:tag name="MH" val="20171201101127"/>
  <p:tag name="MH_LIBRARY" val="GRAPHIC"/>
  <p:tag name="MH_TYPE" val="Other"/>
  <p:tag name="MH_ORDER" val="12"/>
</p:tagLst>
</file>

<file path=ppt/tags/tag51.xml><?xml version="1.0" encoding="utf-8"?>
<p:tagLst xmlns:a="http://schemas.openxmlformats.org/drawingml/2006/main" xmlns:r="http://schemas.openxmlformats.org/officeDocument/2006/relationships" xmlns:p="http://schemas.openxmlformats.org/presentationml/2006/main">
  <p:tag name="MH" val="20171201101127"/>
  <p:tag name="MH_LIBRARY" val="GRAPHIC"/>
  <p:tag name="MH_TYPE" val="Other"/>
  <p:tag name="MH_ORDER" val="13"/>
</p:tagLst>
</file>

<file path=ppt/tags/tag52.xml><?xml version="1.0" encoding="utf-8"?>
<p:tagLst xmlns:a="http://schemas.openxmlformats.org/drawingml/2006/main" xmlns:r="http://schemas.openxmlformats.org/officeDocument/2006/relationships" xmlns:p="http://schemas.openxmlformats.org/presentationml/2006/main">
  <p:tag name="MH" val="20171201101127"/>
  <p:tag name="MH_LIBRARY" val="GRAPHIC"/>
  <p:tag name="MH_TYPE" val="Other"/>
  <p:tag name="MH_ORDER" val="14"/>
</p:tagLst>
</file>

<file path=ppt/tags/tag53.xml><?xml version="1.0" encoding="utf-8"?>
<p:tagLst xmlns:a="http://schemas.openxmlformats.org/drawingml/2006/main" xmlns:r="http://schemas.openxmlformats.org/officeDocument/2006/relationships" xmlns:p="http://schemas.openxmlformats.org/presentationml/2006/main">
  <p:tag name="MH" val="20171201101127"/>
  <p:tag name="MH_LIBRARY" val="GRAPHIC"/>
  <p:tag name="MH_TYPE" val="Other"/>
  <p:tag name="MH_ORDER" val="15"/>
</p:tagLst>
</file>

<file path=ppt/tags/tag54.xml><?xml version="1.0" encoding="utf-8"?>
<p:tagLst xmlns:a="http://schemas.openxmlformats.org/drawingml/2006/main" xmlns:r="http://schemas.openxmlformats.org/officeDocument/2006/relationships" xmlns:p="http://schemas.openxmlformats.org/presentationml/2006/main">
  <p:tag name="MH" val="20171201101127"/>
  <p:tag name="MH_LIBRARY" val="GRAPHIC"/>
  <p:tag name="MH_TYPE" val="Other"/>
  <p:tag name="MH_ORDER" val="1"/>
</p:tagLst>
</file>

<file path=ppt/tags/tag55.xml><?xml version="1.0" encoding="utf-8"?>
<p:tagLst xmlns:a="http://schemas.openxmlformats.org/drawingml/2006/main" xmlns:r="http://schemas.openxmlformats.org/officeDocument/2006/relationships" xmlns:p="http://schemas.openxmlformats.org/presentationml/2006/main">
  <p:tag name="MH" val="20171201101127"/>
  <p:tag name="MH_LIBRARY" val="GRAPHIC"/>
  <p:tag name="MH_TYPE" val="Other"/>
  <p:tag name="MH_ORDER" val="2"/>
</p:tagLst>
</file>

<file path=ppt/tags/tag56.xml><?xml version="1.0" encoding="utf-8"?>
<p:tagLst xmlns:a="http://schemas.openxmlformats.org/drawingml/2006/main" xmlns:r="http://schemas.openxmlformats.org/officeDocument/2006/relationships" xmlns:p="http://schemas.openxmlformats.org/presentationml/2006/main">
  <p:tag name="MH" val="20171201101127"/>
  <p:tag name="MH_LIBRARY" val="GRAPHIC"/>
  <p:tag name="MH_TYPE" val="Other"/>
  <p:tag name="MH_ORDER" val="3"/>
</p:tagLst>
</file>

<file path=ppt/tags/tag57.xml><?xml version="1.0" encoding="utf-8"?>
<p:tagLst xmlns:a="http://schemas.openxmlformats.org/drawingml/2006/main" xmlns:r="http://schemas.openxmlformats.org/officeDocument/2006/relationships" xmlns:p="http://schemas.openxmlformats.org/presentationml/2006/main">
  <p:tag name="MH" val="20171201101127"/>
  <p:tag name="MH_LIBRARY" val="GRAPHIC"/>
  <p:tag name="MH_TYPE" val="Other"/>
  <p:tag name="MH_ORDER" val="4"/>
</p:tagLst>
</file>

<file path=ppt/tags/tag58.xml><?xml version="1.0" encoding="utf-8"?>
<p:tagLst xmlns:a="http://schemas.openxmlformats.org/drawingml/2006/main" xmlns:r="http://schemas.openxmlformats.org/officeDocument/2006/relationships" xmlns:p="http://schemas.openxmlformats.org/presentationml/2006/main">
  <p:tag name="MH" val="20171201101127"/>
  <p:tag name="MH_LIBRARY" val="GRAPHIC"/>
  <p:tag name="MH_TYPE" val="Other"/>
  <p:tag name="MH_ORDER" val="5"/>
</p:tagLst>
</file>

<file path=ppt/tags/tag59.xml><?xml version="1.0" encoding="utf-8"?>
<p:tagLst xmlns:a="http://schemas.openxmlformats.org/drawingml/2006/main" xmlns:r="http://schemas.openxmlformats.org/officeDocument/2006/relationships" xmlns:p="http://schemas.openxmlformats.org/presentationml/2006/main">
  <p:tag name="MH" val="20171213153626"/>
  <p:tag name="MH_LIBRARY" val="GRAPHIC"/>
  <p:tag name="MH_ORDER" val="文本框 7"/>
</p:tagLst>
</file>

<file path=ppt/tags/tag6.xml><?xml version="1.0" encoding="utf-8"?>
<p:tagLst xmlns:a="http://schemas.openxmlformats.org/drawingml/2006/main" xmlns:r="http://schemas.openxmlformats.org/officeDocument/2006/relationships" xmlns:p="http://schemas.openxmlformats.org/presentationml/2006/main">
  <p:tag name="MH" val="20171206160555"/>
  <p:tag name="MH_LIBRARY" val="GRAPHIC"/>
  <p:tag name="MH_TYPE" val="SubTitle"/>
  <p:tag name="MH_ORDER" val="2"/>
</p:tagLst>
</file>

<file path=ppt/tags/tag60.xml><?xml version="1.0" encoding="utf-8"?>
<p:tagLst xmlns:a="http://schemas.openxmlformats.org/drawingml/2006/main" xmlns:r="http://schemas.openxmlformats.org/officeDocument/2006/relationships" xmlns:p="http://schemas.openxmlformats.org/presentationml/2006/main">
  <p:tag name="MH" val="20171213153626"/>
  <p:tag name="MH_LIBRARY" val="GRAPHIC"/>
  <p:tag name="MH_ORDER" val="Chevron 47"/>
</p:tagLst>
</file>

<file path=ppt/tags/tag61.xml><?xml version="1.0" encoding="utf-8"?>
<p:tagLst xmlns:a="http://schemas.openxmlformats.org/drawingml/2006/main" xmlns:r="http://schemas.openxmlformats.org/officeDocument/2006/relationships" xmlns:p="http://schemas.openxmlformats.org/presentationml/2006/main">
  <p:tag name="MH" val="20171201101127"/>
  <p:tag name="MH_LIBRARY" val="GRAPHIC"/>
  <p:tag name="MH_TYPE" val="Other"/>
  <p:tag name="MH_ORDER" val="6"/>
</p:tagLst>
</file>

<file path=ppt/tags/tag62.xml><?xml version="1.0" encoding="utf-8"?>
<p:tagLst xmlns:a="http://schemas.openxmlformats.org/drawingml/2006/main" xmlns:r="http://schemas.openxmlformats.org/officeDocument/2006/relationships" xmlns:p="http://schemas.openxmlformats.org/presentationml/2006/main">
  <p:tag name="MH" val="20171201101127"/>
  <p:tag name="MH_LIBRARY" val="GRAPHIC"/>
  <p:tag name="MH_TYPE" val="Other"/>
  <p:tag name="MH_ORDER" val="7"/>
</p:tagLst>
</file>

<file path=ppt/tags/tag63.xml><?xml version="1.0" encoding="utf-8"?>
<p:tagLst xmlns:a="http://schemas.openxmlformats.org/drawingml/2006/main" xmlns:r="http://schemas.openxmlformats.org/officeDocument/2006/relationships" xmlns:p="http://schemas.openxmlformats.org/presentationml/2006/main">
  <p:tag name="MH" val="20171201101127"/>
  <p:tag name="MH_LIBRARY" val="GRAPHIC"/>
  <p:tag name="MH_TYPE" val="Other"/>
  <p:tag name="MH_ORDER" val="8"/>
</p:tagLst>
</file>

<file path=ppt/tags/tag64.xml><?xml version="1.0" encoding="utf-8"?>
<p:tagLst xmlns:a="http://schemas.openxmlformats.org/drawingml/2006/main" xmlns:r="http://schemas.openxmlformats.org/officeDocument/2006/relationships" xmlns:p="http://schemas.openxmlformats.org/presentationml/2006/main">
  <p:tag name="MH" val="20171201101127"/>
  <p:tag name="MH_LIBRARY" val="GRAPHIC"/>
  <p:tag name="MH_TYPE" val="Other"/>
  <p:tag name="MH_ORDER" val="9"/>
</p:tagLst>
</file>

<file path=ppt/tags/tag65.xml><?xml version="1.0" encoding="utf-8"?>
<p:tagLst xmlns:a="http://schemas.openxmlformats.org/drawingml/2006/main" xmlns:r="http://schemas.openxmlformats.org/officeDocument/2006/relationships" xmlns:p="http://schemas.openxmlformats.org/presentationml/2006/main">
  <p:tag name="MH" val="20171201101127"/>
  <p:tag name="MH_LIBRARY" val="GRAPHIC"/>
  <p:tag name="MH_TYPE" val="Other"/>
  <p:tag name="MH_ORDER" val="10"/>
</p:tagLst>
</file>

<file path=ppt/tags/tag66.xml><?xml version="1.0" encoding="utf-8"?>
<p:tagLst xmlns:a="http://schemas.openxmlformats.org/drawingml/2006/main" xmlns:r="http://schemas.openxmlformats.org/officeDocument/2006/relationships" xmlns:p="http://schemas.openxmlformats.org/presentationml/2006/main">
  <p:tag name="MH" val="20171201101127"/>
  <p:tag name="MH_LIBRARY" val="GRAPHIC"/>
  <p:tag name="MH_TYPE" val="Other"/>
  <p:tag name="MH_ORDER" val="11"/>
</p:tagLst>
</file>

<file path=ppt/tags/tag67.xml><?xml version="1.0" encoding="utf-8"?>
<p:tagLst xmlns:a="http://schemas.openxmlformats.org/drawingml/2006/main" xmlns:r="http://schemas.openxmlformats.org/officeDocument/2006/relationships" xmlns:p="http://schemas.openxmlformats.org/presentationml/2006/main">
  <p:tag name="MH" val="20171201101127"/>
  <p:tag name="MH_LIBRARY" val="GRAPHIC"/>
  <p:tag name="MH_TYPE" val="Other"/>
  <p:tag name="MH_ORDER" val="12"/>
</p:tagLst>
</file>

<file path=ppt/tags/tag68.xml><?xml version="1.0" encoding="utf-8"?>
<p:tagLst xmlns:a="http://schemas.openxmlformats.org/drawingml/2006/main" xmlns:r="http://schemas.openxmlformats.org/officeDocument/2006/relationships" xmlns:p="http://schemas.openxmlformats.org/presentationml/2006/main">
  <p:tag name="MH" val="20171201101127"/>
  <p:tag name="MH_LIBRARY" val="GRAPHIC"/>
  <p:tag name="MH_TYPE" val="Other"/>
  <p:tag name="MH_ORDER" val="13"/>
</p:tagLst>
</file>

<file path=ppt/tags/tag69.xml><?xml version="1.0" encoding="utf-8"?>
<p:tagLst xmlns:a="http://schemas.openxmlformats.org/drawingml/2006/main" xmlns:r="http://schemas.openxmlformats.org/officeDocument/2006/relationships" xmlns:p="http://schemas.openxmlformats.org/presentationml/2006/main">
  <p:tag name="MH" val="20171201101127"/>
  <p:tag name="MH_LIBRARY" val="GRAPHIC"/>
  <p:tag name="MH_TYPE" val="Other"/>
  <p:tag name="MH_ORDER" val="14"/>
</p:tagLst>
</file>

<file path=ppt/tags/tag7.xml><?xml version="1.0" encoding="utf-8"?>
<p:tagLst xmlns:a="http://schemas.openxmlformats.org/drawingml/2006/main" xmlns:r="http://schemas.openxmlformats.org/officeDocument/2006/relationships" xmlns:p="http://schemas.openxmlformats.org/presentationml/2006/main">
  <p:tag name="MH" val="20171206160555"/>
  <p:tag name="MH_LIBRARY" val="GRAPHIC"/>
  <p:tag name="MH_TYPE" val="Other"/>
  <p:tag name="MH_ORDER" val="8"/>
</p:tagLst>
</file>

<file path=ppt/tags/tag70.xml><?xml version="1.0" encoding="utf-8"?>
<p:tagLst xmlns:a="http://schemas.openxmlformats.org/drawingml/2006/main" xmlns:r="http://schemas.openxmlformats.org/officeDocument/2006/relationships" xmlns:p="http://schemas.openxmlformats.org/presentationml/2006/main">
  <p:tag name="MH" val="20171201101127"/>
  <p:tag name="MH_LIBRARY" val="GRAPHIC"/>
  <p:tag name="MH_TYPE" val="Other"/>
  <p:tag name="MH_ORDER" val="15"/>
</p:tagLst>
</file>

<file path=ppt/tags/tag71.xml><?xml version="1.0" encoding="utf-8"?>
<p:tagLst xmlns:a="http://schemas.openxmlformats.org/drawingml/2006/main" xmlns:r="http://schemas.openxmlformats.org/officeDocument/2006/relationships" xmlns:p="http://schemas.openxmlformats.org/presentationml/2006/main">
  <p:tag name="MH" val="20171201101127"/>
  <p:tag name="MH_LIBRARY" val="GRAPHIC"/>
  <p:tag name="MH_TYPE" val="Other"/>
  <p:tag name="MH_ORDER" val="1"/>
</p:tagLst>
</file>

<file path=ppt/tags/tag72.xml><?xml version="1.0" encoding="utf-8"?>
<p:tagLst xmlns:a="http://schemas.openxmlformats.org/drawingml/2006/main" xmlns:r="http://schemas.openxmlformats.org/officeDocument/2006/relationships" xmlns:p="http://schemas.openxmlformats.org/presentationml/2006/main">
  <p:tag name="MH" val="20171201101127"/>
  <p:tag name="MH_LIBRARY" val="GRAPHIC"/>
  <p:tag name="MH_TYPE" val="Other"/>
  <p:tag name="MH_ORDER" val="2"/>
</p:tagLst>
</file>

<file path=ppt/tags/tag73.xml><?xml version="1.0" encoding="utf-8"?>
<p:tagLst xmlns:a="http://schemas.openxmlformats.org/drawingml/2006/main" xmlns:r="http://schemas.openxmlformats.org/officeDocument/2006/relationships" xmlns:p="http://schemas.openxmlformats.org/presentationml/2006/main">
  <p:tag name="MH" val="20171201101127"/>
  <p:tag name="MH_LIBRARY" val="GRAPHIC"/>
  <p:tag name="MH_TYPE" val="Other"/>
  <p:tag name="MH_ORDER" val="3"/>
</p:tagLst>
</file>

<file path=ppt/tags/tag74.xml><?xml version="1.0" encoding="utf-8"?>
<p:tagLst xmlns:a="http://schemas.openxmlformats.org/drawingml/2006/main" xmlns:r="http://schemas.openxmlformats.org/officeDocument/2006/relationships" xmlns:p="http://schemas.openxmlformats.org/presentationml/2006/main">
  <p:tag name="MH" val="20171201101127"/>
  <p:tag name="MH_LIBRARY" val="GRAPHIC"/>
  <p:tag name="MH_TYPE" val="Other"/>
  <p:tag name="MH_ORDER" val="4"/>
</p:tagLst>
</file>

<file path=ppt/tags/tag75.xml><?xml version="1.0" encoding="utf-8"?>
<p:tagLst xmlns:a="http://schemas.openxmlformats.org/drawingml/2006/main" xmlns:r="http://schemas.openxmlformats.org/officeDocument/2006/relationships" xmlns:p="http://schemas.openxmlformats.org/presentationml/2006/main">
  <p:tag name="MH" val="20171201101127"/>
  <p:tag name="MH_LIBRARY" val="GRAPHIC"/>
  <p:tag name="MH_TYPE" val="Other"/>
  <p:tag name="MH_ORDER" val="5"/>
</p:tagLst>
</file>

<file path=ppt/tags/tag76.xml><?xml version="1.0" encoding="utf-8"?>
<p:tagLst xmlns:a="http://schemas.openxmlformats.org/drawingml/2006/main" xmlns:r="http://schemas.openxmlformats.org/officeDocument/2006/relationships" xmlns:p="http://schemas.openxmlformats.org/presentationml/2006/main">
  <p:tag name="MH" val="20171213153626"/>
  <p:tag name="MH_LIBRARY" val="GRAPHIC"/>
  <p:tag name="MH_ORDER" val="文本框 7"/>
</p:tagLst>
</file>

<file path=ppt/tags/tag77.xml><?xml version="1.0" encoding="utf-8"?>
<p:tagLst xmlns:a="http://schemas.openxmlformats.org/drawingml/2006/main" xmlns:r="http://schemas.openxmlformats.org/officeDocument/2006/relationships" xmlns:p="http://schemas.openxmlformats.org/presentationml/2006/main">
  <p:tag name="MH" val="20171213153626"/>
  <p:tag name="MH_LIBRARY" val="GRAPHIC"/>
  <p:tag name="MH_ORDER" val="Chevron 47"/>
</p:tagLst>
</file>

<file path=ppt/tags/tag78.xml><?xml version="1.0" encoding="utf-8"?>
<p:tagLst xmlns:a="http://schemas.openxmlformats.org/drawingml/2006/main" xmlns:r="http://schemas.openxmlformats.org/officeDocument/2006/relationships" xmlns:p="http://schemas.openxmlformats.org/presentationml/2006/main">
  <p:tag name="MH" val="20171201101127"/>
  <p:tag name="MH_LIBRARY" val="GRAPHIC"/>
  <p:tag name="MH_TYPE" val="Other"/>
  <p:tag name="MH_ORDER" val="6"/>
</p:tagLst>
</file>

<file path=ppt/tags/tag79.xml><?xml version="1.0" encoding="utf-8"?>
<p:tagLst xmlns:a="http://schemas.openxmlformats.org/drawingml/2006/main" xmlns:r="http://schemas.openxmlformats.org/officeDocument/2006/relationships" xmlns:p="http://schemas.openxmlformats.org/presentationml/2006/main">
  <p:tag name="MH" val="20171201101127"/>
  <p:tag name="MH_LIBRARY" val="GRAPHIC"/>
  <p:tag name="MH_TYPE" val="Other"/>
  <p:tag name="MH_ORDER" val="7"/>
</p:tagLst>
</file>

<file path=ppt/tags/tag8.xml><?xml version="1.0" encoding="utf-8"?>
<p:tagLst xmlns:a="http://schemas.openxmlformats.org/drawingml/2006/main" xmlns:r="http://schemas.openxmlformats.org/officeDocument/2006/relationships" xmlns:p="http://schemas.openxmlformats.org/presentationml/2006/main">
  <p:tag name="MH" val="20171206160555"/>
  <p:tag name="MH_LIBRARY" val="GRAPHIC"/>
  <p:tag name="MH_TYPE" val="Other"/>
  <p:tag name="MH_ORDER" val="3"/>
</p:tagLst>
</file>

<file path=ppt/tags/tag80.xml><?xml version="1.0" encoding="utf-8"?>
<p:tagLst xmlns:a="http://schemas.openxmlformats.org/drawingml/2006/main" xmlns:r="http://schemas.openxmlformats.org/officeDocument/2006/relationships" xmlns:p="http://schemas.openxmlformats.org/presentationml/2006/main">
  <p:tag name="MH" val="20171201101127"/>
  <p:tag name="MH_LIBRARY" val="GRAPHIC"/>
  <p:tag name="MH_TYPE" val="Other"/>
  <p:tag name="MH_ORDER" val="8"/>
</p:tagLst>
</file>

<file path=ppt/tags/tag81.xml><?xml version="1.0" encoding="utf-8"?>
<p:tagLst xmlns:a="http://schemas.openxmlformats.org/drawingml/2006/main" xmlns:r="http://schemas.openxmlformats.org/officeDocument/2006/relationships" xmlns:p="http://schemas.openxmlformats.org/presentationml/2006/main">
  <p:tag name="MH" val="20171201101127"/>
  <p:tag name="MH_LIBRARY" val="GRAPHIC"/>
  <p:tag name="MH_TYPE" val="Other"/>
  <p:tag name="MH_ORDER" val="9"/>
</p:tagLst>
</file>

<file path=ppt/tags/tag82.xml><?xml version="1.0" encoding="utf-8"?>
<p:tagLst xmlns:a="http://schemas.openxmlformats.org/drawingml/2006/main" xmlns:r="http://schemas.openxmlformats.org/officeDocument/2006/relationships" xmlns:p="http://schemas.openxmlformats.org/presentationml/2006/main">
  <p:tag name="MH" val="20171201101127"/>
  <p:tag name="MH_LIBRARY" val="GRAPHIC"/>
  <p:tag name="MH_TYPE" val="Other"/>
  <p:tag name="MH_ORDER" val="10"/>
</p:tagLst>
</file>

<file path=ppt/tags/tag83.xml><?xml version="1.0" encoding="utf-8"?>
<p:tagLst xmlns:a="http://schemas.openxmlformats.org/drawingml/2006/main" xmlns:r="http://schemas.openxmlformats.org/officeDocument/2006/relationships" xmlns:p="http://schemas.openxmlformats.org/presentationml/2006/main">
  <p:tag name="MH" val="20171201101127"/>
  <p:tag name="MH_LIBRARY" val="GRAPHIC"/>
  <p:tag name="MH_TYPE" val="Other"/>
  <p:tag name="MH_ORDER" val="11"/>
</p:tagLst>
</file>

<file path=ppt/tags/tag84.xml><?xml version="1.0" encoding="utf-8"?>
<p:tagLst xmlns:a="http://schemas.openxmlformats.org/drawingml/2006/main" xmlns:r="http://schemas.openxmlformats.org/officeDocument/2006/relationships" xmlns:p="http://schemas.openxmlformats.org/presentationml/2006/main">
  <p:tag name="MH" val="20171201101127"/>
  <p:tag name="MH_LIBRARY" val="GRAPHIC"/>
  <p:tag name="MH_TYPE" val="Other"/>
  <p:tag name="MH_ORDER" val="12"/>
</p:tagLst>
</file>

<file path=ppt/tags/tag85.xml><?xml version="1.0" encoding="utf-8"?>
<p:tagLst xmlns:a="http://schemas.openxmlformats.org/drawingml/2006/main" xmlns:r="http://schemas.openxmlformats.org/officeDocument/2006/relationships" xmlns:p="http://schemas.openxmlformats.org/presentationml/2006/main">
  <p:tag name="MH" val="20171201101127"/>
  <p:tag name="MH_LIBRARY" val="GRAPHIC"/>
  <p:tag name="MH_TYPE" val="Other"/>
  <p:tag name="MH_ORDER" val="13"/>
</p:tagLst>
</file>

<file path=ppt/tags/tag86.xml><?xml version="1.0" encoding="utf-8"?>
<p:tagLst xmlns:a="http://schemas.openxmlformats.org/drawingml/2006/main" xmlns:r="http://schemas.openxmlformats.org/officeDocument/2006/relationships" xmlns:p="http://schemas.openxmlformats.org/presentationml/2006/main">
  <p:tag name="MH" val="20171201101127"/>
  <p:tag name="MH_LIBRARY" val="GRAPHIC"/>
  <p:tag name="MH_TYPE" val="Other"/>
  <p:tag name="MH_ORDER" val="14"/>
</p:tagLst>
</file>

<file path=ppt/tags/tag87.xml><?xml version="1.0" encoding="utf-8"?>
<p:tagLst xmlns:a="http://schemas.openxmlformats.org/drawingml/2006/main" xmlns:r="http://schemas.openxmlformats.org/officeDocument/2006/relationships" xmlns:p="http://schemas.openxmlformats.org/presentationml/2006/main">
  <p:tag name="MH" val="20171201101127"/>
  <p:tag name="MH_LIBRARY" val="GRAPHIC"/>
  <p:tag name="MH_TYPE" val="Other"/>
  <p:tag name="MH_ORDER" val="15"/>
</p:tagLst>
</file>

<file path=ppt/tags/tag88.xml><?xml version="1.0" encoding="utf-8"?>
<p:tagLst xmlns:a="http://schemas.openxmlformats.org/drawingml/2006/main" xmlns:r="http://schemas.openxmlformats.org/officeDocument/2006/relationships" xmlns:p="http://schemas.openxmlformats.org/presentationml/2006/main">
  <p:tag name="MH" val="20171201101127"/>
  <p:tag name="MH_LIBRARY" val="GRAPHIC"/>
  <p:tag name="MH_TYPE" val="Other"/>
  <p:tag name="MH_ORDER" val="1"/>
</p:tagLst>
</file>

<file path=ppt/tags/tag89.xml><?xml version="1.0" encoding="utf-8"?>
<p:tagLst xmlns:a="http://schemas.openxmlformats.org/drawingml/2006/main" xmlns:r="http://schemas.openxmlformats.org/officeDocument/2006/relationships" xmlns:p="http://schemas.openxmlformats.org/presentationml/2006/main">
  <p:tag name="MH" val="20171201101127"/>
  <p:tag name="MH_LIBRARY" val="GRAPHIC"/>
  <p:tag name="MH_TYPE" val="Other"/>
  <p:tag name="MH_ORDER" val="2"/>
</p:tagLst>
</file>

<file path=ppt/tags/tag9.xml><?xml version="1.0" encoding="utf-8"?>
<p:tagLst xmlns:a="http://schemas.openxmlformats.org/drawingml/2006/main" xmlns:r="http://schemas.openxmlformats.org/officeDocument/2006/relationships" xmlns:p="http://schemas.openxmlformats.org/presentationml/2006/main">
  <p:tag name="MH" val="20171206160555"/>
  <p:tag name="MH_LIBRARY" val="GRAPHIC"/>
  <p:tag name="MH_TYPE" val="SubTitle"/>
  <p:tag name="MH_ORDER" val="3"/>
</p:tagLst>
</file>

<file path=ppt/tags/tag90.xml><?xml version="1.0" encoding="utf-8"?>
<p:tagLst xmlns:a="http://schemas.openxmlformats.org/drawingml/2006/main" xmlns:r="http://schemas.openxmlformats.org/officeDocument/2006/relationships" xmlns:p="http://schemas.openxmlformats.org/presentationml/2006/main">
  <p:tag name="MH" val="20171201101127"/>
  <p:tag name="MH_LIBRARY" val="GRAPHIC"/>
  <p:tag name="MH_TYPE" val="Other"/>
  <p:tag name="MH_ORDER" val="3"/>
</p:tagLst>
</file>

<file path=ppt/tags/tag91.xml><?xml version="1.0" encoding="utf-8"?>
<p:tagLst xmlns:a="http://schemas.openxmlformats.org/drawingml/2006/main" xmlns:r="http://schemas.openxmlformats.org/officeDocument/2006/relationships" xmlns:p="http://schemas.openxmlformats.org/presentationml/2006/main">
  <p:tag name="MH" val="20171201101127"/>
  <p:tag name="MH_LIBRARY" val="GRAPHIC"/>
  <p:tag name="MH_TYPE" val="Other"/>
  <p:tag name="MH_ORDER" val="4"/>
</p:tagLst>
</file>

<file path=ppt/tags/tag92.xml><?xml version="1.0" encoding="utf-8"?>
<p:tagLst xmlns:a="http://schemas.openxmlformats.org/drawingml/2006/main" xmlns:r="http://schemas.openxmlformats.org/officeDocument/2006/relationships" xmlns:p="http://schemas.openxmlformats.org/presentationml/2006/main">
  <p:tag name="MH" val="20171201101127"/>
  <p:tag name="MH_LIBRARY" val="GRAPHIC"/>
  <p:tag name="MH_TYPE" val="Other"/>
  <p:tag name="MH_ORDER" val="5"/>
</p:tagLst>
</file>

<file path=ppt/tags/tag93.xml><?xml version="1.0" encoding="utf-8"?>
<p:tagLst xmlns:a="http://schemas.openxmlformats.org/drawingml/2006/main" xmlns:r="http://schemas.openxmlformats.org/officeDocument/2006/relationships" xmlns:p="http://schemas.openxmlformats.org/presentationml/2006/main">
  <p:tag name="MH" val="20171213153626"/>
  <p:tag name="MH_LIBRARY" val="GRAPHIC"/>
  <p:tag name="MH_ORDER" val="文本框 7"/>
</p:tagLst>
</file>

<file path=ppt/tags/tag94.xml><?xml version="1.0" encoding="utf-8"?>
<p:tagLst xmlns:a="http://schemas.openxmlformats.org/drawingml/2006/main" xmlns:r="http://schemas.openxmlformats.org/officeDocument/2006/relationships" xmlns:p="http://schemas.openxmlformats.org/presentationml/2006/main">
  <p:tag name="MH" val="20171213153626"/>
  <p:tag name="MH_LIBRARY" val="GRAPHIC"/>
  <p:tag name="MH_ORDER" val="Chevron 47"/>
</p:tagLst>
</file>

<file path=ppt/tags/tag95.xml><?xml version="1.0" encoding="utf-8"?>
<p:tagLst xmlns:a="http://schemas.openxmlformats.org/drawingml/2006/main" xmlns:r="http://schemas.openxmlformats.org/officeDocument/2006/relationships" xmlns:p="http://schemas.openxmlformats.org/presentationml/2006/main">
  <p:tag name="MH" val="20171213153626"/>
  <p:tag name="MH_LIBRARY" val="GRAPHIC"/>
  <p:tag name="MH_ORDER" val="文本框 7"/>
</p:tagLst>
</file>

<file path=ppt/tags/tag96.xml><?xml version="1.0" encoding="utf-8"?>
<p:tagLst xmlns:a="http://schemas.openxmlformats.org/drawingml/2006/main" xmlns:r="http://schemas.openxmlformats.org/officeDocument/2006/relationships" xmlns:p="http://schemas.openxmlformats.org/presentationml/2006/main">
  <p:tag name="MH" val="20171213153626"/>
  <p:tag name="MH_LIBRARY" val="GRAPHIC"/>
  <p:tag name="MH_ORDER" val="Chevron 47"/>
</p:tagLst>
</file>

<file path=ppt/tags/tag97.xml><?xml version="1.0" encoding="utf-8"?>
<p:tagLst xmlns:a="http://schemas.openxmlformats.org/drawingml/2006/main" xmlns:r="http://schemas.openxmlformats.org/officeDocument/2006/relationships" xmlns:p="http://schemas.openxmlformats.org/presentationml/2006/main">
  <p:tag name="MH" val="20171201101127"/>
  <p:tag name="MH_LIBRARY" val="GRAPHIC"/>
  <p:tag name="MH_TYPE" val="Other"/>
  <p:tag name="MH_ORDER" val="6"/>
</p:tagLst>
</file>

<file path=ppt/tags/tag98.xml><?xml version="1.0" encoding="utf-8"?>
<p:tagLst xmlns:a="http://schemas.openxmlformats.org/drawingml/2006/main" xmlns:r="http://schemas.openxmlformats.org/officeDocument/2006/relationships" xmlns:p="http://schemas.openxmlformats.org/presentationml/2006/main">
  <p:tag name="MH" val="20171201101127"/>
  <p:tag name="MH_LIBRARY" val="GRAPHIC"/>
  <p:tag name="MH_TYPE" val="Other"/>
  <p:tag name="MH_ORDER" val="7"/>
</p:tagLst>
</file>

<file path=ppt/tags/tag99.xml><?xml version="1.0" encoding="utf-8"?>
<p:tagLst xmlns:a="http://schemas.openxmlformats.org/drawingml/2006/main" xmlns:r="http://schemas.openxmlformats.org/officeDocument/2006/relationships" xmlns:p="http://schemas.openxmlformats.org/presentationml/2006/main">
  <p:tag name="MH" val="20171201101127"/>
  <p:tag name="MH_LIBRARY" val="GRAPHIC"/>
  <p:tag name="MH_TYPE" val="Other"/>
  <p:tag name="MH_ORDER" val="8"/>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1098</TotalTime>
  <Words>2619</Words>
  <Application>Microsoft Office PowerPoint</Application>
  <PresentationFormat>自定义</PresentationFormat>
  <Paragraphs>322</Paragraphs>
  <Slides>25</Slides>
  <Notes>24</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25</vt:i4>
      </vt:variant>
    </vt:vector>
  </HeadingPairs>
  <TitlesOfParts>
    <vt:vector size="36" baseType="lpstr">
      <vt:lpstr>Arial</vt:lpstr>
      <vt:lpstr>宋体</vt:lpstr>
      <vt:lpstr>汉仪菱心体简</vt:lpstr>
      <vt:lpstr>黑体</vt:lpstr>
      <vt:lpstr>Calibri Light</vt:lpstr>
      <vt:lpstr>微软雅黑</vt:lpstr>
      <vt:lpstr>Wingdings</vt:lpstr>
      <vt:lpstr>Calibri</vt:lpstr>
      <vt:lpstr>浪漫雅圆</vt:lpstr>
      <vt:lpstr>经典综艺体简</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ITianKong.Com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第8章 第2节</dc:title>
  <dc:creator>Windows 用户</dc:creator>
  <cp:lastModifiedBy>usq</cp:lastModifiedBy>
  <cp:revision>381</cp:revision>
  <dcterms:created xsi:type="dcterms:W3CDTF">2017-11-27T03:27:00Z</dcterms:created>
  <dcterms:modified xsi:type="dcterms:W3CDTF">2023-11-17T01:49:01Z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84114C82600848B285E61D223CB3AD44</vt:lpwstr>
  </property>
  <property fmtid="{D5CDD505-2E9C-101B-9397-08002B2CF9AE}" pid="3" name="KSOProductBuildVer">
    <vt:lpwstr>2052-11.1.0.10700</vt:lpwstr>
  </property>
</Properties>
</file>