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74" r:id="rId3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353" r:id="rId18"/>
    <p:sldId id="654" r:id="rId19"/>
    <p:sldId id="355" r:id="rId20"/>
    <p:sldId id="640" r:id="rId21"/>
    <p:sldId id="446" r:id="rId22"/>
    <p:sldId id="554" r:id="rId23"/>
    <p:sldId id="624" r:id="rId24"/>
    <p:sldId id="476" r:id="rId25"/>
    <p:sldId id="615" r:id="rId26"/>
    <p:sldId id="609" r:id="rId27"/>
    <p:sldId id="525" r:id="rId28"/>
    <p:sldId id="527" r:id="rId29"/>
    <p:sldId id="553" r:id="rId30"/>
    <p:sldId id="670" r:id="rId31"/>
    <p:sldId id="642" r:id="rId32"/>
    <p:sldId id="671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22EA5"/>
    <a:srgbClr val="44C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1" autoAdjust="0"/>
    <p:restoredTop sz="93706"/>
  </p:normalViewPr>
  <p:slideViewPr>
    <p:cSldViewPr snapToGrid="0">
      <p:cViewPr varScale="1">
        <p:scale>
          <a:sx n="67" d="100"/>
          <a:sy n="67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38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19BF-5A6F-4998-A5D4-2AE5090D6F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721A4-81E4-4387-8B38-7B50E99643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CF3D-CC07-4505-87FA-2994252D4E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/>
        </p:nvSpPr>
        <p:spPr>
          <a:xfrm>
            <a:off x="-19050" y="2844113"/>
            <a:ext cx="12192000" cy="2269594"/>
          </a:xfrm>
          <a:custGeom>
            <a:avLst/>
            <a:gdLst>
              <a:gd name="connsiteX0" fmla="*/ 0 w 12192000"/>
              <a:gd name="connsiteY0" fmla="*/ 934663 h 2269594"/>
              <a:gd name="connsiteX1" fmla="*/ 3276600 w 12192000"/>
              <a:gd name="connsiteY1" fmla="*/ 1213 h 2269594"/>
              <a:gd name="connsiteX2" fmla="*/ 6115050 w 12192000"/>
              <a:gd name="connsiteY2" fmla="*/ 1106113 h 2269594"/>
              <a:gd name="connsiteX3" fmla="*/ 9753600 w 12192000"/>
              <a:gd name="connsiteY3" fmla="*/ 2268163 h 2269594"/>
              <a:gd name="connsiteX4" fmla="*/ 12192000 w 12192000"/>
              <a:gd name="connsiteY4" fmla="*/ 1296613 h 226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269594">
                <a:moveTo>
                  <a:pt x="0" y="934663"/>
                </a:moveTo>
                <a:cubicBezTo>
                  <a:pt x="1128712" y="453650"/>
                  <a:pt x="2257425" y="-27362"/>
                  <a:pt x="3276600" y="1213"/>
                </a:cubicBezTo>
                <a:cubicBezTo>
                  <a:pt x="4295775" y="29788"/>
                  <a:pt x="5035550" y="728288"/>
                  <a:pt x="6115050" y="1106113"/>
                </a:cubicBezTo>
                <a:cubicBezTo>
                  <a:pt x="7194550" y="1483938"/>
                  <a:pt x="8740775" y="2236413"/>
                  <a:pt x="9753600" y="2268163"/>
                </a:cubicBezTo>
                <a:cubicBezTo>
                  <a:pt x="10766425" y="2299913"/>
                  <a:pt x="11479212" y="1798263"/>
                  <a:pt x="12192000" y="129661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3000">
                  <a:srgbClr val="2C1042"/>
                </a:gs>
                <a:gs pos="98165">
                  <a:sysClr val="window" lastClr="FFFFFF"/>
                </a:gs>
                <a:gs pos="48000">
                  <a:srgbClr val="080832"/>
                </a:gs>
                <a:gs pos="14000">
                  <a:sysClr val="window" lastClr="FFFFFF"/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14162" r="25664" b="-2446"/>
          <a:stretch>
            <a:fillRect/>
          </a:stretch>
        </p:blipFill>
        <p:spPr>
          <a:xfrm rot="6720000">
            <a:off x="3709711" y="1162811"/>
            <a:ext cx="5188834" cy="4881020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椭圆 5"/>
          <p:cNvSpPr/>
          <p:nvPr userDrawn="1"/>
        </p:nvSpPr>
        <p:spPr>
          <a:xfrm rot="5400000">
            <a:off x="3375673" y="779900"/>
            <a:ext cx="5463526" cy="5463526"/>
          </a:xfrm>
          <a:prstGeom prst="ellipse">
            <a:avLst/>
          </a:prstGeom>
          <a:noFill/>
          <a:ln w="28575" cap="flat" cmpd="sng" algn="ctr">
            <a:gradFill flip="none" rotWithShape="1">
              <a:gsLst>
                <a:gs pos="78000">
                  <a:sysClr val="window" lastClr="FFFFFF"/>
                </a:gs>
                <a:gs pos="96000">
                  <a:srgbClr val="1F0D3C"/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224679" y="1542084"/>
            <a:ext cx="2111541" cy="1382072"/>
          </a:xfrm>
          <a:custGeom>
            <a:avLst/>
            <a:gdLst>
              <a:gd name="connsiteX0" fmla="*/ 0 w 2111541"/>
              <a:gd name="connsiteY0" fmla="*/ 0 h 1382072"/>
              <a:gd name="connsiteX1" fmla="*/ 2111541 w 2111541"/>
              <a:gd name="connsiteY1" fmla="*/ 0 h 1382072"/>
              <a:gd name="connsiteX2" fmla="*/ 2111541 w 2111541"/>
              <a:gd name="connsiteY2" fmla="*/ 1382072 h 1382072"/>
              <a:gd name="connsiteX3" fmla="*/ 0 w 2111541"/>
              <a:gd name="connsiteY3" fmla="*/ 1382072 h 138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541" h="1382072">
                <a:moveTo>
                  <a:pt x="0" y="0"/>
                </a:moveTo>
                <a:lnTo>
                  <a:pt x="2111541" y="0"/>
                </a:lnTo>
                <a:lnTo>
                  <a:pt x="2111541" y="1382072"/>
                </a:lnTo>
                <a:lnTo>
                  <a:pt x="0" y="1382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24679" y="4697057"/>
            <a:ext cx="2015530" cy="1358277"/>
          </a:xfrm>
          <a:custGeom>
            <a:avLst/>
            <a:gdLst>
              <a:gd name="connsiteX0" fmla="*/ 0 w 2015530"/>
              <a:gd name="connsiteY0" fmla="*/ 0 h 1358277"/>
              <a:gd name="connsiteX1" fmla="*/ 2015530 w 2015530"/>
              <a:gd name="connsiteY1" fmla="*/ 0 h 1358277"/>
              <a:gd name="connsiteX2" fmla="*/ 2015530 w 2015530"/>
              <a:gd name="connsiteY2" fmla="*/ 1358277 h 1358277"/>
              <a:gd name="connsiteX3" fmla="*/ 0 w 2015530"/>
              <a:gd name="connsiteY3" fmla="*/ 1358277 h 13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30" h="1358277">
                <a:moveTo>
                  <a:pt x="0" y="0"/>
                </a:moveTo>
                <a:lnTo>
                  <a:pt x="2015530" y="0"/>
                </a:lnTo>
                <a:lnTo>
                  <a:pt x="2015530" y="1358277"/>
                </a:lnTo>
                <a:lnTo>
                  <a:pt x="0" y="13582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808827" y="3119470"/>
            <a:ext cx="2108069" cy="1366549"/>
          </a:xfrm>
          <a:custGeom>
            <a:avLst/>
            <a:gdLst>
              <a:gd name="connsiteX0" fmla="*/ 0 w 2108069"/>
              <a:gd name="connsiteY0" fmla="*/ 0 h 1366549"/>
              <a:gd name="connsiteX1" fmla="*/ 2108069 w 2108069"/>
              <a:gd name="connsiteY1" fmla="*/ 0 h 1366549"/>
              <a:gd name="connsiteX2" fmla="*/ 2108069 w 2108069"/>
              <a:gd name="connsiteY2" fmla="*/ 1366549 h 1366549"/>
              <a:gd name="connsiteX3" fmla="*/ 0 w 2108069"/>
              <a:gd name="connsiteY3" fmla="*/ 1366549 h 1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069" h="1366549">
                <a:moveTo>
                  <a:pt x="0" y="0"/>
                </a:moveTo>
                <a:lnTo>
                  <a:pt x="2108069" y="0"/>
                </a:lnTo>
                <a:lnTo>
                  <a:pt x="2108069" y="1366549"/>
                </a:lnTo>
                <a:lnTo>
                  <a:pt x="0" y="1366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AF2B85F5-A658-4362-BEAB-F7249132DC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BC0040BD-3519-49F8-93DF-37357D1BD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026478" y="3886203"/>
            <a:ext cx="2139043" cy="2139043"/>
          </a:xfrm>
          <a:custGeom>
            <a:avLst/>
            <a:gdLst>
              <a:gd name="connsiteX0" fmla="*/ 0 w 2139043"/>
              <a:gd name="connsiteY0" fmla="*/ 0 h 2139043"/>
              <a:gd name="connsiteX1" fmla="*/ 2139043 w 2139043"/>
              <a:gd name="connsiteY1" fmla="*/ 0 h 2139043"/>
              <a:gd name="connsiteX2" fmla="*/ 2139043 w 2139043"/>
              <a:gd name="connsiteY2" fmla="*/ 2139043 h 2139043"/>
              <a:gd name="connsiteX3" fmla="*/ 0 w 2139043"/>
              <a:gd name="connsiteY3" fmla="*/ 2139043 h 21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3" h="2139043">
                <a:moveTo>
                  <a:pt x="0" y="0"/>
                </a:moveTo>
                <a:lnTo>
                  <a:pt x="2139043" y="0"/>
                </a:lnTo>
                <a:lnTo>
                  <a:pt x="2139043" y="2139043"/>
                </a:lnTo>
                <a:lnTo>
                  <a:pt x="0" y="2139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557406" y="1552352"/>
            <a:ext cx="2139043" cy="2139043"/>
          </a:xfrm>
          <a:custGeom>
            <a:avLst/>
            <a:gdLst>
              <a:gd name="connsiteX0" fmla="*/ 0 w 2139043"/>
              <a:gd name="connsiteY0" fmla="*/ 0 h 2139043"/>
              <a:gd name="connsiteX1" fmla="*/ 2139043 w 2139043"/>
              <a:gd name="connsiteY1" fmla="*/ 0 h 2139043"/>
              <a:gd name="connsiteX2" fmla="*/ 2139043 w 2139043"/>
              <a:gd name="connsiteY2" fmla="*/ 2139043 h 2139043"/>
              <a:gd name="connsiteX3" fmla="*/ 0 w 2139043"/>
              <a:gd name="connsiteY3" fmla="*/ 2139043 h 21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3" h="2139043">
                <a:moveTo>
                  <a:pt x="0" y="0"/>
                </a:moveTo>
                <a:lnTo>
                  <a:pt x="2139043" y="0"/>
                </a:lnTo>
                <a:lnTo>
                  <a:pt x="2139043" y="2139043"/>
                </a:lnTo>
                <a:lnTo>
                  <a:pt x="0" y="2139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549020" y="1739279"/>
            <a:ext cx="2612466" cy="4100681"/>
          </a:xfrm>
          <a:custGeom>
            <a:avLst/>
            <a:gdLst>
              <a:gd name="connsiteX0" fmla="*/ 0 w 2612466"/>
              <a:gd name="connsiteY0" fmla="*/ 0 h 4100681"/>
              <a:gd name="connsiteX1" fmla="*/ 2612466 w 2612466"/>
              <a:gd name="connsiteY1" fmla="*/ 0 h 4100681"/>
              <a:gd name="connsiteX2" fmla="*/ 2612466 w 2612466"/>
              <a:gd name="connsiteY2" fmla="*/ 4100681 h 4100681"/>
              <a:gd name="connsiteX3" fmla="*/ 0 w 2612466"/>
              <a:gd name="connsiteY3" fmla="*/ 4100681 h 410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466" h="4100681">
                <a:moveTo>
                  <a:pt x="0" y="0"/>
                </a:moveTo>
                <a:lnTo>
                  <a:pt x="2612466" y="0"/>
                </a:lnTo>
                <a:lnTo>
                  <a:pt x="2612466" y="4100681"/>
                </a:lnTo>
                <a:lnTo>
                  <a:pt x="0" y="41006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652874" y="1960238"/>
            <a:ext cx="3443126" cy="1650384"/>
          </a:xfrm>
          <a:custGeom>
            <a:avLst/>
            <a:gdLst>
              <a:gd name="connsiteX0" fmla="*/ 0 w 3443126"/>
              <a:gd name="connsiteY0" fmla="*/ 0 h 1650384"/>
              <a:gd name="connsiteX1" fmla="*/ 3443126 w 3443126"/>
              <a:gd name="connsiteY1" fmla="*/ 0 h 1650384"/>
              <a:gd name="connsiteX2" fmla="*/ 3443126 w 3443126"/>
              <a:gd name="connsiteY2" fmla="*/ 1650384 h 1650384"/>
              <a:gd name="connsiteX3" fmla="*/ 0 w 3443126"/>
              <a:gd name="connsiteY3" fmla="*/ 1650384 h 165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126" h="1650384">
                <a:moveTo>
                  <a:pt x="0" y="0"/>
                </a:moveTo>
                <a:lnTo>
                  <a:pt x="3443126" y="0"/>
                </a:lnTo>
                <a:lnTo>
                  <a:pt x="3443126" y="1650384"/>
                </a:lnTo>
                <a:lnTo>
                  <a:pt x="0" y="16503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770974" y="3968105"/>
            <a:ext cx="3443126" cy="1650384"/>
          </a:xfrm>
          <a:custGeom>
            <a:avLst/>
            <a:gdLst>
              <a:gd name="connsiteX0" fmla="*/ 0 w 3443126"/>
              <a:gd name="connsiteY0" fmla="*/ 0 h 1650384"/>
              <a:gd name="connsiteX1" fmla="*/ 3443126 w 3443126"/>
              <a:gd name="connsiteY1" fmla="*/ 0 h 1650384"/>
              <a:gd name="connsiteX2" fmla="*/ 3443126 w 3443126"/>
              <a:gd name="connsiteY2" fmla="*/ 1650384 h 1650384"/>
              <a:gd name="connsiteX3" fmla="*/ 0 w 3443126"/>
              <a:gd name="connsiteY3" fmla="*/ 1650384 h 165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126" h="1650384">
                <a:moveTo>
                  <a:pt x="0" y="0"/>
                </a:moveTo>
                <a:lnTo>
                  <a:pt x="3443126" y="0"/>
                </a:lnTo>
                <a:lnTo>
                  <a:pt x="3443126" y="1650384"/>
                </a:lnTo>
                <a:lnTo>
                  <a:pt x="0" y="16503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93977" y="2542201"/>
            <a:ext cx="1692000" cy="2484000"/>
          </a:xfrm>
          <a:custGeom>
            <a:avLst/>
            <a:gdLst>
              <a:gd name="connsiteX0" fmla="*/ 0 w 1692000"/>
              <a:gd name="connsiteY0" fmla="*/ 0 h 2484000"/>
              <a:gd name="connsiteX1" fmla="*/ 1692000 w 1692000"/>
              <a:gd name="connsiteY1" fmla="*/ 0 h 2484000"/>
              <a:gd name="connsiteX2" fmla="*/ 1692000 w 1692000"/>
              <a:gd name="connsiteY2" fmla="*/ 2484000 h 2484000"/>
              <a:gd name="connsiteX3" fmla="*/ 0 w 1692000"/>
              <a:gd name="connsiteY3" fmla="*/ 248400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2484000">
                <a:moveTo>
                  <a:pt x="0" y="0"/>
                </a:moveTo>
                <a:lnTo>
                  <a:pt x="1692000" y="0"/>
                </a:lnTo>
                <a:lnTo>
                  <a:pt x="1692000" y="2484000"/>
                </a:lnTo>
                <a:lnTo>
                  <a:pt x="0" y="248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709123" y="2542201"/>
            <a:ext cx="1692000" cy="2484000"/>
          </a:xfrm>
          <a:custGeom>
            <a:avLst/>
            <a:gdLst>
              <a:gd name="connsiteX0" fmla="*/ 0 w 1692000"/>
              <a:gd name="connsiteY0" fmla="*/ 0 h 2484000"/>
              <a:gd name="connsiteX1" fmla="*/ 1692000 w 1692000"/>
              <a:gd name="connsiteY1" fmla="*/ 0 h 2484000"/>
              <a:gd name="connsiteX2" fmla="*/ 1692000 w 1692000"/>
              <a:gd name="connsiteY2" fmla="*/ 2484000 h 2484000"/>
              <a:gd name="connsiteX3" fmla="*/ 0 w 1692000"/>
              <a:gd name="connsiteY3" fmla="*/ 248400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2484000">
                <a:moveTo>
                  <a:pt x="0" y="0"/>
                </a:moveTo>
                <a:lnTo>
                  <a:pt x="1692000" y="0"/>
                </a:lnTo>
                <a:lnTo>
                  <a:pt x="1692000" y="2484000"/>
                </a:lnTo>
                <a:lnTo>
                  <a:pt x="0" y="248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74713" y="1772900"/>
            <a:ext cx="5112606" cy="4032926"/>
          </a:xfrm>
          <a:custGeom>
            <a:avLst/>
            <a:gdLst>
              <a:gd name="connsiteX0" fmla="*/ 0 w 5112606"/>
              <a:gd name="connsiteY0" fmla="*/ 0 h 4032926"/>
              <a:gd name="connsiteX1" fmla="*/ 5112606 w 5112606"/>
              <a:gd name="connsiteY1" fmla="*/ 0 h 4032926"/>
              <a:gd name="connsiteX2" fmla="*/ 5112606 w 5112606"/>
              <a:gd name="connsiteY2" fmla="*/ 4032926 h 4032926"/>
              <a:gd name="connsiteX3" fmla="*/ 0 w 5112606"/>
              <a:gd name="connsiteY3" fmla="*/ 4032926 h 40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2606" h="4032926">
                <a:moveTo>
                  <a:pt x="0" y="0"/>
                </a:moveTo>
                <a:lnTo>
                  <a:pt x="5112606" y="0"/>
                </a:lnTo>
                <a:lnTo>
                  <a:pt x="5112606" y="4032926"/>
                </a:lnTo>
                <a:lnTo>
                  <a:pt x="0" y="4032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93763" y="1617190"/>
            <a:ext cx="5022273" cy="2695038"/>
          </a:xfrm>
          <a:custGeom>
            <a:avLst/>
            <a:gdLst>
              <a:gd name="connsiteX0" fmla="*/ 0 w 5022273"/>
              <a:gd name="connsiteY0" fmla="*/ 0 h 2695038"/>
              <a:gd name="connsiteX1" fmla="*/ 5022273 w 5022273"/>
              <a:gd name="connsiteY1" fmla="*/ 0 h 2695038"/>
              <a:gd name="connsiteX2" fmla="*/ 5022273 w 5022273"/>
              <a:gd name="connsiteY2" fmla="*/ 2695038 h 2695038"/>
              <a:gd name="connsiteX3" fmla="*/ 0 w 5022273"/>
              <a:gd name="connsiteY3" fmla="*/ 2695038 h 269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273" h="2695038">
                <a:moveTo>
                  <a:pt x="0" y="0"/>
                </a:moveTo>
                <a:lnTo>
                  <a:pt x="5022273" y="0"/>
                </a:lnTo>
                <a:lnTo>
                  <a:pt x="5022273" y="2695038"/>
                </a:lnTo>
                <a:lnTo>
                  <a:pt x="0" y="2695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16782" y="1617190"/>
            <a:ext cx="5022273" cy="2695038"/>
          </a:xfrm>
          <a:custGeom>
            <a:avLst/>
            <a:gdLst>
              <a:gd name="connsiteX0" fmla="*/ 0 w 5022273"/>
              <a:gd name="connsiteY0" fmla="*/ 0 h 2695038"/>
              <a:gd name="connsiteX1" fmla="*/ 5022273 w 5022273"/>
              <a:gd name="connsiteY1" fmla="*/ 0 h 2695038"/>
              <a:gd name="connsiteX2" fmla="*/ 5022273 w 5022273"/>
              <a:gd name="connsiteY2" fmla="*/ 2695038 h 2695038"/>
              <a:gd name="connsiteX3" fmla="*/ 0 w 5022273"/>
              <a:gd name="connsiteY3" fmla="*/ 2695038 h 269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273" h="2695038">
                <a:moveTo>
                  <a:pt x="0" y="0"/>
                </a:moveTo>
                <a:lnTo>
                  <a:pt x="5022273" y="0"/>
                </a:lnTo>
                <a:lnTo>
                  <a:pt x="5022273" y="2695038"/>
                </a:lnTo>
                <a:lnTo>
                  <a:pt x="0" y="2695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5759217" y="3592265"/>
            <a:ext cx="4742885" cy="3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圆角矩形 6"/>
          <p:cNvSpPr/>
          <p:nvPr userDrawn="1"/>
        </p:nvSpPr>
        <p:spPr>
          <a:xfrm>
            <a:off x="4033570" y="4115254"/>
            <a:ext cx="863883" cy="575922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6915295" y="4307933"/>
            <a:ext cx="1007863" cy="671204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7658489" y="1718403"/>
            <a:ext cx="988806" cy="658498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8691761" y="3160324"/>
            <a:ext cx="1007863" cy="671204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圆角矩形 10"/>
          <p:cNvSpPr/>
          <p:nvPr userDrawn="1"/>
        </p:nvSpPr>
        <p:spPr>
          <a:xfrm>
            <a:off x="4374464" y="1112838"/>
            <a:ext cx="868117" cy="580156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 userDrawn="1"/>
        </p:nvSpPr>
        <p:spPr>
          <a:xfrm>
            <a:off x="2964303" y="1951312"/>
            <a:ext cx="1194191" cy="796127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 userDrawn="1"/>
        </p:nvSpPr>
        <p:spPr>
          <a:xfrm>
            <a:off x="8378391" y="1426207"/>
            <a:ext cx="719902" cy="480640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 userDrawn="1"/>
        </p:nvSpPr>
        <p:spPr>
          <a:xfrm>
            <a:off x="6752259" y="3058691"/>
            <a:ext cx="421354" cy="279491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 userDrawn="1"/>
        </p:nvSpPr>
        <p:spPr>
          <a:xfrm>
            <a:off x="5932841" y="2948588"/>
            <a:ext cx="330308" cy="220205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 userDrawn="1"/>
        </p:nvSpPr>
        <p:spPr>
          <a:xfrm>
            <a:off x="5113423" y="2531469"/>
            <a:ext cx="503932" cy="334543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 userDrawn="1"/>
        </p:nvSpPr>
        <p:spPr>
          <a:xfrm>
            <a:off x="7258308" y="3496985"/>
            <a:ext cx="506050" cy="334543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 userDrawn="1"/>
        </p:nvSpPr>
        <p:spPr>
          <a:xfrm>
            <a:off x="5522073" y="3344535"/>
            <a:ext cx="698729" cy="467936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</a:rPr>
              <a:t> 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9" name="圆角矩形 18"/>
          <p:cNvSpPr/>
          <p:nvPr userDrawn="1"/>
        </p:nvSpPr>
        <p:spPr>
          <a:xfrm>
            <a:off x="334543" y="1474906"/>
            <a:ext cx="1363579" cy="908348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 userDrawn="1"/>
        </p:nvSpPr>
        <p:spPr>
          <a:xfrm>
            <a:off x="2447667" y="3827293"/>
            <a:ext cx="516636" cy="343012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圆角矩形 20"/>
          <p:cNvSpPr/>
          <p:nvPr userDrawn="1"/>
        </p:nvSpPr>
        <p:spPr>
          <a:xfrm>
            <a:off x="4791585" y="2336672"/>
            <a:ext cx="421354" cy="279491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圆角矩形 21"/>
          <p:cNvSpPr/>
          <p:nvPr userDrawn="1"/>
        </p:nvSpPr>
        <p:spPr>
          <a:xfrm>
            <a:off x="6362665" y="2578051"/>
            <a:ext cx="179975" cy="120689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 userDrawn="1"/>
        </p:nvSpPr>
        <p:spPr>
          <a:xfrm>
            <a:off x="10766773" y="3041752"/>
            <a:ext cx="2174527" cy="1450392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1"/>
          <p:cNvGrpSpPr/>
          <p:nvPr userDrawn="1"/>
        </p:nvGrpSpPr>
        <p:grpSpPr bwMode="auto">
          <a:xfrm>
            <a:off x="9780083" y="1612535"/>
            <a:ext cx="1306410" cy="872352"/>
            <a:chOff x="9396536" y="4759791"/>
            <a:chExt cx="1630360" cy="1086906"/>
          </a:xfrm>
        </p:grpSpPr>
        <p:sp>
          <p:nvSpPr>
            <p:cNvPr id="25" name="圆角矩形 24"/>
            <p:cNvSpPr/>
            <p:nvPr/>
          </p:nvSpPr>
          <p:spPr>
            <a:xfrm>
              <a:off x="9396536" y="4759791"/>
              <a:ext cx="1630360" cy="1086906"/>
            </a:xfrm>
            <a:prstGeom prst="roundRect">
              <a:avLst/>
            </a:prstGeom>
            <a:noFill/>
            <a:ln w="9525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9539226" y="4941821"/>
              <a:ext cx="1344981" cy="722845"/>
            </a:xfrm>
            <a:prstGeom prst="roundRect">
              <a:avLst/>
            </a:prstGeom>
            <a:noFill/>
            <a:ln w="9525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4"/>
          <p:cNvGrpSpPr/>
          <p:nvPr userDrawn="1"/>
        </p:nvGrpSpPr>
        <p:grpSpPr bwMode="auto">
          <a:xfrm>
            <a:off x="4590435" y="3173028"/>
            <a:ext cx="546279" cy="366304"/>
            <a:chOff x="9396536" y="4759791"/>
            <a:chExt cx="1630360" cy="1086906"/>
          </a:xfrm>
        </p:grpSpPr>
        <p:sp>
          <p:nvSpPr>
            <p:cNvPr id="28" name="圆角矩形 27"/>
            <p:cNvSpPr/>
            <p:nvPr/>
          </p:nvSpPr>
          <p:spPr>
            <a:xfrm>
              <a:off x="9396536" y="4759791"/>
              <a:ext cx="1630360" cy="1086906"/>
            </a:xfrm>
            <a:prstGeom prst="roundRect">
              <a:avLst/>
            </a:prstGeom>
            <a:noFill/>
            <a:ln w="9525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535559" y="4941991"/>
              <a:ext cx="1352314" cy="722506"/>
            </a:xfrm>
            <a:prstGeom prst="roundRect">
              <a:avLst/>
            </a:prstGeom>
            <a:noFill/>
            <a:ln w="9525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7"/>
          <p:cNvGrpSpPr/>
          <p:nvPr userDrawn="1"/>
        </p:nvGrpSpPr>
        <p:grpSpPr bwMode="auto">
          <a:xfrm>
            <a:off x="6709912" y="2186339"/>
            <a:ext cx="444645" cy="296430"/>
            <a:chOff x="9396536" y="4759791"/>
            <a:chExt cx="1630360" cy="1086906"/>
          </a:xfrm>
        </p:grpSpPr>
        <p:sp>
          <p:nvSpPr>
            <p:cNvPr id="31" name="圆角矩形 30"/>
            <p:cNvSpPr/>
            <p:nvPr/>
          </p:nvSpPr>
          <p:spPr>
            <a:xfrm>
              <a:off x="9396536" y="4759791"/>
              <a:ext cx="1630360" cy="1086906"/>
            </a:xfrm>
            <a:prstGeom prst="roundRect">
              <a:avLst/>
            </a:prstGeom>
            <a:noFill/>
            <a:ln w="9525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9536281" y="4946118"/>
              <a:ext cx="1350870" cy="714253"/>
            </a:xfrm>
            <a:prstGeom prst="roundRect">
              <a:avLst/>
            </a:prstGeom>
            <a:noFill/>
            <a:ln w="9525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圆角矩形 32"/>
          <p:cNvSpPr/>
          <p:nvPr userDrawn="1"/>
        </p:nvSpPr>
        <p:spPr>
          <a:xfrm>
            <a:off x="431941" y="4805513"/>
            <a:ext cx="1439804" cy="959163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圆角矩形 33"/>
          <p:cNvSpPr/>
          <p:nvPr userDrawn="1"/>
        </p:nvSpPr>
        <p:spPr>
          <a:xfrm>
            <a:off x="6195393" y="3094686"/>
            <a:ext cx="211736" cy="139746"/>
          </a:xfrm>
          <a:prstGeom prst="round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2"/>
          <p:cNvGrpSpPr/>
          <p:nvPr userDrawn="1"/>
        </p:nvGrpSpPr>
        <p:grpSpPr bwMode="auto">
          <a:xfrm>
            <a:off x="1295824" y="3251371"/>
            <a:ext cx="830005" cy="552630"/>
            <a:chOff x="9396536" y="4759791"/>
            <a:chExt cx="1630360" cy="1086906"/>
          </a:xfrm>
        </p:grpSpPr>
        <p:sp>
          <p:nvSpPr>
            <p:cNvPr id="36" name="圆角矩形 35"/>
            <p:cNvSpPr/>
            <p:nvPr/>
          </p:nvSpPr>
          <p:spPr>
            <a:xfrm>
              <a:off x="9396536" y="4759791"/>
              <a:ext cx="1630360" cy="1086906"/>
            </a:xfrm>
            <a:prstGeom prst="roundRect">
              <a:avLst/>
            </a:prstGeom>
            <a:noFill/>
            <a:ln w="19050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9537945" y="4943024"/>
              <a:ext cx="1347542" cy="720439"/>
            </a:xfrm>
            <a:prstGeom prst="roundRect">
              <a:avLst/>
            </a:prstGeom>
            <a:noFill/>
            <a:ln w="19050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圆角矩形 37"/>
          <p:cNvSpPr/>
          <p:nvPr userDrawn="1"/>
        </p:nvSpPr>
        <p:spPr>
          <a:xfrm>
            <a:off x="7351471" y="2836369"/>
            <a:ext cx="307018" cy="205383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圆角矩形 38"/>
          <p:cNvSpPr/>
          <p:nvPr userDrawn="1"/>
        </p:nvSpPr>
        <p:spPr>
          <a:xfrm>
            <a:off x="4039922" y="3441933"/>
            <a:ext cx="330308" cy="220205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 userDrawn="1"/>
        </p:nvSpPr>
        <p:spPr>
          <a:xfrm>
            <a:off x="5977306" y="3922573"/>
            <a:ext cx="503932" cy="336661"/>
          </a:xfrm>
          <a:prstGeom prst="roundRect">
            <a:avLst/>
          </a:prstGeom>
          <a:noFill/>
          <a:ln w="19050">
            <a:solidFill>
              <a:srgbClr val="0070C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38"/>
          <p:cNvGrpSpPr/>
          <p:nvPr userDrawn="1"/>
        </p:nvGrpSpPr>
        <p:grpSpPr bwMode="auto">
          <a:xfrm>
            <a:off x="8643061" y="4339694"/>
            <a:ext cx="817301" cy="544161"/>
            <a:chOff x="9396536" y="4759791"/>
            <a:chExt cx="1630360" cy="1086906"/>
          </a:xfrm>
        </p:grpSpPr>
        <p:sp>
          <p:nvSpPr>
            <p:cNvPr id="42" name="圆角矩形 41"/>
            <p:cNvSpPr/>
            <p:nvPr/>
          </p:nvSpPr>
          <p:spPr>
            <a:xfrm>
              <a:off x="9396536" y="4759791"/>
              <a:ext cx="1630360" cy="1086906"/>
            </a:xfrm>
            <a:prstGeom prst="roundRect">
              <a:avLst/>
            </a:prstGeom>
            <a:noFill/>
            <a:ln w="12700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9540143" y="4941646"/>
              <a:ext cx="1343146" cy="723196"/>
            </a:xfrm>
            <a:prstGeom prst="roundRect">
              <a:avLst/>
            </a:prstGeom>
            <a:noFill/>
            <a:ln w="12700">
              <a:solidFill>
                <a:srgbClr val="0070C0">
                  <a:alpha val="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3.jpeg"/><Relationship Id="rId1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4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4.png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image" Target="../media/image4.pn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..\&#32844;&#25945;+&#24352;&#23478;&#28207;&#24320;&#25918;&#22823;&#23398;+&#26426;&#26800;+&#29579;&#30410;&#39134;+VEX&#26426;&#22120;&#20154;&#21319;&#32423;&#19982;&#25913;&#36896;\&#24605;&#25919;&#23548;&#20837;&#35270;&#39057;.mp4" TargetMode="Externa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.xml"/><Relationship Id="rId2" Type="http://schemas.openxmlformats.org/officeDocument/2006/relationships/image" Target="../media/image4.png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3.xml"/><Relationship Id="rId2" Type="http://schemas.openxmlformats.org/officeDocument/2006/relationships/image" Target="../media/image4.png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17.png"/><Relationship Id="rId7" Type="http://schemas.openxmlformats.org/officeDocument/2006/relationships/tags" Target="../tags/tag34.xml"/><Relationship Id="rId6" Type="http://schemas.openxmlformats.org/officeDocument/2006/relationships/image" Target="../media/image16.png"/><Relationship Id="rId5" Type="http://schemas.openxmlformats.org/officeDocument/2006/relationships/tags" Target="../tags/tag33.xml"/><Relationship Id="rId4" Type="http://schemas.openxmlformats.org/officeDocument/2006/relationships/image" Target="../media/image15.png"/><Relationship Id="rId3" Type="http://schemas.openxmlformats.org/officeDocument/2006/relationships/tags" Target="../tags/tag32.xml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..\&#32844;&#25945;+&#24352;&#23478;&#28207;&#24320;&#25918;&#22823;&#23398;+&#26426;&#26800;+&#29579;&#30410;&#39134;+VEX&#26426;&#22120;&#20154;&#21319;&#32423;&#19982;&#25913;&#36896;\&#19968;&#20195;&#26426;&#35270;&#39057;.mp4" TargetMode="Externa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image" Target="../media/image4.png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..\&#32844;&#25945;+&#24352;&#23478;&#28207;&#24320;&#25918;&#22823;&#23398;+&#26426;&#26800;+&#29579;&#30410;&#39134;+VEX&#26426;&#22120;&#20154;&#21319;&#32423;&#19982;&#25913;&#36896;\&#27668;&#32568;&#24037;&#20316;&#21407;&#29702;1.mp4" TargetMode="External"/><Relationship Id="rId1" Type="http://schemas.openxmlformats.org/officeDocument/2006/relationships/hyperlink" Target="&#27668;&#32568;&#24037;&#20316;&#21407;&#29702;1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rot="5400000" flipV="1">
            <a:off x="4871811" y="6863235"/>
            <a:ext cx="10989945" cy="3749040"/>
          </a:xfrm>
          <a:prstGeom prst="rect">
            <a:avLst/>
          </a:prstGeom>
        </p:spPr>
      </p:pic>
      <p:pic>
        <p:nvPicPr>
          <p:cNvPr id="4" name="图片 3" descr="armb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745" y="577850"/>
            <a:ext cx="1962785" cy="1072515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5185"/>
          <a:stretch>
            <a:fillRect/>
          </a:stretch>
        </p:blipFill>
        <p:spPr>
          <a:xfrm>
            <a:off x="280670" y="1808480"/>
            <a:ext cx="5008245" cy="4907280"/>
          </a:xfrm>
          <a:prstGeom prst="rect">
            <a:avLst/>
          </a:prstGeom>
        </p:spPr>
      </p:pic>
      <p:pic>
        <p:nvPicPr>
          <p:cNvPr id="32" name="图片 31" descr="680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5" y="3288030"/>
            <a:ext cx="2163445" cy="10788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734820" y="4541520"/>
            <a:ext cx="2093595" cy="52324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zh-CN" sz="28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飞马学研社</a:t>
            </a:r>
            <a:endParaRPr lang="zh-CN" sz="280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505" y="76835"/>
            <a:ext cx="11019790" cy="20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VEX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</a:t>
            </a:r>
            <a:r>
              <a:rPr 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升级与改造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5185"/>
          <a:stretch>
            <a:fillRect/>
          </a:stretch>
        </p:blipFill>
        <p:spPr>
          <a:xfrm>
            <a:off x="-94615" y="-124460"/>
            <a:ext cx="3967480" cy="3887470"/>
          </a:xfrm>
          <a:prstGeom prst="rect">
            <a:avLst/>
          </a:prstGeom>
        </p:spPr>
      </p:pic>
      <p:pic>
        <p:nvPicPr>
          <p:cNvPr id="32" name="图片 31" descr="680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5" y="1339850"/>
            <a:ext cx="2163445" cy="1078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67505" y="1624330"/>
            <a:ext cx="7421880" cy="20637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粽子机在行驶过程中，摩擦轮也随着一起转动，这样会导致惯性过大，切换转向时，齿轮易损坏。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7505" y="4326890"/>
            <a:ext cx="7647940" cy="5638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粽子机行驶时，摩擦轮不转动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8710" y="405130"/>
            <a:ext cx="7829550" cy="9347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5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任务二：底盘行止流畅性</a:t>
            </a:r>
            <a:endParaRPr lang="zh-CN" altLang="en-US" sz="5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1110" y="340487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需求：</a:t>
            </a:r>
            <a:endParaRPr lang="zh-CN" altLang="en-US" sz="48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5" grpId="0"/>
      <p:bldP spid="6" grpId="1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1443355"/>
            <a:ext cx="5566410" cy="4636135"/>
          </a:xfrm>
          <a:prstGeom prst="rect">
            <a:avLst/>
          </a:prstGeom>
        </p:spPr>
      </p:pic>
      <p:pic>
        <p:nvPicPr>
          <p:cNvPr id="7" name="图片 6" descr="6aaeb415-cff2-4c1b-aa29-84f445a1ff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655" y="1443355"/>
            <a:ext cx="5575300" cy="46482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50570" y="334010"/>
            <a:ext cx="216598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看一看</a:t>
            </a:r>
            <a:endParaRPr lang="zh-CN" altLang="en-US" sz="4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294755" y="412750"/>
            <a:ext cx="216598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想一想</a:t>
            </a:r>
            <a:endParaRPr lang="zh-CN" altLang="en-US" sz="4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106420" y="-113665"/>
            <a:ext cx="6146800" cy="2096785"/>
          </a:xfrm>
          <a:prstGeom prst="rect">
            <a:avLst/>
          </a:prstGeom>
        </p:spPr>
      </p:pic>
      <p:sp>
        <p:nvSpPr>
          <p:cNvPr id="3075" name="副标题 307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2650" y="2047240"/>
            <a:ext cx="10426065" cy="1591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sz="13090" b="1" kern="1200" baseline="0" dirty="0" err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空挡</a:t>
            </a:r>
            <a:r>
              <a:rPr lang="en-US" altLang="zh-CN" sz="13090" b="1" kern="1200" baseline="0" dirty="0" err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3090" b="1" kern="1200" baseline="0" dirty="0" err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</a:t>
            </a:r>
            <a:r>
              <a:rPr sz="13090" b="1" kern="1200" baseline="0" dirty="0" err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一般指机动车变速杆不放进任何前进或后退挡位，变速箱与驱动轮完全分离的状态</a:t>
            </a:r>
            <a:r>
              <a:rPr lang="zh-CN" sz="13090" b="1" kern="1200" baseline="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sz="13090" b="1" kern="1200" baseline="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endParaRPr lang="zh-CN" sz="13090" b="1" kern="1200" baseline="0" dirty="0">
              <a:solidFill>
                <a:srgbClr val="FFFF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endParaRPr sz="13090" b="1" kern="1200" baseline="0" dirty="0" err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endParaRPr sz="13090" b="1" kern="1200" baseline="0" dirty="0" err="1">
              <a:solidFill>
                <a:srgbClr val="FFFF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endParaRPr lang="zh-CN" sz="13090" b="1" kern="1200" baseline="0" dirty="0">
              <a:solidFill>
                <a:srgbClr val="FFFF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endParaRPr lang="zh-CN" sz="13090" b="1" kern="1200" baseline="0" dirty="0">
              <a:solidFill>
                <a:srgbClr val="FFFF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3090" kern="1200" baseline="0" dirty="0">
                <a:solidFill>
                  <a:srgbClr val="FFFF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endParaRPr lang="zh-CN" altLang="en-US" sz="13090" kern="1200" baseline="0" dirty="0">
              <a:solidFill>
                <a:srgbClr val="FFFF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4315" y="4589145"/>
            <a:ext cx="952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❥</a:t>
            </a:r>
            <a:r>
              <a:rPr lang="zh-CN" altLang="en-US" sz="32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  <a:sym typeface="+mn-ea"/>
              </a:rPr>
              <a:t>我们空挡时，摩擦轮不再旋转，就不会产生惯性。</a:t>
            </a:r>
            <a:r>
              <a:rPr lang="en-US" sz="2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en-US" b="1" dirty="0" err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9920" y="711200"/>
            <a:ext cx="216598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想一想</a:t>
            </a:r>
            <a:endParaRPr lang="zh-CN" altLang="en-US" sz="4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5465" y="433705"/>
            <a:ext cx="215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</a:rPr>
              <a:t>试一试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2585720" y="1732280"/>
            <a:ext cx="2080895" cy="800100"/>
          </a:xfrm>
          <a:prstGeom prst="rightArrow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定</a:t>
            </a:r>
            <a:r>
              <a:rPr lang="en-US" altLang="zh-CN" b="1"/>
              <a:t>   </a:t>
            </a:r>
            <a:r>
              <a:rPr lang="zh-CN" altLang="en-US" b="1"/>
              <a:t>义</a:t>
            </a:r>
            <a:endParaRPr lang="zh-CN" altLang="en-US" b="1"/>
          </a:p>
        </p:txBody>
      </p:sp>
      <p:sp>
        <p:nvSpPr>
          <p:cNvPr id="4" name="右箭头 3"/>
          <p:cNvSpPr/>
          <p:nvPr/>
        </p:nvSpPr>
        <p:spPr>
          <a:xfrm>
            <a:off x="2585720" y="2869565"/>
            <a:ext cx="2080895" cy="800100"/>
          </a:xfrm>
          <a:prstGeom prst="rightArrow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应</a:t>
            </a:r>
            <a:r>
              <a:rPr lang="en-US" altLang="zh-CN" b="1"/>
              <a:t>   </a:t>
            </a:r>
            <a:r>
              <a:rPr lang="zh-CN" b="1"/>
              <a:t>用</a:t>
            </a:r>
            <a:endParaRPr lang="zh-CN" b="1"/>
          </a:p>
        </p:txBody>
      </p:sp>
      <p:sp>
        <p:nvSpPr>
          <p:cNvPr id="5" name="右箭头 4"/>
          <p:cNvSpPr/>
          <p:nvPr/>
        </p:nvSpPr>
        <p:spPr>
          <a:xfrm>
            <a:off x="2585720" y="4006850"/>
            <a:ext cx="2080895" cy="800100"/>
          </a:xfrm>
          <a:prstGeom prst="rightArrow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b="1"/>
              <a:t>控制装置</a:t>
            </a:r>
            <a:endParaRPr 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4775200" y="1887220"/>
            <a:ext cx="6429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是一种常见的机械装置，实现物体运动或转动的关键部件。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75200" y="2967990"/>
            <a:ext cx="6428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固定在定轴上旋转或移动，通过控制拨叉的位置和移动方式，可以实现物体的运动或转动。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5200" y="4007485"/>
            <a:ext cx="606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通常由手柄、齿轮或者其他机械装置，通过操作控制装置，可以改变拨叉的位置和移动的方式。可扩展性强 可以根据具体需求进行调整和改进。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79625" y="5407660"/>
            <a:ext cx="820356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smtClean="0">
                <a:solidFill>
                  <a:srgbClr val="FF0000"/>
                </a:solidFill>
                <a:sym typeface="+mn-ea"/>
              </a:rPr>
              <a:t>❥</a:t>
            </a:r>
            <a:r>
              <a:rPr lang="zh-CN" altLang="en-US" smtClean="0">
                <a:solidFill>
                  <a:schemeClr val="bg1"/>
                </a:solidFill>
                <a:sym typeface="+mn-ea"/>
              </a:rPr>
              <a:t>同样 拨叉的运动范围和方式受到设计和装置的限制，不适合进行复杂和大范围的运动。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3445" y="2204720"/>
            <a:ext cx="1118235" cy="244792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6000" b="1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拨叉</a:t>
            </a:r>
            <a:endParaRPr lang="zh-CN" altLang="en-US" sz="6000" b="1">
              <a:solidFill>
                <a:schemeClr val="tx1"/>
              </a:solidFill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 bldLvl="0" animBg="1"/>
      <p:bldP spid="4" grpId="0" bldLvl="0" animBg="1"/>
      <p:bldP spid="5" grpId="0" bldLvl="0" animBg="1"/>
      <p:bldP spid="3" grpId="1" animBg="1"/>
      <p:bldP spid="4" grpId="1" animBg="1"/>
      <p:bldP spid="5" grpId="1" animBg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59055"/>
            <a:ext cx="6146800" cy="209678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32130" y="1424305"/>
            <a:ext cx="10541000" cy="5433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拨叉   拨叉是一种常见的机械装置，广泛应用于许多领域。是一种实现物体运动或转动的关键部件。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固定在定轴上旋转或移动，通过控制拨叉的位置和移动方式，可以实现物体的运动或转动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应用：通过拨叉的位置来选择不同的齿轮组合，实现汽车的变速。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控制装置：通常由手柄、齿轮或者其他机械装置，通过操作控制装置，可以改变拨叉的位置和移动的方式。    可扩展性强 可以根据具体需求进行调整和改进。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smtClean="0">
                <a:solidFill>
                  <a:schemeClr val="bg1"/>
                </a:solidFill>
              </a:rPr>
              <a:t>同样 拨叉的运动范围和方式受到设计和装置的限制，不适合进行复杂和大范围的运动。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粽子机：气缸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964430" y="3145155"/>
            <a:ext cx="2721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/>
          <p:cNvSpPr txBox="1">
            <a:spLocks noChangeArrowheads="1"/>
          </p:cNvSpPr>
          <p:nvPr/>
        </p:nvSpPr>
        <p:spPr bwMode="auto">
          <a:xfrm>
            <a:off x="1696720" y="1313815"/>
            <a:ext cx="8422005" cy="14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任务三、一键启停程序</a:t>
            </a:r>
            <a:endParaRPr 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rot="5400000" flipV="1">
            <a:off x="4871811" y="6863235"/>
            <a:ext cx="10989945" cy="3749040"/>
          </a:xfrm>
          <a:prstGeom prst="rect">
            <a:avLst/>
          </a:prstGeom>
        </p:spPr>
      </p:pic>
      <p:pic>
        <p:nvPicPr>
          <p:cNvPr id="4" name="图片 3" descr="armb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055" y="777875"/>
            <a:ext cx="2597150" cy="1419225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5185"/>
          <a:stretch>
            <a:fillRect/>
          </a:stretch>
        </p:blipFill>
        <p:spPr>
          <a:xfrm>
            <a:off x="280670" y="3242945"/>
            <a:ext cx="3543935" cy="3472815"/>
          </a:xfrm>
          <a:prstGeom prst="rect">
            <a:avLst/>
          </a:prstGeom>
        </p:spPr>
      </p:pic>
      <p:pic>
        <p:nvPicPr>
          <p:cNvPr id="32" name="图片 31" descr="680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835" y="4385310"/>
            <a:ext cx="1531620" cy="763905"/>
          </a:xfrm>
          <a:prstGeom prst="rect">
            <a:avLst/>
          </a:prstGeom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135380" y="5405120"/>
            <a:ext cx="1710690" cy="370840"/>
          </a:xfrm>
          <a:prstGeom prst="rect">
            <a:avLst/>
          </a:prstGeom>
          <a:noFill/>
        </p:spPr>
        <p:txBody>
          <a:bodyPr wrap="square" lIns="90000" tIns="46800" rIns="90000" bIns="46800">
            <a:no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 latinLnBrk="0"/>
            <a:r>
              <a:rPr lang="zh-CN" sz="200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飞马学研社</a:t>
            </a:r>
            <a:endParaRPr lang="en-US" altLang="zh-CN" sz="200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  <p:bldLst>
      <p:bldP spid="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83765" y="175787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altLang="ko-KR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作业展示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1310" y="1329690"/>
            <a:ext cx="457200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1</a:t>
            </a:r>
            <a:r>
              <a:rPr lang="zh-CN" altLang="en-US" sz="2400">
                <a:solidFill>
                  <a:schemeClr val="bg1"/>
                </a:solidFill>
              </a:rPr>
              <a:t>、</a:t>
            </a:r>
            <a:r>
              <a:rPr lang="en-US" altLang="zh-CN" sz="2400" b="1">
                <a:solidFill>
                  <a:srgbClr val="FFFF00"/>
                </a:solidFill>
              </a:rPr>
              <a:t>88845A</a:t>
            </a:r>
            <a:r>
              <a:rPr lang="en-US" altLang="zh-CN" sz="2400">
                <a:solidFill>
                  <a:schemeClr val="bg1"/>
                </a:solidFill>
              </a:rPr>
              <a:t>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自增运算程序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void</a:t>
            </a:r>
            <a:r>
              <a:rPr lang="en-US" altLang="zh-CN" sz="2400">
                <a:solidFill>
                  <a:schemeClr val="bg1"/>
                </a:solidFill>
              </a:rPr>
              <a:t> main()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{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char</a:t>
            </a:r>
            <a:r>
              <a:rPr lang="zh-CN" altLang="en-US" sz="2400">
                <a:solidFill>
                  <a:schemeClr val="bg1"/>
                </a:solidFill>
              </a:rPr>
              <a:t> input；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int i</a:t>
            </a:r>
            <a:r>
              <a:rPr lang="en-US" altLang="zh-CN" sz="2400">
                <a:solidFill>
                  <a:schemeClr val="bg1"/>
                </a:solidFill>
              </a:rPr>
              <a:t>=0</a:t>
            </a:r>
            <a:r>
              <a:rPr lang="zh-CN" altLang="en-US" sz="2400">
                <a:solidFill>
                  <a:schemeClr val="bg1"/>
                </a:solidFill>
              </a:rPr>
              <a:t>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cout &lt;&lt; "Please enter </a:t>
            </a:r>
            <a:r>
              <a:rPr lang="en-US" altLang="zh-CN" sz="2400">
                <a:solidFill>
                  <a:schemeClr val="bg1"/>
                </a:solidFill>
              </a:rPr>
              <a:t>A</a:t>
            </a:r>
            <a:r>
              <a:rPr lang="zh-CN" altLang="en-US" sz="2400">
                <a:solidFill>
                  <a:schemeClr val="bg1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 </a:t>
            </a:r>
            <a:r>
              <a:rPr lang="zh-CN" altLang="en-US" sz="2400">
                <a:solidFill>
                  <a:schemeClr val="bg1"/>
                </a:solidFill>
              </a:rPr>
              <a:t>: "</a:t>
            </a:r>
            <a:r>
              <a:rPr lang="en-US" altLang="zh-CN" sz="2400">
                <a:solidFill>
                  <a:schemeClr val="bg1"/>
                </a:solidFill>
              </a:rPr>
              <a:t> </a:t>
            </a:r>
            <a:r>
              <a:rPr lang="zh-CN" altLang="en-US" sz="2400">
                <a:solidFill>
                  <a:schemeClr val="bg1"/>
                </a:solidFill>
              </a:rPr>
              <a:t>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   cin &gt;&gt; input;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if(</a:t>
            </a:r>
            <a:r>
              <a:rPr lang="en-US" altLang="zh-CN" sz="2400">
                <a:solidFill>
                  <a:schemeClr val="bg1"/>
                </a:solidFill>
              </a:rPr>
              <a:t>input == 'A'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)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   {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    </a:t>
            </a:r>
            <a:r>
              <a:rPr lang="en-US" sz="2400">
                <a:solidFill>
                  <a:schemeClr val="bg1"/>
                </a:solidFill>
                <a:sym typeface="+mn-ea"/>
              </a:rPr>
              <a:t>i++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    }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}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   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847715" y="1314450"/>
            <a:ext cx="6546850" cy="5742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chemeClr val="bg1"/>
                </a:solidFill>
              </a:rPr>
              <a:t>2</a:t>
            </a:r>
            <a:r>
              <a:rPr lang="zh-CN" altLang="en-US" sz="2400">
                <a:solidFill>
                  <a:schemeClr val="bg1"/>
                </a:solidFill>
              </a:rPr>
              <a:t>、</a:t>
            </a:r>
            <a:r>
              <a:rPr lang="en-US" altLang="zh-CN" sz="2400" b="1">
                <a:solidFill>
                  <a:srgbClr val="FFFF00"/>
                </a:solidFill>
              </a:rPr>
              <a:t>88845C</a:t>
            </a:r>
            <a:r>
              <a:rPr lang="en-US" altLang="zh-CN" sz="2400">
                <a:solidFill>
                  <a:schemeClr val="bg1"/>
                </a:solidFill>
              </a:rPr>
              <a:t>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奇偶判定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程序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void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 main()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{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int i;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cout&lt;&lt;”Input a value:”&lt;&lt;endl ;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cin &gt;&gt;i;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if(i%2!=0)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  {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   </a:t>
            </a:r>
            <a:r>
              <a:rPr lang="en-US" altLang="zh-CN" sz="2400">
                <a:solidFill>
                  <a:schemeClr val="bg1"/>
                </a:solidFill>
              </a:rPr>
              <a:t>cout</a:t>
            </a:r>
            <a:r>
              <a:rPr lang="zh-CN" altLang="en-US" sz="2400">
                <a:solidFill>
                  <a:schemeClr val="bg1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&lt;&lt;”The value is odd number”&lt;&lt;endl</a:t>
            </a:r>
            <a:r>
              <a:rPr lang="zh-CN" altLang="en-US" sz="2400">
                <a:solidFill>
                  <a:schemeClr val="bg1"/>
                </a:solidFill>
              </a:rPr>
              <a:t>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    }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else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{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   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cout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&lt;&lt;”The value is even number”&lt;&lt;endl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;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  }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}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  <p:sp>
        <p:nvSpPr>
          <p:cNvPr id="33" name="文本框 1"/>
          <p:cNvSpPr txBox="1">
            <a:spLocks noChangeArrowheads="1"/>
          </p:cNvSpPr>
          <p:nvPr/>
        </p:nvSpPr>
        <p:spPr bwMode="auto">
          <a:xfrm>
            <a:off x="2975821" y="525036"/>
            <a:ext cx="6241216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改进需求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 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 Requirements</a:t>
            </a:r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ctr" eaLnBrk="1" hangingPunct="1"/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3100" y="2403475"/>
            <a:ext cx="4178300" cy="2997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26405" y="2801620"/>
            <a:ext cx="6428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降低操控难度提高效率。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一键控制马达启停、电磁阀通断电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0563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各组一键启停方案讨论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2395" y="2352675"/>
            <a:ext cx="7867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88845D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：按住按键时启动，松开时停止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/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复位。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1445" y="4250055"/>
            <a:ext cx="9842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88845A\B\C\D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：按一下按键启动，再按一下按键停止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/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复位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69515" y="20563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 b="0">
                <a:effectLst/>
                <a:latin typeface="+mj-ea"/>
                <a:ea typeface="+mj-ea"/>
              </a:rPr>
              <a:t>一键启停按键效果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rot="5400000" flipV="1">
            <a:off x="4928961" y="6882285"/>
            <a:ext cx="10989945" cy="374904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028700" y="1475105"/>
          <a:ext cx="9423400" cy="184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9226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/>
                        <a:t>按第1次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按第2次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按第3次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按第4次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按第5次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按第6次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按第</a:t>
                      </a:r>
                      <a:r>
                        <a:rPr lang="en-US" altLang="zh-CN" sz="2400">
                          <a:sym typeface="+mn-ea"/>
                        </a:rPr>
                        <a:t>N</a:t>
                      </a:r>
                      <a:r>
                        <a:rPr lang="zh-CN" altLang="en-US" sz="2400">
                          <a:sym typeface="+mn-ea"/>
                        </a:rPr>
                        <a:t>次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9226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/>
                        <a:t>on</a:t>
                      </a:r>
                      <a:endParaRPr lang="en-US" altLang="zh-CN" sz="4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4000"/>
                        <a:t>off</a:t>
                      </a:r>
                      <a:endParaRPr lang="en-US" altLang="zh-CN" sz="4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4000"/>
                        <a:t>on</a:t>
                      </a:r>
                      <a:endParaRPr lang="en-US" altLang="zh-CN" sz="4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4000"/>
                        <a:t>off</a:t>
                      </a:r>
                      <a:endParaRPr lang="en-US" altLang="zh-CN" sz="4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4000"/>
                        <a:t>on</a:t>
                      </a:r>
                      <a:endParaRPr lang="en-US" altLang="zh-CN" sz="4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4000"/>
                        <a:t>off</a:t>
                      </a:r>
                      <a:endParaRPr lang="en-US" altLang="zh-CN" sz="4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67130" y="4168775"/>
            <a:ext cx="7783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effectLst/>
                <a:latin typeface="+mj-ea"/>
                <a:ea typeface="+mj-ea"/>
                <a:cs typeface="Tahoma" panose="020B0604030504040204" pitchFamily="34" charset="0"/>
              </a:rPr>
              <a:t>当按下按键累加次数为奇数时启动（通电）</a:t>
            </a:r>
            <a:endParaRPr lang="zh-CN" altLang="en-US" sz="3200">
              <a:solidFill>
                <a:schemeClr val="bg1"/>
              </a:solidFill>
              <a:effectLst/>
              <a:latin typeface="+mj-ea"/>
              <a:ea typeface="+mj-ea"/>
              <a:cs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5065" y="5289550"/>
            <a:ext cx="7783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effectLst/>
                <a:latin typeface="+mj-ea"/>
                <a:ea typeface="+mj-ea"/>
                <a:cs typeface="Tahoma" panose="020B0604030504040204" pitchFamily="34" charset="0"/>
                <a:sym typeface="+mn-ea"/>
              </a:rPr>
              <a:t>当按下按键累加次数为偶数时停止（断电）</a:t>
            </a:r>
            <a:endParaRPr lang="zh-CN" altLang="en-US" sz="3200">
              <a:solidFill>
                <a:schemeClr val="bg1"/>
              </a:solidFill>
              <a:effectLst/>
              <a:latin typeface="+mj-ea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流程图: 过程 5"/>
          <p:cNvSpPr/>
          <p:nvPr/>
        </p:nvSpPr>
        <p:spPr>
          <a:xfrm>
            <a:off x="444500" y="1631315"/>
            <a:ext cx="1903730" cy="48895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2"/>
                </a:solidFill>
              </a:rPr>
              <a:t>观看视频</a:t>
            </a:r>
            <a:endParaRPr lang="zh-CN" altLang="en-US" sz="2800">
              <a:solidFill>
                <a:schemeClr val="bg2"/>
              </a:solidFill>
            </a:endParaRPr>
          </a:p>
        </p:txBody>
      </p:sp>
      <p:sp>
        <p:nvSpPr>
          <p:cNvPr id="5" name="动作按钮: 影片 4">
            <a:hlinkClick r:id="rId1" tooltip="" action="ppaction://hlinkfile"/>
          </p:cNvPr>
          <p:cNvSpPr/>
          <p:nvPr/>
        </p:nvSpPr>
        <p:spPr>
          <a:xfrm>
            <a:off x="443865" y="3065780"/>
            <a:ext cx="1904365" cy="1043940"/>
          </a:xfrm>
          <a:prstGeom prst="actionButtonMovi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流程图: 准备 1"/>
          <p:cNvSpPr/>
          <p:nvPr/>
        </p:nvSpPr>
        <p:spPr>
          <a:xfrm>
            <a:off x="0" y="251460"/>
            <a:ext cx="2722880" cy="784225"/>
          </a:xfrm>
          <a:prstGeom prst="flowChartPreparation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思想引领：</a:t>
            </a:r>
            <a:endParaRPr lang="zh-CN" altLang="en-US" sz="2800"/>
          </a:p>
        </p:txBody>
      </p:sp>
      <p:sp>
        <p:nvSpPr>
          <p:cNvPr id="3" name="流程图: 终止 2"/>
          <p:cNvSpPr/>
          <p:nvPr/>
        </p:nvSpPr>
        <p:spPr>
          <a:xfrm>
            <a:off x="3602355" y="409575"/>
            <a:ext cx="6767830" cy="626110"/>
          </a:xfrm>
          <a:prstGeom prst="flowChartTermina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实现中华民族伟大复兴，赢得大国竞争的核心领域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6743700" y="103568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00780" y="2014855"/>
            <a:ext cx="6543675" cy="2946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3592830" y="230949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5165725" y="230949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6738620" y="230949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8311515" y="230949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9884410" y="2309495"/>
            <a:ext cx="485775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388360" y="3288665"/>
            <a:ext cx="914400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C00000"/>
                </a:solidFill>
              </a:rPr>
              <a:t>人工智能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51095" y="3288665"/>
            <a:ext cx="914400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C00000"/>
                </a:solidFill>
              </a:rPr>
              <a:t>生物科技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529705" y="3288665"/>
            <a:ext cx="914400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C00000"/>
                </a:solidFill>
              </a:rPr>
              <a:t>量子科技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08315" y="3288665"/>
            <a:ext cx="914400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C00000"/>
                </a:solidFill>
              </a:rPr>
              <a:t>半导体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71050" y="3288665"/>
            <a:ext cx="914400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C00000"/>
                </a:solidFill>
              </a:rPr>
              <a:t>自主系统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爆炸形 1 17"/>
          <p:cNvSpPr/>
          <p:nvPr/>
        </p:nvSpPr>
        <p:spPr>
          <a:xfrm>
            <a:off x="2969260" y="5182235"/>
            <a:ext cx="1883410" cy="152527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C00000"/>
                </a:solidFill>
              </a:rPr>
              <a:t>最核心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3592195" y="4203065"/>
            <a:ext cx="485775" cy="979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bldLvl="0" animBg="1"/>
      <p:bldP spid="6" grpId="1" animBg="1"/>
      <p:bldP spid="5" grpId="0" bldLvl="0" animBg="1"/>
      <p:bldP spid="5" grpId="1" animBg="1"/>
      <p:bldP spid="3" grpId="0" bldLvl="0" animBg="1"/>
      <p:bldP spid="3" grpId="1" animBg="1"/>
      <p:bldP spid="4" grpId="0" bldLvl="0" animBg="1"/>
      <p:bldP spid="4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9" grpId="0" bldLvl="0" animBg="1"/>
      <p:bldP spid="19" grpId="1" animBg="1"/>
      <p:bldP spid="18" grpId="0" bldLvl="0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-108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程序要求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7805" y="3567430"/>
            <a:ext cx="7615555" cy="883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1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、实时记录按下按键次数</a:t>
            </a:r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677795" y="1793240"/>
          <a:ext cx="6836410" cy="119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30"/>
                <a:gridCol w="976630"/>
                <a:gridCol w="976630"/>
                <a:gridCol w="922020"/>
                <a:gridCol w="1031240"/>
                <a:gridCol w="976630"/>
                <a:gridCol w="976630"/>
              </a:tblGrid>
              <a:tr h="6451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按第1次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按第2次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按第3次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按第4次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按第5次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按第6次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</a:t>
                      </a:r>
                      <a:r>
                        <a:rPr lang="en-US" altLang="zh-CN" sz="1600">
                          <a:sym typeface="+mn-ea"/>
                        </a:rPr>
                        <a:t>N</a:t>
                      </a:r>
                      <a:r>
                        <a:rPr lang="zh-CN" altLang="en-US" sz="1600">
                          <a:sym typeface="+mn-ea"/>
                        </a:rPr>
                        <a:t>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</a:tr>
              <a:tr h="549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on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off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on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off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on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off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487805" y="4563110"/>
            <a:ext cx="74618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自增运算符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“ ++”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使变量值增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1</a:t>
            </a:r>
            <a:endParaRPr lang="en-US" altLang="zh-CN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通过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i++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代码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实现按下次数实时统计。</a:t>
            </a:r>
            <a:endParaRPr lang="zh-CN" altLang="en-US" sz="36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-108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程序要求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677795" y="1793240"/>
          <a:ext cx="6836410" cy="119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30"/>
                <a:gridCol w="976630"/>
                <a:gridCol w="976630"/>
                <a:gridCol w="922020"/>
                <a:gridCol w="1031240"/>
                <a:gridCol w="976630"/>
                <a:gridCol w="976630"/>
              </a:tblGrid>
              <a:tr h="6451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按第1次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按第2次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按第3次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按第4次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按第5次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按第6次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按第</a:t>
                      </a:r>
                      <a:r>
                        <a:rPr lang="en-US" altLang="zh-CN" sz="1600">
                          <a:sym typeface="+mn-ea"/>
                        </a:rPr>
                        <a:t>N</a:t>
                      </a:r>
                      <a:r>
                        <a:rPr lang="zh-CN" altLang="en-US" sz="1600">
                          <a:sym typeface="+mn-ea"/>
                        </a:rPr>
                        <a:t>次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</a:tr>
              <a:tr h="549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on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off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on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off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on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off</a:t>
                      </a:r>
                      <a:endParaRPr lang="en-US" alt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805940" y="3364230"/>
            <a:ext cx="7461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2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、奇偶判定</a:t>
            </a:r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1510030" y="4238625"/>
            <a:ext cx="10020300" cy="1399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求余运算符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“ %”</a:t>
            </a:r>
            <a:endParaRPr lang="en-US" altLang="zh-CN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通过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 i%2==0 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、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i%2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！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=0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、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i%2==1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</a:t>
            </a:r>
            <a:endParaRPr lang="en-US" altLang="zh-CN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判断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i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的奇偶性</a:t>
            </a:r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88390" y="2145030"/>
            <a:ext cx="10309225" cy="278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、编写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自增运算程序时注意自增循环要给延时时间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int i=0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if(Controller1.ButtonA.pressing())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{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i++;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en-US" altLang="zh-CN" sz="2800">
                <a:solidFill>
                  <a:srgbClr val="FFFF00"/>
                </a:solidFill>
                <a:sym typeface="+mn-ea"/>
              </a:rPr>
              <a:t>task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：：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sleep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（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20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0</a:t>
            </a:r>
            <a:r>
              <a:rPr lang="zh-CN" altLang="en-US" sz="2800">
                <a:solidFill>
                  <a:srgbClr val="FFFF00"/>
                </a:solidFill>
                <a:sym typeface="+mn-ea"/>
              </a:rPr>
              <a:t>）</a:t>
            </a:r>
            <a:endParaRPr lang="zh-CN" altLang="en-US" sz="2800">
              <a:solidFill>
                <a:srgbClr val="FFFF00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    }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48260"/>
            <a:ext cx="6146800" cy="209678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8875" y="242570"/>
            <a:ext cx="8422005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VEXcode 程序编写注意点</a:t>
            </a:r>
            <a:endParaRPr lang="zh-CN" sz="5400" b="0"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88390" y="2145030"/>
            <a:ext cx="10309225" cy="278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、保证程序启动后电磁阀初始状态为断电状态。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if(i%2!=0)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  {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    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Snv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.set(true);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}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48260"/>
            <a:ext cx="6146800" cy="209678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8875" y="24246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程序编写注意点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73930" y="3262630"/>
            <a:ext cx="35007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if(i%2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=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=0)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  {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     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S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nv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.set(false);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}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48260"/>
            <a:ext cx="6146800" cy="209678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8875" y="24246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程序编写注意点</a:t>
            </a:r>
            <a:endParaRPr lang="zh-CN" sz="5400" b="0">
              <a:effectLst/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8390" y="2024380"/>
            <a:ext cx="979424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、在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while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循环里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电磁阀与马达同时启动时注意停止时恢复马达运转姿态。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else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{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Snv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.set(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false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);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LUmotor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.spin(forward);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LD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motor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.spin(forward);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RU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motor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.spin(forward);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RD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motor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.spin(forward);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}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sym typeface="+mn-ea"/>
            </a:endParaRPr>
          </a:p>
          <a:p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48260"/>
            <a:ext cx="6146800" cy="209678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28875" y="24246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实操展示</a:t>
            </a:r>
            <a:endParaRPr lang="zh-CN" sz="54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802005" y="1167130"/>
            <a:ext cx="11297920" cy="39693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sym typeface="+mn-ea"/>
              </a:rPr>
              <a:t>下节课任务</a:t>
            </a:r>
            <a:endParaRPr lang="zh-CN" altLang="en-US" sz="2800" b="1" dirty="0">
              <a:solidFill>
                <a:schemeClr val="accent1"/>
              </a:solidFill>
              <a:sym typeface="+mn-ea"/>
            </a:endParaRPr>
          </a:p>
          <a:p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、通过换挡结构使底盘具有高速和低速两种速度模式。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、改进结构使机器人具有爬杆功能。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endParaRPr lang="en-US" altLang="zh-CN" sz="2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ea typeface="+mj-ea"/>
              </a:rPr>
              <a:t>、改进程序，手动程序中设定一键自动程序，进一步降低操控难度。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59055"/>
            <a:ext cx="6146800" cy="209678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9514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课后任务</a:t>
            </a:r>
            <a:endParaRPr lang="zh-CN" sz="54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/>
          <p:cNvSpPr txBox="1">
            <a:spLocks noChangeArrowheads="1"/>
          </p:cNvSpPr>
          <p:nvPr/>
        </p:nvSpPr>
        <p:spPr bwMode="auto">
          <a:xfrm>
            <a:off x="1026160" y="2729648"/>
            <a:ext cx="10139363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谢谢各位领导老师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请</a:t>
            </a:r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多</a:t>
            </a:r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指</a:t>
            </a:r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教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5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2000250" y="172720"/>
            <a:ext cx="8218170" cy="2803525"/>
          </a:xfrm>
          <a:prstGeom prst="rect">
            <a:avLst/>
          </a:prstGeom>
        </p:spPr>
      </p:pic>
      <p:pic>
        <p:nvPicPr>
          <p:cNvPr id="9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rot="10800000" flipV="1">
            <a:off x="2000250" y="4336415"/>
            <a:ext cx="8117840" cy="276923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  <p:sp>
        <p:nvSpPr>
          <p:cNvPr id="33" name="文本框 1"/>
          <p:cNvSpPr txBox="1">
            <a:spLocks noChangeArrowheads="1"/>
          </p:cNvSpPr>
          <p:nvPr/>
        </p:nvSpPr>
        <p:spPr bwMode="auto">
          <a:xfrm>
            <a:off x="2975821" y="286911"/>
            <a:ext cx="624121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程序改进前</a:t>
            </a:r>
            <a:endParaRPr 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3950" y="4579620"/>
            <a:ext cx="6781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每个运动单元的启动需要一个按键停止需要另一个按键，需要操控的按键太多，效率低，易出错。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785" y="1771015"/>
            <a:ext cx="56578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if(Controller1.Button</a:t>
            </a:r>
            <a:r>
              <a:rPr lang="zh-CN" altLang="en-US" sz="2800">
                <a:solidFill>
                  <a:srgbClr val="FFFF00"/>
                </a:solidFill>
              </a:rPr>
              <a:t>A</a:t>
            </a:r>
            <a:r>
              <a:rPr lang="zh-CN" altLang="en-US" sz="2800">
                <a:solidFill>
                  <a:schemeClr val="bg1"/>
                </a:solidFill>
              </a:rPr>
              <a:t>.pressing())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{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</a:t>
            </a:r>
            <a:r>
              <a:rPr lang="en-US" altLang="zh-CN" sz="2800">
                <a:solidFill>
                  <a:schemeClr val="bg1"/>
                </a:solidFill>
              </a:rPr>
              <a:t>    </a:t>
            </a:r>
            <a:r>
              <a:rPr lang="zh-CN" altLang="en-US" sz="2800">
                <a:solidFill>
                  <a:schemeClr val="bg1"/>
                </a:solidFill>
              </a:rPr>
              <a:t>Snv.set(true);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    }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if(Controller1.Button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B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.pressing())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   {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 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Snv.set(false);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    }</a:t>
            </a:r>
            <a:endParaRPr lang="en-US" altLang="zh-CN" sz="2800">
              <a:solidFill>
                <a:schemeClr val="bg1"/>
              </a:solidFill>
            </a:endParaRPr>
          </a:p>
          <a:p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  <p:sp>
        <p:nvSpPr>
          <p:cNvPr id="33" name="文本框 1"/>
          <p:cNvSpPr txBox="1">
            <a:spLocks noChangeArrowheads="1"/>
          </p:cNvSpPr>
          <p:nvPr/>
        </p:nvSpPr>
        <p:spPr bwMode="auto">
          <a:xfrm>
            <a:off x="2207895" y="287020"/>
            <a:ext cx="751332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各领域一键启停经典控制方法</a:t>
            </a:r>
            <a:endParaRPr 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0350" y="1982470"/>
            <a:ext cx="5246370" cy="3833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760335" y="1982470"/>
            <a:ext cx="3477260" cy="1751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60335" y="3733800"/>
            <a:ext cx="3477260" cy="1986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31810" y="5888990"/>
            <a:ext cx="3754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PLC一键启停</a:t>
            </a:r>
            <a:endParaRPr 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005840" y="6015990"/>
            <a:ext cx="3754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经典电路一键启停</a:t>
            </a:r>
            <a:endParaRPr 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" name="文本框 1"/>
          <p:cNvSpPr txBox="1">
            <a:spLocks noChangeArrowheads="1"/>
          </p:cNvSpPr>
          <p:nvPr/>
        </p:nvSpPr>
        <p:spPr bwMode="auto">
          <a:xfrm>
            <a:off x="2695151" y="2934861"/>
            <a:ext cx="624121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一代机性能展示总结</a:t>
            </a:r>
            <a:endParaRPr 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94970" y="4347210"/>
          <a:ext cx="10840720" cy="229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090"/>
                <a:gridCol w="1355090"/>
                <a:gridCol w="1355090"/>
                <a:gridCol w="1355090"/>
                <a:gridCol w="1355090"/>
                <a:gridCol w="1355090"/>
                <a:gridCol w="1355090"/>
                <a:gridCol w="1355090"/>
              </a:tblGrid>
              <a:tr h="11950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功能要求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马达总功率限制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&lt;=88W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越障功能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网下得分功能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收集粽球功能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定点发球功能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底盘行止流畅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sym typeface="+mn-ea"/>
                        </a:rPr>
                        <a:t>性</a:t>
                      </a:r>
                      <a:endParaRPr lang="zh-CN" altLang="en-US" sz="2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手柄易操控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性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7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完成情况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16760" y="5656580"/>
            <a:ext cx="958850" cy="90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24555" y="5656580"/>
            <a:ext cx="958850" cy="90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05985" y="5656580"/>
            <a:ext cx="958850" cy="90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49340" y="5656580"/>
            <a:ext cx="958850" cy="904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25" y="5656580"/>
            <a:ext cx="1016635" cy="776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555" y="5656580"/>
            <a:ext cx="1016635" cy="7766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0" y="5656580"/>
            <a:ext cx="1016635" cy="77660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356870" y="120015"/>
            <a:ext cx="2089150" cy="914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一代机回顾：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356870" y="2325370"/>
            <a:ext cx="2068195" cy="914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观看初期一代机搭建</a:t>
            </a:r>
            <a:r>
              <a:rPr lang="zh-CN" altLang="en-US" sz="2400">
                <a:solidFill>
                  <a:schemeClr val="tx1"/>
                </a:solidFill>
                <a:hlinkClick r:id="rId7" tooltip="" action="ppaction://hlinkfile"/>
              </a:rPr>
              <a:t>视频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33" grpId="0"/>
      <p:bldP spid="3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>
            <a:fillRect/>
          </a:stretch>
        </p:blipFill>
        <p:spPr>
          <a:xfrm flipV="1">
            <a:off x="3089275" y="48260"/>
            <a:ext cx="6146800" cy="209678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17830" y="496570"/>
            <a:ext cx="3279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sym typeface="+mn-ea"/>
              </a:rPr>
              <a:t>各队完成情况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357630" y="1624965"/>
          <a:ext cx="10770235" cy="47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05"/>
                <a:gridCol w="1538605"/>
                <a:gridCol w="1538605"/>
                <a:gridCol w="1538605"/>
                <a:gridCol w="1538605"/>
                <a:gridCol w="1538605"/>
              </a:tblGrid>
              <a:tr h="10013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队号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搭建情况</a:t>
                      </a:r>
                      <a:endParaRPr lang="zh-CN" altLang="en-US" sz="1600"/>
                    </a:p>
                    <a:p>
                      <a:pPr algn="ctr">
                        <a:buNone/>
                      </a:pPr>
                      <a:r>
                        <a:rPr lang="zh-CN" altLang="en-US" sz="1600"/>
                        <a:t>（</a:t>
                      </a:r>
                      <a:r>
                        <a:rPr lang="en-US" altLang="zh-CN" sz="1600"/>
                        <a:t>2</a:t>
                      </a:r>
                      <a:r>
                        <a:rPr lang="en-US" altLang="zh-CN" sz="1600"/>
                        <a:t>0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定点发球功能</a:t>
                      </a:r>
                      <a:endParaRPr lang="zh-CN" altLang="en-US" sz="1600"/>
                    </a:p>
                    <a:p>
                      <a:pPr algn="ctr">
                        <a:buNone/>
                      </a:pPr>
                      <a:r>
                        <a:rPr lang="zh-CN" altLang="en-US" sz="1600"/>
                        <a:t>（</a:t>
                      </a:r>
                      <a:r>
                        <a:rPr lang="en-US" altLang="zh-CN" sz="1600"/>
                        <a:t>2</a:t>
                      </a:r>
                      <a:r>
                        <a:rPr lang="en-US" altLang="zh-CN" sz="1600"/>
                        <a:t>0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底盘行止流畅</a:t>
                      </a:r>
                      <a:endParaRPr lang="zh-CN" altLang="en-US" sz="1600"/>
                    </a:p>
                    <a:p>
                      <a:pPr algn="ctr">
                        <a:buNone/>
                      </a:pPr>
                      <a:r>
                        <a:rPr lang="zh-CN" altLang="en-US" sz="1600"/>
                        <a:t>（</a:t>
                      </a:r>
                      <a:r>
                        <a:rPr lang="en-US" altLang="zh-CN" sz="1600"/>
                        <a:t>2</a:t>
                      </a:r>
                      <a:r>
                        <a:rPr lang="en-US" altLang="zh-CN" sz="1600"/>
                        <a:t>0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一键启停程序</a:t>
                      </a:r>
                      <a:r>
                        <a:rPr lang="zh-CN" altLang="en-US" sz="1600">
                          <a:sym typeface="+mn-ea"/>
                        </a:rPr>
                        <a:t>（</a:t>
                      </a:r>
                      <a:r>
                        <a:rPr lang="en-US" altLang="zh-CN" sz="1600">
                          <a:sym typeface="+mn-ea"/>
                        </a:rPr>
                        <a:t>2</a:t>
                      </a:r>
                      <a:r>
                        <a:rPr lang="en-US" altLang="zh-CN" sz="1600">
                          <a:sym typeface="+mn-ea"/>
                        </a:rPr>
                        <a:t>0</a:t>
                      </a:r>
                      <a:r>
                        <a:rPr lang="zh-CN" altLang="en-US" sz="1600">
                          <a:sym typeface="+mn-ea"/>
                        </a:rPr>
                        <a:t>）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实操对抗</a:t>
                      </a:r>
                      <a:endParaRPr lang="zh-CN" altLang="en-US" sz="1600"/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（</a:t>
                      </a:r>
                      <a:r>
                        <a:rPr lang="en-US" altLang="zh-CN" sz="1600">
                          <a:sym typeface="+mn-ea"/>
                        </a:rPr>
                        <a:t>2</a:t>
                      </a:r>
                      <a:r>
                        <a:rPr lang="en-US" altLang="zh-CN" sz="1600">
                          <a:sym typeface="+mn-ea"/>
                        </a:rPr>
                        <a:t>0</a:t>
                      </a:r>
                      <a:r>
                        <a:rPr lang="zh-CN" altLang="en-US" sz="1600">
                          <a:sym typeface="+mn-ea"/>
                        </a:rPr>
                        <a:t>）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9347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88845A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</a:tr>
              <a:tr h="9353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88845B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</a:tr>
              <a:tr h="9340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88845C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</a:tr>
              <a:tr h="9353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88845D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8875" y="242462"/>
            <a:ext cx="7467600" cy="92329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zh-CN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总结反馈</a:t>
            </a:r>
            <a:endParaRPr lang="zh-CN" sz="5400" b="0"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流程图: 可选过程 1"/>
          <p:cNvSpPr/>
          <p:nvPr/>
        </p:nvSpPr>
        <p:spPr>
          <a:xfrm>
            <a:off x="678180" y="2749550"/>
            <a:ext cx="3352800" cy="143954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课程任务布置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030980" y="3169920"/>
            <a:ext cx="488950" cy="5994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19930" y="840740"/>
            <a:ext cx="914400" cy="54578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434330" y="714375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434330" y="3169920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5434330" y="5936615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13500" y="69850"/>
            <a:ext cx="4572000" cy="17081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实现定点发球功能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3490" y="2444115"/>
            <a:ext cx="4572000" cy="174561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实现底盘行止流畅性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3500" y="5210175"/>
            <a:ext cx="4572000" cy="16478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提高手柄的易操控性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9" grpId="0" bldLvl="0" animBg="1"/>
      <p:bldP spid="9" grpId="1" animBg="1"/>
      <p:bldP spid="7" grpId="0" bldLvl="0" animBg="1"/>
      <p:bldP spid="7" grpId="1" animBg="1"/>
      <p:bldP spid="10" grpId="0" bldLvl="0" animBg="1"/>
      <p:bldP spid="10" grpId="1" animBg="1"/>
      <p:bldP spid="8" grpId="0" bldLvl="0" animBg="1"/>
      <p:bldP spid="8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流程图: 终止 2"/>
          <p:cNvSpPr/>
          <p:nvPr/>
        </p:nvSpPr>
        <p:spPr>
          <a:xfrm>
            <a:off x="0" y="1588770"/>
            <a:ext cx="2018665" cy="56642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800">
                <a:solidFill>
                  <a:schemeClr val="tx1"/>
                </a:solidFill>
              </a:rPr>
              <a:t>方案讨论</a:t>
            </a:r>
            <a:endParaRPr lang="zh-CN" sz="280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77745" y="0"/>
            <a:ext cx="8216265" cy="159321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>
                <a:solidFill>
                  <a:schemeClr val="bg1">
                    <a:lumMod val="95000"/>
                  </a:schemeClr>
                </a:solidFill>
              </a:rPr>
              <a:t>任务一：实现定点发球功能</a:t>
            </a:r>
            <a:endParaRPr lang="zh-CN" altLang="en-US" sz="48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图片 7" descr="32313630303830323b32313630303830303bcecabac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1750" y="2971800"/>
            <a:ext cx="914400" cy="914400"/>
          </a:xfrm>
          <a:prstGeom prst="rect">
            <a:avLst/>
          </a:prstGeom>
        </p:spPr>
      </p:pic>
      <p:sp>
        <p:nvSpPr>
          <p:cNvPr id="12" name="流程图: 终止 11"/>
          <p:cNvSpPr/>
          <p:nvPr/>
        </p:nvSpPr>
        <p:spPr>
          <a:xfrm>
            <a:off x="0" y="4189730"/>
            <a:ext cx="2018665" cy="56642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800">
                <a:solidFill>
                  <a:schemeClr val="tx1"/>
                </a:solidFill>
              </a:rPr>
              <a:t>方案一</a:t>
            </a:r>
            <a:endParaRPr lang="zh-CN" sz="2800">
              <a:solidFill>
                <a:schemeClr val="tx1"/>
              </a:solidFill>
            </a:endParaRPr>
          </a:p>
        </p:txBody>
      </p:sp>
      <p:sp>
        <p:nvSpPr>
          <p:cNvPr id="13" name="燕尾形箭头 12"/>
          <p:cNvSpPr/>
          <p:nvPr/>
        </p:nvSpPr>
        <p:spPr>
          <a:xfrm>
            <a:off x="3784600" y="2723515"/>
            <a:ext cx="979170" cy="48577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燕尾形箭头 13"/>
          <p:cNvSpPr/>
          <p:nvPr/>
        </p:nvSpPr>
        <p:spPr>
          <a:xfrm>
            <a:off x="2018665" y="4189095"/>
            <a:ext cx="979170" cy="48577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云形标注 14"/>
          <p:cNvSpPr/>
          <p:nvPr/>
        </p:nvSpPr>
        <p:spPr>
          <a:xfrm>
            <a:off x="882650" y="2155190"/>
            <a:ext cx="2901950" cy="1731010"/>
          </a:xfrm>
          <a:prstGeom prst="cloud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>
                    <a:lumMod val="95000"/>
                  </a:schemeClr>
                </a:solidFill>
                <a:sym typeface="+mn-ea"/>
              </a:rPr>
              <a:t>视频中机器是如何实现功能的呢？</a:t>
            </a:r>
            <a:endParaRPr lang="zh-CN" altLang="en-US" sz="24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3770" y="2155190"/>
            <a:ext cx="2827655" cy="16598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600">
                <a:solidFill>
                  <a:schemeClr val="bg1">
                    <a:lumMod val="95000"/>
                  </a:schemeClr>
                </a:solidFill>
                <a:sym typeface="+mn-ea"/>
              </a:rPr>
              <a:t>人为的将车子离地腾空</a:t>
            </a:r>
            <a:endParaRPr lang="zh-CN" altLang="en-US" sz="360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zh-CN" altLang="en-US" sz="3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7835" y="3916680"/>
            <a:ext cx="2526665" cy="11131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>
                <a:solidFill>
                  <a:schemeClr val="bg1">
                    <a:lumMod val="95000"/>
                  </a:schemeClr>
                </a:solidFill>
                <a:sym typeface="+mn-ea"/>
              </a:rPr>
              <a:t>利用马达、齿轮、齿条式机械机构</a:t>
            </a:r>
            <a:endParaRPr lang="zh-CN" altLang="en-US" sz="24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0" y="5702935"/>
            <a:ext cx="2018665" cy="56642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800">
                <a:solidFill>
                  <a:schemeClr val="tx1"/>
                </a:solidFill>
              </a:rPr>
              <a:t>方案二</a:t>
            </a:r>
            <a:endParaRPr lang="zh-CN" sz="2800">
              <a:solidFill>
                <a:schemeClr val="tx1"/>
              </a:solidFill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2018665" y="5702935"/>
            <a:ext cx="979170" cy="48577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997835" y="5385435"/>
            <a:ext cx="2526665" cy="11131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>
                <a:solidFill>
                  <a:schemeClr val="bg1">
                    <a:lumMod val="95000"/>
                  </a:schemeClr>
                </a:solidFill>
                <a:sym typeface="+mn-ea"/>
              </a:rPr>
              <a:t>利用气动元件中的双向气缸伸缩力来抬升机器</a:t>
            </a:r>
            <a:endParaRPr lang="zh-CN" altLang="en-US" sz="24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sp>
        <p:nvSpPr>
          <p:cNvPr id="18" name="左箭头 17"/>
          <p:cNvSpPr/>
          <p:nvPr/>
        </p:nvSpPr>
        <p:spPr>
          <a:xfrm>
            <a:off x="5524500" y="5702935"/>
            <a:ext cx="979170" cy="48577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心形 19"/>
          <p:cNvSpPr/>
          <p:nvPr/>
        </p:nvSpPr>
        <p:spPr>
          <a:xfrm>
            <a:off x="6503670" y="5132070"/>
            <a:ext cx="1544320" cy="1612265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首选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4" grpId="0" bldLvl="0" animBg="1"/>
      <p:bldP spid="4" grpId="1" animBg="1"/>
      <p:bldP spid="3" grpId="0" bldLvl="0" animBg="1"/>
      <p:bldP spid="3" grpId="1" animBg="1"/>
      <p:bldP spid="2" grpId="0" bldLvl="0" animBg="1"/>
      <p:bldP spid="2" grpId="1" animBg="1"/>
      <p:bldP spid="12" grpId="0" bldLvl="0" animBg="1"/>
      <p:bldP spid="12" grpId="1" animBg="1"/>
      <p:bldP spid="14" grpId="0" bldLvl="0" animBg="1"/>
      <p:bldP spid="14" grpId="1" animBg="1"/>
      <p:bldP spid="5" grpId="0" bldLvl="0" animBg="1"/>
      <p:bldP spid="5" grpId="1" animBg="1"/>
      <p:bldP spid="6" grpId="0" bldLvl="0" animBg="1"/>
      <p:bldP spid="6" grpId="1" animBg="1"/>
      <p:bldP spid="9" grpId="0" bldLvl="0" animBg="1"/>
      <p:bldP spid="9" grpId="1" animBg="1"/>
      <p:bldP spid="17" grpId="0" bldLvl="0" animBg="1"/>
      <p:bldP spid="17" grpId="1" animBg="1"/>
      <p:bldP spid="18" grpId="0" bldLvl="0" animBg="1"/>
      <p:bldP spid="18" grpId="1" animBg="1"/>
      <p:bldP spid="20" grpId="0" bldLvl="0" animBg="1"/>
      <p:bldP spid="20" grpId="1" animBg="1"/>
      <p:bldP spid="13" grpId="0" bldLvl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45440" y="266065"/>
            <a:ext cx="4191000" cy="16154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一、气缸选型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2440" y="3785870"/>
            <a:ext cx="4191000" cy="161544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二、电磁阀选型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4479290" y="478155"/>
            <a:ext cx="338455" cy="11906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817745" y="266065"/>
            <a:ext cx="5973445" cy="100711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行程</a:t>
            </a:r>
            <a:r>
              <a:rPr lang="en-US" altLang="zh-CN" sz="3200">
                <a:solidFill>
                  <a:schemeClr val="bg1">
                    <a:lumMod val="95000"/>
                  </a:schemeClr>
                </a:solidFill>
                <a:sym typeface="+mn-ea"/>
              </a:rPr>
              <a:t>25MM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双向单活塞杆气缸</a:t>
            </a:r>
            <a:endParaRPr lang="en-US" altLang="zh-CN" sz="320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zh-CN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17745" y="1485265"/>
            <a:ext cx="5973445" cy="100711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行程</a:t>
            </a:r>
            <a:r>
              <a:rPr lang="en-US" altLang="zh-CN" sz="3200">
                <a:solidFill>
                  <a:schemeClr val="bg1">
                    <a:lumMod val="95000"/>
                  </a:schemeClr>
                </a:solidFill>
                <a:sym typeface="+mn-ea"/>
              </a:rPr>
              <a:t>50MM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双向单活塞杆气缸</a:t>
            </a:r>
            <a:endParaRPr lang="en-US" altLang="zh-CN" sz="320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zh-CN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646295" y="4351020"/>
            <a:ext cx="97917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625465" y="3785870"/>
            <a:ext cx="4789805" cy="161544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二位五通电磁阀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817745" y="2704465"/>
            <a:ext cx="5972810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气缸数量为两个，左右各一个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直接箭头连接符 5"/>
          <p:cNvCxnSpPr>
            <a:endCxn id="5" idx="1"/>
          </p:cNvCxnSpPr>
          <p:nvPr/>
        </p:nvCxnSpPr>
        <p:spPr>
          <a:xfrm>
            <a:off x="4534535" y="1914525"/>
            <a:ext cx="283210" cy="1247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7" grpId="0" bldLvl="0" animBg="1"/>
      <p:bldP spid="7" grpId="1" animBg="1"/>
      <p:bldP spid="8" grpId="0" bldLvl="0" animBg="1"/>
      <p:bldP spid="8" grpId="1" animBg="1"/>
      <p:bldP spid="3" grpId="0" bldLvl="0" animBg="1"/>
      <p:bldP spid="3" grpId="1" animBg="1"/>
      <p:bldP spid="10" grpId="0" bldLvl="0" animBg="1"/>
      <p:bldP spid="10" grpId="1" animBg="1"/>
      <p:bldP spid="9" grpId="0" bldLvl="0" animBg="1"/>
      <p:bldP spid="9" grpId="1" animBg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898775" y="334010"/>
            <a:ext cx="6848475" cy="223583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主要气动元件工作原理解析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6268085" y="2569845"/>
            <a:ext cx="600710" cy="9791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>
            <a:hlinkClick r:id="rId1" action="ppaction://hlinkfile"/>
          </p:cNvPr>
          <p:cNvSpPr/>
          <p:nvPr/>
        </p:nvSpPr>
        <p:spPr>
          <a:xfrm>
            <a:off x="5012690" y="3549015"/>
            <a:ext cx="3329305" cy="17303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观看</a:t>
            </a:r>
            <a:r>
              <a:rPr lang="zh-CN" altLang="en-US" sz="4000">
                <a:solidFill>
                  <a:schemeClr val="tx1"/>
                </a:solidFill>
                <a:hlinkClick r:id="rId2" tooltip="" action="ppaction://hlinkfile"/>
              </a:rPr>
              <a:t>视频</a:t>
            </a:r>
            <a:r>
              <a:rPr lang="zh-CN" altLang="en-US" sz="4000">
                <a:solidFill>
                  <a:schemeClr val="tx1"/>
                </a:solidFill>
              </a:rPr>
              <a:t>讲解</a:t>
            </a:r>
            <a:endParaRPr lang="zh-CN" alt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30910" y="1001395"/>
            <a:ext cx="10000615" cy="175387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各组搭建气动元件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0910" y="3429000"/>
            <a:ext cx="9999980" cy="20059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各小组功能展示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634105" y="886460"/>
            <a:ext cx="5423535" cy="231711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优胜小组评比</a:t>
            </a:r>
            <a:endParaRPr lang="zh-CN" altLang="en-US" sz="40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董事会会议室掌声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25745" y="4568190"/>
            <a:ext cx="1747520" cy="174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171.820472440945,&quot;width&quot;:732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7171.820472440945,&quot;width&quot;:7320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19.xml><?xml version="1.0" encoding="utf-8"?>
<p:tagLst xmlns:p="http://schemas.openxmlformats.org/presentationml/2006/main">
  <p:tag name="TABLE_ENDDRAG_ORIGIN_RECT" val="741*145"/>
  <p:tag name="TABLE_ENDDRAG_RECT" val="40*167*741*145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1.xml><?xml version="1.0" encoding="utf-8"?>
<p:tagLst xmlns:p="http://schemas.openxmlformats.org/presentationml/2006/main">
  <p:tag name="TABLE_ENDDRAG_ORIGIN_RECT" val="538*94"/>
  <p:tag name="TABLE_ENDDRAG_RECT" val="135*92*538*94"/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3.xml><?xml version="1.0" encoding="utf-8"?>
<p:tagLst xmlns:p="http://schemas.openxmlformats.org/presentationml/2006/main">
  <p:tag name="TABLE_ENDDRAG_ORIGIN_RECT" val="538*94"/>
  <p:tag name="TABLE_ENDDRAG_RECT" val="135*92*538*94"/>
  <p:tag name="KSO_WM_BEAUTIFY_FLAG" val=""/>
</p:tagLst>
</file>

<file path=ppt/tags/tag24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5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6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7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8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29.xml><?xml version="1.0" encoding="utf-8"?>
<p:tagLst xmlns:p="http://schemas.openxmlformats.org/presentationml/2006/main">
  <p:tag name="KSO_WM_UNIT_PLACING_PICTURE_USER_VIEWPORT" val="{&quot;height&quot;:4415,&quot;width&quot;:12942}"/>
</p:tagLst>
</file>

<file path=ppt/tags/tag3.xml><?xml version="1.0" encoding="utf-8"?>
<p:tagLst xmlns:p="http://schemas.openxmlformats.org/presentationml/2006/main">
  <p:tag name="TABLE_ENDDRAG_ORIGIN_RECT" val="853*180"/>
  <p:tag name="TABLE_ENDDRAG_RECT" val="31*144*853*180"/>
</p:tagLst>
</file>

<file path=ppt/tags/tag30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31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ags/tag37.xml><?xml version="1.0" encoding="utf-8"?>
<p:tagLst xmlns:p="http://schemas.openxmlformats.org/presentationml/2006/main">
  <p:tag name="KSO_WM_UNIT_TABLE_BEAUTIFY" val="smartTable{9cd1b23d-a784-40d5-821b-e74ea9db962e}"/>
  <p:tag name="TABLE_ENDDRAG_ORIGIN_RECT" val="847*389"/>
  <p:tag name="TABLE_ENDDRAG_RECT" val="56*127*847*389"/>
</p:tagLst>
</file>

<file path=ppt/tags/tag38.xml><?xml version="1.0" encoding="utf-8"?>
<p:tagLst xmlns:p="http://schemas.openxmlformats.org/presentationml/2006/main">
  <p:tag name="ISPRING_PRESENTATION_TITLE" val="PowerPoint 演示文稿"/>
  <p:tag name="KSO_WPP_MARK_KEY" val="70f59da7-6088-45ad-b048-245be50fd193"/>
  <p:tag name="COMMONDATA" val="eyJoZGlkIjoiNzllMWEzMTkzZmI4MzYzZDAyZDNkZDczZTdjYzMyMDEifQ=="/>
  <p:tag name="commondata" val="eyJoZGlkIjoiNTZiZWZjZWU0ZTY2MGNmYjBiOGRhNDg1OTY4ZGU0MW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7171.820472440945,&quot;width&quot;:7320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3302.023622047244,&quot;width&quot;:9680}"/>
</p:tagLst>
</file>

<file path=ppt/theme/theme1.xml><?xml version="1.0" encoding="utf-8"?>
<a:theme xmlns:a="http://schemas.openxmlformats.org/drawingml/2006/main" name="包图主题2">
  <a:themeElements>
    <a:clrScheme name="自定义 2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CEF3"/>
      </a:accent1>
      <a:accent2>
        <a:srgbClr val="A22EA5"/>
      </a:accent2>
      <a:accent3>
        <a:srgbClr val="44CEF3"/>
      </a:accent3>
      <a:accent4>
        <a:srgbClr val="A22EA5"/>
      </a:accent4>
      <a:accent5>
        <a:srgbClr val="44CEF3"/>
      </a:accent5>
      <a:accent6>
        <a:srgbClr val="A22EA5"/>
      </a:accent6>
      <a:hlink>
        <a:srgbClr val="A22EA5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2520</Words>
  <Application>WPS 演示</Application>
  <PresentationFormat>宽屏</PresentationFormat>
  <Paragraphs>412</Paragraphs>
  <Slides>30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微软雅黑 Light</vt:lpstr>
      <vt:lpstr>Tahoma</vt:lpstr>
      <vt:lpstr>Nexa Light</vt:lpstr>
      <vt:lpstr>Wide Latin</vt:lpstr>
      <vt:lpstr>楷体</vt:lpstr>
      <vt:lpstr>Arial Unicode MS</vt:lpstr>
      <vt:lpstr>等线</vt:lpstr>
      <vt:lpstr>仿宋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金属粉碎机</cp:lastModifiedBy>
  <cp:revision>109</cp:revision>
  <dcterms:created xsi:type="dcterms:W3CDTF">2017-09-19T15:20:00Z</dcterms:created>
  <dcterms:modified xsi:type="dcterms:W3CDTF">2023-11-20T02:57:34Z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5B940D3E53694F0FAF205C75A646908F</vt:lpwstr>
  </property>
</Properties>
</file>