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6"/>
  </p:notesMasterIdLst>
  <p:handoutMasterIdLst>
    <p:handoutMasterId r:id="rId32"/>
  </p:handoutMasterIdLst>
  <p:sldIdLst>
    <p:sldId id="256" r:id="rId4"/>
    <p:sldId id="425" r:id="rId5"/>
    <p:sldId id="401" r:id="rId6"/>
    <p:sldId id="402" r:id="rId7"/>
    <p:sldId id="301" r:id="rId8"/>
    <p:sldId id="415" r:id="rId9"/>
    <p:sldId id="461" r:id="rId10"/>
    <p:sldId id="406" r:id="rId11"/>
    <p:sldId id="414" r:id="rId12"/>
    <p:sldId id="404" r:id="rId13"/>
    <p:sldId id="482" r:id="rId14"/>
    <p:sldId id="413" r:id="rId15"/>
    <p:sldId id="409" r:id="rId16"/>
    <p:sldId id="407" r:id="rId17"/>
    <p:sldId id="408" r:id="rId18"/>
    <p:sldId id="410" r:id="rId19"/>
    <p:sldId id="411" r:id="rId20"/>
    <p:sldId id="484" r:id="rId21"/>
    <p:sldId id="328" r:id="rId22"/>
    <p:sldId id="282" r:id="rId23"/>
    <p:sldId id="349" r:id="rId24"/>
    <p:sldId id="332" r:id="rId25"/>
    <p:sldId id="350" r:id="rId27"/>
    <p:sldId id="319" r:id="rId28"/>
    <p:sldId id="486" r:id="rId29"/>
    <p:sldId id="320" r:id="rId30"/>
    <p:sldId id="278" r:id="rId31"/>
  </p:sldIdLst>
  <p:sldSz cx="12192000" cy="6858000"/>
  <p:notesSz cx="6858000" cy="9144000"/>
  <p:custDataLst>
    <p:tags r:id="rId36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4" userDrawn="1">
          <p15:clr>
            <a:srgbClr val="A4A3A4"/>
          </p15:clr>
        </p15:guide>
        <p15:guide id="2" pos="40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1D5"/>
    <a:srgbClr val="005224"/>
    <a:srgbClr val="00923E"/>
    <a:srgbClr val="1C9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864" y="-534"/>
      </p:cViewPr>
      <p:guideLst>
        <p:guide orient="horz" pos="2134"/>
        <p:guide pos="40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6" Type="http://schemas.openxmlformats.org/officeDocument/2006/relationships/tags" Target="tags/tag84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765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85F651-7A96-4B07-AE1F-C1A1D90847E1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85F651-7A96-4B07-AE1F-C1A1D90847E1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85F651-7A96-4B07-AE1F-C1A1D90847E1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85F651-7A96-4B07-AE1F-C1A1D90847E1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85F651-7A96-4B07-AE1F-C1A1D90847E1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85F651-7A96-4B07-AE1F-C1A1D90847E1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85F651-7A96-4B07-AE1F-C1A1D90847E1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85F651-7A96-4B07-AE1F-C1A1D90847E1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85F651-7A96-4B07-AE1F-C1A1D90847E1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85F651-7A96-4B07-AE1F-C1A1D90847E1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85F651-7A96-4B07-AE1F-C1A1D90847E1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85F651-7A96-4B07-AE1F-C1A1D90847E1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85F651-7A96-4B07-AE1F-C1A1D90847E1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85F651-7A96-4B07-AE1F-C1A1D90847E1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85F651-7A96-4B07-AE1F-C1A1D90847E1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85F651-7A96-4B07-AE1F-C1A1D90847E1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85F651-7A96-4B07-AE1F-C1A1D90847E1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85F651-7A96-4B07-AE1F-C1A1D90847E1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85F651-7A96-4B07-AE1F-C1A1D90847E1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85F651-7A96-4B07-AE1F-C1A1D90847E1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85F651-7A96-4B07-AE1F-C1A1D90847E1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85F651-7A96-4B07-AE1F-C1A1D90847E1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85F651-7A96-4B07-AE1F-C1A1D90847E1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85F651-7A96-4B07-AE1F-C1A1D90847E1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tags" Target="../tags/tag19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image" Target="../media/image21.png"/><Relationship Id="rId2" Type="http://schemas.openxmlformats.org/officeDocument/2006/relationships/tags" Target="../tags/tag20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4.xml"/><Relationship Id="rId3" Type="http://schemas.openxmlformats.org/officeDocument/2006/relationships/image" Target="../media/image22.png"/><Relationship Id="rId2" Type="http://schemas.openxmlformats.org/officeDocument/2006/relationships/tags" Target="../tags/tag23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6.xml"/><Relationship Id="rId3" Type="http://schemas.openxmlformats.org/officeDocument/2006/relationships/image" Target="../media/image23.png"/><Relationship Id="rId2" Type="http://schemas.openxmlformats.org/officeDocument/2006/relationships/tags" Target="../tags/tag25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image" Target="../media/image25.png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image" Target="../media/image24.png"/><Relationship Id="rId2" Type="http://schemas.openxmlformats.org/officeDocument/2006/relationships/tags" Target="../tags/tag37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46.xml"/><Relationship Id="rId3" Type="http://schemas.openxmlformats.org/officeDocument/2006/relationships/image" Target="../media/image26.png"/><Relationship Id="rId2" Type="http://schemas.openxmlformats.org/officeDocument/2006/relationships/tags" Target="../tags/tag45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51.xml"/><Relationship Id="rId6" Type="http://schemas.openxmlformats.org/officeDocument/2006/relationships/image" Target="../media/image27.png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13.png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5.png"/><Relationship Id="rId7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tags" Target="../tags/tag3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11" Type="http://schemas.openxmlformats.org/officeDocument/2006/relationships/tags" Target="../tags/tag6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61.xml"/><Relationship Id="rId5" Type="http://schemas.openxmlformats.org/officeDocument/2006/relationships/image" Target="../media/image31.png"/><Relationship Id="rId4" Type="http://schemas.openxmlformats.org/officeDocument/2006/relationships/tags" Target="../tags/tag60.xml"/><Relationship Id="rId3" Type="http://schemas.openxmlformats.org/officeDocument/2006/relationships/image" Target="../media/image30.png"/><Relationship Id="rId2" Type="http://schemas.openxmlformats.org/officeDocument/2006/relationships/tags" Target="../tags/tag59.xml"/><Relationship Id="rId1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image" Target="../media/image32.jpe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png"/><Relationship Id="rId2" Type="http://schemas.openxmlformats.org/officeDocument/2006/relationships/tags" Target="../tags/tag71.xml"/><Relationship Id="rId1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tags" Target="../tags/tag72.xml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25.png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image" Target="../media/image34.png"/><Relationship Id="rId1" Type="http://schemas.openxmlformats.org/officeDocument/2006/relationships/tags" Target="../tags/tag7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5.jpeg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.png"/><Relationship Id="rId7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8.png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2" Type="http://schemas.openxmlformats.org/officeDocument/2006/relationships/image" Target="../media/image15.pn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15.png"/><Relationship Id="rId2" Type="http://schemas.openxmlformats.org/officeDocument/2006/relationships/tags" Target="../tags/tag13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.xml"/><Relationship Id="rId3" Type="http://schemas.openxmlformats.org/officeDocument/2006/relationships/image" Target="../media/image19.png"/><Relationship Id="rId2" Type="http://schemas.openxmlformats.org/officeDocument/2006/relationships/tags" Target="../tags/tag17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00" y="-76200"/>
            <a:ext cx="12217400" cy="6946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文本框 8"/>
          <p:cNvSpPr txBox="1"/>
          <p:nvPr/>
        </p:nvSpPr>
        <p:spPr>
          <a:xfrm>
            <a:off x="3657600" y="4419600"/>
            <a:ext cx="53276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张家港市南丰小学</a:t>
            </a:r>
            <a:r>
              <a:rPr lang="en-US" altLang="zh-CN" sz="32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32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刘庆庆</a:t>
            </a:r>
            <a:endParaRPr lang="zh-CN" altLang="en-US" sz="3200" b="1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886200" y="1057275"/>
            <a:ext cx="796925" cy="75247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en-US" altLang="zh-CN" sz="2000" b="1" strike="noStrike" noProof="1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14338" name="组合 30"/>
          <p:cNvGrpSpPr/>
          <p:nvPr/>
        </p:nvGrpSpPr>
        <p:grpSpPr>
          <a:xfrm>
            <a:off x="447675" y="228600"/>
            <a:ext cx="10682288" cy="6624638"/>
            <a:chOff x="3360" y="3480"/>
            <a:chExt cx="11276" cy="7075"/>
          </a:xfrm>
        </p:grpSpPr>
        <p:pic>
          <p:nvPicPr>
            <p:cNvPr id="1433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0" y="3480"/>
              <a:ext cx="5717" cy="70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0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8201" y="4120"/>
              <a:ext cx="7074" cy="57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1" name="文本框 20"/>
            <p:cNvSpPr txBox="1"/>
            <p:nvPr/>
          </p:nvSpPr>
          <p:spPr>
            <a:xfrm>
              <a:off x="3994" y="4842"/>
              <a:ext cx="627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Calibri" panose="020F0502020204030204" pitchFamily="34" charset="0"/>
                </a:rPr>
                <a:t>①</a:t>
              </a:r>
              <a:endParaRPr lang="zh-CN" altLang="en-US" sz="1600" b="1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42" name="文本框 21"/>
            <p:cNvSpPr txBox="1"/>
            <p:nvPr/>
          </p:nvSpPr>
          <p:spPr>
            <a:xfrm>
              <a:off x="3994" y="5168"/>
              <a:ext cx="529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②</a:t>
              </a:r>
              <a:endParaRPr lang="zh-CN" altLang="en-US" sz="1600" b="1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43" name="文本框 22"/>
            <p:cNvSpPr txBox="1"/>
            <p:nvPr/>
          </p:nvSpPr>
          <p:spPr>
            <a:xfrm>
              <a:off x="3955" y="5939"/>
              <a:ext cx="529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③</a:t>
              </a:r>
              <a:endParaRPr lang="zh-CN" altLang="en-US" sz="1600" b="1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44" name="文本框 23"/>
            <p:cNvSpPr txBox="1"/>
            <p:nvPr/>
          </p:nvSpPr>
          <p:spPr>
            <a:xfrm>
              <a:off x="3967" y="6207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④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4345" name="文本框 24"/>
            <p:cNvSpPr txBox="1"/>
            <p:nvPr/>
          </p:nvSpPr>
          <p:spPr>
            <a:xfrm>
              <a:off x="3967" y="7035"/>
              <a:ext cx="581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⑤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4346" name="文本框 25"/>
            <p:cNvSpPr txBox="1"/>
            <p:nvPr/>
          </p:nvSpPr>
          <p:spPr>
            <a:xfrm>
              <a:off x="3967" y="7342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⑥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4347" name="文本框 26"/>
            <p:cNvSpPr txBox="1"/>
            <p:nvPr/>
          </p:nvSpPr>
          <p:spPr>
            <a:xfrm>
              <a:off x="3994" y="7871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⑦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4348" name="文本框 27"/>
            <p:cNvSpPr txBox="1"/>
            <p:nvPr/>
          </p:nvSpPr>
          <p:spPr>
            <a:xfrm>
              <a:off x="4009" y="8477"/>
              <a:ext cx="539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⑧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4349" name="文本框 28"/>
            <p:cNvSpPr txBox="1"/>
            <p:nvPr/>
          </p:nvSpPr>
          <p:spPr>
            <a:xfrm>
              <a:off x="9323" y="4495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⑨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4350" name="文本框 29"/>
            <p:cNvSpPr txBox="1"/>
            <p:nvPr/>
          </p:nvSpPr>
          <p:spPr>
            <a:xfrm>
              <a:off x="9324" y="4994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⑩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 flipV="1">
            <a:off x="1143000" y="1817688"/>
            <a:ext cx="3276600" cy="23813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219200" y="1157288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zh-CN" altLang="en-US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时间</a:t>
            </a:r>
            <a:r>
              <a:rPr lang="en-US" altLang="zh-CN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人物</a:t>
            </a:r>
            <a:r>
              <a:rPr lang="en-US" altLang="zh-CN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地点</a:t>
            </a:r>
            <a:r>
              <a:rPr lang="en-US" altLang="zh-CN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事情</a:t>
            </a:r>
            <a:endParaRPr lang="zh-CN" altLang="en-US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9600" y="992188"/>
            <a:ext cx="3679825" cy="644525"/>
            <a:chOff x="6987" y="1440"/>
            <a:chExt cx="5795" cy="1016"/>
          </a:xfrm>
        </p:grpSpPr>
        <p:pic>
          <p:nvPicPr>
            <p:cNvPr id="14354" name="图片 1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6987" y="1562"/>
              <a:ext cx="1111" cy="8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文本框 3"/>
            <p:cNvSpPr txBox="1"/>
            <p:nvPr/>
          </p:nvSpPr>
          <p:spPr>
            <a:xfrm>
              <a:off x="8040" y="1440"/>
              <a:ext cx="4742" cy="1016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r>
                <a:rPr lang="zh-CN" altLang="en-US" sz="3600" noProof="1">
                  <a:highlight>
                    <a:srgbClr val="FFFF00"/>
                  </a:highlight>
                  <a:latin typeface="楷体" panose="02010609060101010101" charset="-122"/>
                  <a:ea typeface="楷体" panose="02010609060101010101" charset="-122"/>
                  <a:cs typeface="+mn-cs"/>
                </a:rPr>
                <a:t>交代清楚要素</a:t>
              </a:r>
              <a:endParaRPr lang="zh-CN" altLang="en-US" sz="3600" noProof="1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5362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7200" y="444500"/>
            <a:ext cx="11187113" cy="596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文本框 24"/>
          <p:cNvSpPr txBox="1"/>
          <p:nvPr>
            <p:custDataLst>
              <p:tags r:id="rId4"/>
            </p:custDataLst>
          </p:nvPr>
        </p:nvSpPr>
        <p:spPr>
          <a:xfrm>
            <a:off x="533400" y="762000"/>
            <a:ext cx="9347200" cy="706438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zh-CN" altLang="en-US" sz="4000" b="1" noProof="1"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《麻雀》</a:t>
            </a:r>
            <a:r>
              <a:rPr lang="en-US" altLang="zh-CN" sz="4000" b="1" noProof="1"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 </a:t>
            </a:r>
            <a:endParaRPr lang="zh-CN" altLang="en-US" sz="4000" b="1" noProof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57200" y="1371600"/>
            <a:ext cx="3768725" cy="1014413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>
              <a:lnSpc>
                <a:spcPct val="150000"/>
              </a:lnSpc>
            </a:pPr>
            <a:r>
              <a:rPr lang="zh-CN" altLang="en-US" sz="4000" b="1" noProof="1"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事情发展的顺序</a:t>
            </a:r>
            <a:endParaRPr lang="zh-CN" altLang="en-US" sz="4000" b="1" noProof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6386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7400" y="457200"/>
            <a:ext cx="10617200" cy="3919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文本框 24"/>
          <p:cNvSpPr txBox="1"/>
          <p:nvPr>
            <p:custDataLst>
              <p:tags r:id="rId4"/>
            </p:custDataLst>
          </p:nvPr>
        </p:nvSpPr>
        <p:spPr>
          <a:xfrm>
            <a:off x="1447800" y="4648200"/>
            <a:ext cx="9347200" cy="1938338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>
              <a:lnSpc>
                <a:spcPct val="150000"/>
              </a:lnSpc>
            </a:pPr>
            <a:r>
              <a:rPr lang="zh-CN" altLang="en-US" sz="4000" b="1" noProof="1"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《观潮》</a:t>
            </a:r>
            <a:r>
              <a:rPr lang="en-US" altLang="zh-CN" sz="4000" b="1" noProof="1"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 </a:t>
            </a:r>
            <a:r>
              <a:rPr lang="zh-CN" altLang="en-US" sz="4000" b="1" noProof="1"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时间顺序</a:t>
            </a:r>
            <a:endParaRPr lang="en-US" altLang="zh-CN" sz="4000" b="1" noProof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4000" b="1" noProof="1"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         </a:t>
            </a:r>
            <a:r>
              <a:rPr lang="zh-CN" altLang="en-US" sz="4000" b="1" noProof="1">
                <a:latin typeface="楷体" panose="02010609060101010101" charset="-122"/>
                <a:ea typeface="楷体" panose="02010609060101010101" charset="-122"/>
                <a:cs typeface="+mn-cs"/>
              </a:rPr>
              <a:t>潮来前</a:t>
            </a:r>
            <a:r>
              <a:rPr lang="en-US" altLang="zh-CN" sz="4000" b="1" noProof="1">
                <a:latin typeface="楷体" panose="02010609060101010101" charset="-122"/>
                <a:ea typeface="楷体" panose="02010609060101010101" charset="-122"/>
                <a:cs typeface="+mn-cs"/>
              </a:rPr>
              <a:t>   </a:t>
            </a:r>
            <a:r>
              <a:rPr lang="zh-CN" altLang="en-US" sz="4000" b="1" noProof="1">
                <a:latin typeface="楷体" panose="02010609060101010101" charset="-122"/>
                <a:ea typeface="楷体" panose="02010609060101010101" charset="-122"/>
                <a:cs typeface="+mn-cs"/>
              </a:rPr>
              <a:t>潮来时</a:t>
            </a:r>
            <a:r>
              <a:rPr lang="en-US" altLang="zh-CN" sz="4000" b="1" noProof="1">
                <a:latin typeface="楷体" panose="02010609060101010101" charset="-122"/>
                <a:ea typeface="楷体" panose="02010609060101010101" charset="-122"/>
                <a:cs typeface="+mn-cs"/>
              </a:rPr>
              <a:t>   </a:t>
            </a:r>
            <a:r>
              <a:rPr lang="zh-CN" altLang="en-US" sz="4000" b="1" noProof="1">
                <a:latin typeface="楷体" panose="02010609060101010101" charset="-122"/>
                <a:ea typeface="楷体" panose="02010609060101010101" charset="-122"/>
                <a:cs typeface="+mn-cs"/>
              </a:rPr>
              <a:t>潮去后</a:t>
            </a:r>
            <a:endParaRPr lang="zh-CN" altLang="en-US" sz="4000" b="1" noProof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7410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4213" y="501650"/>
            <a:ext cx="11176000" cy="575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800600" y="5562600"/>
            <a:ext cx="5403850" cy="706438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zh-CN" altLang="en-US" sz="40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《肥皂泡》</a:t>
            </a:r>
            <a:r>
              <a:rPr lang="en-US" altLang="zh-CN" sz="40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40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制作顺序</a:t>
            </a:r>
            <a:endParaRPr lang="zh-CN" altLang="en-US" sz="4000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638800" y="2057400"/>
            <a:ext cx="914400" cy="5334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" name="圆角矩形 6"/>
          <p:cNvSpPr/>
          <p:nvPr>
            <p:custDataLst>
              <p:tags r:id="rId4"/>
            </p:custDataLst>
          </p:nvPr>
        </p:nvSpPr>
        <p:spPr>
          <a:xfrm flipH="1" flipV="1">
            <a:off x="2362200" y="3721100"/>
            <a:ext cx="509588" cy="58737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304800" y="304800"/>
            <a:ext cx="1612900" cy="522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p>
            <a:r>
              <a:rPr lang="zh-CN" altLang="en-US" sz="2800" b="1" noProof="1">
                <a:latin typeface="楷体" panose="02010609060101010101" charset="-122"/>
                <a:ea typeface="楷体" panose="02010609060101010101" charset="-122"/>
                <a:cs typeface="+mn-cs"/>
              </a:rPr>
              <a:t>学习要求</a:t>
            </a:r>
            <a:endParaRPr lang="zh-CN" altLang="en-US" sz="2800" b="1" noProof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43138" y="1447800"/>
            <a:ext cx="9374188" cy="7064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en-US" altLang="zh-CN" sz="4000" noProof="1">
                <a:latin typeface="楷体" panose="02010609060101010101" charset="-122"/>
                <a:ea typeface="楷体" panose="02010609060101010101" charset="-122"/>
                <a:cs typeface="+mn-cs"/>
              </a:rPr>
              <a:t> </a:t>
            </a:r>
            <a:endParaRPr lang="zh-CN" altLang="en-US" sz="4000" noProof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762000" y="1447800"/>
            <a:ext cx="1119504" cy="5003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5400" b="1" kern="0" noProof="1">
                <a:solidFill>
                  <a:prstClr val="white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读</a:t>
            </a:r>
            <a:endParaRPr lang="en-US" altLang="zh-CN" sz="5400" b="1" kern="0" noProof="1">
              <a:ln>
                <a:solidFill>
                  <a:schemeClr val="bg1"/>
                </a:solidFill>
              </a:ln>
              <a:solidFill>
                <a:prstClr val="white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ea"/>
            </a:endParaRPr>
          </a:p>
        </p:txBody>
      </p:sp>
      <p:sp>
        <p:nvSpPr>
          <p:cNvPr id="18437" name="文本框 3"/>
          <p:cNvSpPr txBox="1"/>
          <p:nvPr/>
        </p:nvSpPr>
        <p:spPr>
          <a:xfrm>
            <a:off x="1447800" y="2133600"/>
            <a:ext cx="9415463" cy="1938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400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    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默读课文，借助关键词句，想一想作者是按什么顺序把爬天都峰这件事情写清楚的？</a:t>
            </a: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19458" name="组合 30"/>
          <p:cNvGrpSpPr/>
          <p:nvPr/>
        </p:nvGrpSpPr>
        <p:grpSpPr>
          <a:xfrm>
            <a:off x="425450" y="117475"/>
            <a:ext cx="10836275" cy="6624638"/>
            <a:chOff x="3360" y="3480"/>
            <a:chExt cx="11437" cy="7075"/>
          </a:xfrm>
        </p:grpSpPr>
        <p:pic>
          <p:nvPicPr>
            <p:cNvPr id="1945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0" y="3480"/>
              <a:ext cx="5717" cy="70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0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8362" y="4119"/>
              <a:ext cx="7074" cy="57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1" name="文本框 20"/>
            <p:cNvSpPr txBox="1"/>
            <p:nvPr/>
          </p:nvSpPr>
          <p:spPr>
            <a:xfrm>
              <a:off x="3994" y="4842"/>
              <a:ext cx="627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Calibri" panose="020F0502020204030204" pitchFamily="34" charset="0"/>
                </a:rPr>
                <a:t>①</a:t>
              </a:r>
              <a:endParaRPr lang="zh-CN" altLang="en-US" sz="1600" b="1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462" name="文本框 21"/>
            <p:cNvSpPr txBox="1"/>
            <p:nvPr/>
          </p:nvSpPr>
          <p:spPr>
            <a:xfrm>
              <a:off x="3994" y="5168"/>
              <a:ext cx="529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②</a:t>
              </a:r>
              <a:endParaRPr lang="zh-CN" altLang="en-US" sz="1600" b="1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63" name="文本框 22"/>
            <p:cNvSpPr txBox="1"/>
            <p:nvPr/>
          </p:nvSpPr>
          <p:spPr>
            <a:xfrm>
              <a:off x="3955" y="5939"/>
              <a:ext cx="529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③</a:t>
              </a:r>
              <a:endParaRPr lang="zh-CN" altLang="en-US" sz="1600" b="1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64" name="文本框 23"/>
            <p:cNvSpPr txBox="1"/>
            <p:nvPr/>
          </p:nvSpPr>
          <p:spPr>
            <a:xfrm>
              <a:off x="3967" y="6207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④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9465" name="文本框 24"/>
            <p:cNvSpPr txBox="1"/>
            <p:nvPr/>
          </p:nvSpPr>
          <p:spPr>
            <a:xfrm>
              <a:off x="3967" y="7035"/>
              <a:ext cx="581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⑤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9466" name="文本框 25"/>
            <p:cNvSpPr txBox="1"/>
            <p:nvPr/>
          </p:nvSpPr>
          <p:spPr>
            <a:xfrm>
              <a:off x="3967" y="7342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⑥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9467" name="文本框 26"/>
            <p:cNvSpPr txBox="1"/>
            <p:nvPr/>
          </p:nvSpPr>
          <p:spPr>
            <a:xfrm>
              <a:off x="3994" y="7871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⑦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9468" name="文本框 27"/>
            <p:cNvSpPr txBox="1"/>
            <p:nvPr/>
          </p:nvSpPr>
          <p:spPr>
            <a:xfrm>
              <a:off x="4009" y="8477"/>
              <a:ext cx="539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⑧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9469" name="文本框 28"/>
            <p:cNvSpPr txBox="1"/>
            <p:nvPr/>
          </p:nvSpPr>
          <p:spPr>
            <a:xfrm>
              <a:off x="9483" y="4495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⑨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19470" name="文本框 29"/>
            <p:cNvSpPr txBox="1"/>
            <p:nvPr/>
          </p:nvSpPr>
          <p:spPr>
            <a:xfrm>
              <a:off x="9484" y="4994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⑩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 flipV="1">
            <a:off x="1219200" y="1981200"/>
            <a:ext cx="2057400" cy="2222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V="1">
            <a:off x="1219200" y="4038600"/>
            <a:ext cx="1752600" cy="2222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990600" y="4543425"/>
            <a:ext cx="4648200" cy="257175"/>
            <a:chOff x="1560" y="7154"/>
            <a:chExt cx="7320" cy="406"/>
          </a:xfrm>
        </p:grpSpPr>
        <p:cxnSp>
          <p:nvCxnSpPr>
            <p:cNvPr id="4" name="直接连接符 3"/>
            <p:cNvCxnSpPr/>
            <p:nvPr>
              <p:custDataLst>
                <p:tags r:id="rId4"/>
              </p:custDataLst>
            </p:nvPr>
          </p:nvCxnSpPr>
          <p:spPr>
            <a:xfrm flipV="1">
              <a:off x="6480" y="7154"/>
              <a:ext cx="2400" cy="46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>
              <p:custDataLst>
                <p:tags r:id="rId5"/>
              </p:custDataLst>
            </p:nvPr>
          </p:nvCxnSpPr>
          <p:spPr>
            <a:xfrm>
              <a:off x="1560" y="7560"/>
              <a:ext cx="720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/>
          <p:cNvSpPr/>
          <p:nvPr>
            <p:custDataLst>
              <p:tags r:id="rId6"/>
            </p:custDataLst>
          </p:nvPr>
        </p:nvSpPr>
        <p:spPr>
          <a:xfrm>
            <a:off x="889000" y="1725613"/>
            <a:ext cx="4843463" cy="201295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34" name="对话气泡: 圆角矩形 14"/>
          <p:cNvSpPr/>
          <p:nvPr>
            <p:custDataLst>
              <p:tags r:id="rId7"/>
            </p:custDataLst>
          </p:nvPr>
        </p:nvSpPr>
        <p:spPr>
          <a:xfrm>
            <a:off x="371475" y="1628775"/>
            <a:ext cx="504825" cy="1328738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strike="noStrike" kern="0" noProof="1" dirty="0">
                <a:solidFill>
                  <a:prstClr val="white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爬山前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" name="对话气泡: 圆角矩形 14"/>
          <p:cNvSpPr/>
          <p:nvPr>
            <p:custDataLst>
              <p:tags r:id="rId8"/>
            </p:custDataLst>
          </p:nvPr>
        </p:nvSpPr>
        <p:spPr>
          <a:xfrm>
            <a:off x="371475" y="3463925"/>
            <a:ext cx="479425" cy="1495425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00B9FA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爬山中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6" name="矩形 35"/>
          <p:cNvSpPr/>
          <p:nvPr>
            <p:custDataLst>
              <p:tags r:id="rId9"/>
            </p:custDataLst>
          </p:nvPr>
        </p:nvSpPr>
        <p:spPr>
          <a:xfrm>
            <a:off x="6096000" y="685800"/>
            <a:ext cx="4851400" cy="1581150"/>
          </a:xfrm>
          <a:prstGeom prst="rect">
            <a:avLst/>
          </a:prstGeom>
          <a:noFill/>
          <a:ln w="25400" cap="flat" cmpd="sng" algn="ctr">
            <a:solidFill>
              <a:srgbClr val="FFBF53">
                <a:lumMod val="75000"/>
              </a:srgbClr>
            </a:solidFill>
            <a:prstDash val="solid"/>
          </a:ln>
          <a:effectLst/>
        </p:spPr>
        <p:txBody>
          <a:bodyPr anchor="ctr"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37" name="对话气泡: 圆角矩形 14"/>
          <p:cNvSpPr/>
          <p:nvPr>
            <p:custDataLst>
              <p:tags r:id="rId10"/>
            </p:custDataLst>
          </p:nvPr>
        </p:nvSpPr>
        <p:spPr>
          <a:xfrm>
            <a:off x="9525000" y="2362200"/>
            <a:ext cx="2316163" cy="528638"/>
          </a:xfrm>
          <a:prstGeom prst="wedgeRoundRectCallout">
            <a:avLst>
              <a:gd name="adj1" fmla="val 21162"/>
              <a:gd name="adj2" fmla="val 38273"/>
              <a:gd name="adj3" fmla="val 16667"/>
            </a:avLst>
          </a:prstGeom>
          <a:solidFill>
            <a:srgbClr val="FD9F00"/>
          </a:solidFill>
          <a:ln w="25400">
            <a:noFill/>
          </a:ln>
        </p:spPr>
        <p:txBody>
          <a:bodyPr anchor="ctr" anchorCtr="0"/>
          <a:p>
            <a:pPr algn="ctr" defTabSz="685800"/>
            <a:r>
              <a:rPr lang="zh-CN" altLang="en-US" sz="2800" b="1" dirty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</a:rPr>
              <a:t>爬上峰顶后</a:t>
            </a:r>
            <a:endParaRPr lang="zh-CN" altLang="en-US" sz="2800" b="1" dirty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5" name="矩形 44"/>
          <p:cNvSpPr/>
          <p:nvPr>
            <p:custDataLst>
              <p:tags r:id="rId11"/>
            </p:custDataLst>
          </p:nvPr>
        </p:nvSpPr>
        <p:spPr>
          <a:xfrm>
            <a:off x="1022350" y="3806825"/>
            <a:ext cx="4708525" cy="962025"/>
          </a:xfrm>
          <a:prstGeom prst="rect">
            <a:avLst/>
          </a:prstGeom>
          <a:noFill/>
          <a:ln w="25400" cap="flat" cmpd="sng" algn="ctr">
            <a:solidFill>
              <a:srgbClr val="00B9FA">
                <a:lumMod val="50000"/>
              </a:srgbClr>
            </a:solidFill>
            <a:prstDash val="solid"/>
          </a:ln>
          <a:effectLst/>
        </p:spPr>
        <p:txBody>
          <a:bodyPr anchor="ctr"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>
            <p:custDataLst>
              <p:tags r:id="rId12"/>
            </p:custDataLst>
          </p:nvPr>
        </p:nvSpPr>
        <p:spPr>
          <a:xfrm>
            <a:off x="895350" y="4833938"/>
            <a:ext cx="4851400" cy="896938"/>
          </a:xfrm>
          <a:prstGeom prst="rect">
            <a:avLst/>
          </a:prstGeom>
          <a:noFill/>
          <a:ln w="25400" cap="flat" cmpd="sng" algn="ctr">
            <a:solidFill>
              <a:srgbClr val="FFBF53">
                <a:lumMod val="75000"/>
              </a:srgbClr>
            </a:solidFill>
            <a:prstDash val="solid"/>
          </a:ln>
          <a:effectLst/>
        </p:spPr>
        <p:txBody>
          <a:bodyPr anchor="ctr"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1219200" y="5029200"/>
            <a:ext cx="1143000" cy="2857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45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685800" y="685800"/>
            <a:ext cx="11183938" cy="6026150"/>
            <a:chOff x="1080" y="1080"/>
            <a:chExt cx="17612" cy="9490"/>
          </a:xfrm>
        </p:grpSpPr>
        <p:sp>
          <p:nvSpPr>
            <p:cNvPr id="3" name="文本框 2"/>
            <p:cNvSpPr txBox="1"/>
            <p:nvPr/>
          </p:nvSpPr>
          <p:spPr>
            <a:xfrm>
              <a:off x="2640" y="9360"/>
              <a:ext cx="2553" cy="1210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r>
                <a:rPr lang="zh-CN" altLang="en-US" sz="4400" noProof="1">
                  <a:latin typeface="楷体" panose="02010609060101010101" charset="-122"/>
                  <a:ea typeface="楷体" panose="02010609060101010101" charset="-122"/>
                  <a:cs typeface="+mn-cs"/>
                </a:rPr>
                <a:t>赛跑</a:t>
              </a:r>
              <a:endParaRPr lang="zh-CN" altLang="en-US" sz="4400" noProof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20484" name="组合 9"/>
            <p:cNvGrpSpPr/>
            <p:nvPr/>
          </p:nvGrpSpPr>
          <p:grpSpPr>
            <a:xfrm>
              <a:off x="1080" y="1080"/>
              <a:ext cx="17613" cy="7979"/>
              <a:chOff x="960" y="1080"/>
              <a:chExt cx="17613" cy="7979"/>
            </a:xfrm>
          </p:grpSpPr>
          <p:pic>
            <p:nvPicPr>
              <p:cNvPr id="20485" name="Picture 2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60" y="3307"/>
                <a:ext cx="6793" cy="57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" name="文本框 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8839" y="1080"/>
                <a:ext cx="9734" cy="1888"/>
              </a:xfrm>
              <a:prstGeom prst="rect">
                <a:avLst/>
              </a:prstGeom>
            </p:spPr>
            <p:txBody>
              <a:bodyPr wrap="square">
                <a:spAutoFit/>
                <a:extLst>
                  <a:ext uri="{4A0BC546-FE56-4ADE-93B0-CB8AF2F6F144}">
                    <wpsdc:textFrameExt xmlns:wpsdc="http://www.wps.cn/officeDocument/2022/drawingmlCustomData" type="text"/>
                  </a:ext>
                </a:extLst>
              </a:bodyPr>
              <a:p>
                <a:r>
                  <a:rPr lang="en-US" altLang="zh-CN" sz="3600" noProof="1">
                    <a:latin typeface="楷体" panose="02010609060101010101" charset="-122"/>
                    <a:ea typeface="楷体" panose="02010609060101010101" charset="-122"/>
                    <a:cs typeface="+mn-cs"/>
                  </a:rPr>
                  <a:t>    </a:t>
                </a:r>
                <a:r>
                  <a:rPr lang="zh-CN" altLang="en-US" sz="3600" noProof="1">
                    <a:latin typeface="楷体" panose="02010609060101010101" charset="-122"/>
                    <a:ea typeface="楷体" panose="02010609060101010101" charset="-122"/>
                    <a:cs typeface="+mn-cs"/>
                  </a:rPr>
                  <a:t>想一想，按照怎样的</a:t>
                </a:r>
                <a:r>
                  <a:rPr lang="zh-CN" altLang="en-US" sz="3600" noProof="1">
                    <a:solidFill>
                      <a:srgbClr val="FF0000"/>
                    </a:solidFill>
                    <a:latin typeface="楷体" panose="02010609060101010101" charset="-122"/>
                    <a:ea typeface="楷体" panose="02010609060101010101" charset="-122"/>
                    <a:cs typeface="+mn-cs"/>
                  </a:rPr>
                  <a:t>顺序</a:t>
                </a:r>
                <a:r>
                  <a:rPr lang="zh-CN" altLang="en-US" sz="3600" noProof="1">
                    <a:latin typeface="楷体" panose="02010609060101010101" charset="-122"/>
                    <a:ea typeface="楷体" panose="02010609060101010101" charset="-122"/>
                    <a:cs typeface="+mn-cs"/>
                  </a:rPr>
                  <a:t>，才写得</a:t>
                </a:r>
                <a:r>
                  <a:rPr lang="zh-CN" altLang="en-US" sz="3600" noProof="1">
                    <a:solidFill>
                      <a:srgbClr val="005224"/>
                    </a:solidFill>
                    <a:latin typeface="楷体" panose="02010609060101010101" charset="-122"/>
                    <a:ea typeface="楷体" panose="02010609060101010101" charset="-122"/>
                    <a:cs typeface="+mn-cs"/>
                  </a:rPr>
                  <a:t>更清楚</a:t>
                </a:r>
                <a:r>
                  <a:rPr lang="zh-CN" altLang="en-US" sz="3600" noProof="1">
                    <a:latin typeface="楷体" panose="02010609060101010101" charset="-122"/>
                    <a:ea typeface="楷体" panose="02010609060101010101" charset="-122"/>
                    <a:cs typeface="+mn-cs"/>
                  </a:rPr>
                  <a:t>？</a:t>
                </a:r>
                <a:endParaRPr lang="zh-CN" altLang="en-US" sz="3600" noProof="1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400800" y="1981200"/>
            <a:ext cx="4640263" cy="4654550"/>
            <a:chOff x="9840" y="3360"/>
            <a:chExt cx="7308" cy="7330"/>
          </a:xfrm>
        </p:grpSpPr>
        <p:pic>
          <p:nvPicPr>
            <p:cNvPr id="20488" name="Picture 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40" y="3360"/>
              <a:ext cx="7309" cy="58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文本框 5"/>
            <p:cNvSpPr txBox="1"/>
            <p:nvPr>
              <p:custDataLst>
                <p:tags r:id="rId7"/>
              </p:custDataLst>
            </p:nvPr>
          </p:nvSpPr>
          <p:spPr>
            <a:xfrm>
              <a:off x="12239" y="9480"/>
              <a:ext cx="2553" cy="1210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r>
                <a:rPr lang="zh-CN" altLang="en-US" sz="4400" noProof="1">
                  <a:latin typeface="楷体" panose="02010609060101010101" charset="-122"/>
                  <a:ea typeface="楷体" panose="02010609060101010101" charset="-122"/>
                  <a:cs typeface="+mn-cs"/>
                </a:rPr>
                <a:t>寿宴</a:t>
              </a:r>
              <a:endParaRPr lang="zh-CN" altLang="en-US" sz="4400" noProof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6200" y="268288"/>
            <a:ext cx="5076825" cy="706437"/>
            <a:chOff x="6987" y="1440"/>
            <a:chExt cx="7994" cy="1113"/>
          </a:xfrm>
        </p:grpSpPr>
        <p:pic>
          <p:nvPicPr>
            <p:cNvPr id="20491" name="图片 1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6987" y="1562"/>
              <a:ext cx="1111" cy="8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文本框 3"/>
            <p:cNvSpPr txBox="1"/>
            <p:nvPr>
              <p:custDataLst>
                <p:tags r:id="rId10"/>
              </p:custDataLst>
            </p:nvPr>
          </p:nvSpPr>
          <p:spPr>
            <a:xfrm>
              <a:off x="8040" y="1440"/>
              <a:ext cx="6941" cy="1113"/>
            </a:xfrm>
            <a:prstGeom prst="rect">
              <a:avLst/>
            </a:prstGeom>
          </p:spPr>
          <p:txBody>
            <a:bodyPr wrap="square"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r>
                <a:rPr lang="zh-CN" altLang="en-US" sz="4000" noProof="1">
                  <a:highlight>
                    <a:srgbClr val="FFFF00"/>
                  </a:highlight>
                  <a:latin typeface="楷体" panose="02010609060101010101" charset="-122"/>
                  <a:ea typeface="楷体" panose="02010609060101010101" charset="-122"/>
                  <a:cs typeface="+mn-cs"/>
                </a:rPr>
                <a:t>按一定顺序写</a:t>
              </a:r>
              <a:endParaRPr lang="zh-CN" altLang="en-US" sz="4000" noProof="1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1295400" y="1143000"/>
            <a:ext cx="4317365" cy="583206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zh-CN" altLang="en-US" sz="3200" noProof="1">
                <a:highlight>
                  <a:srgbClr val="00FFFF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事前</a:t>
            </a:r>
            <a:r>
              <a:rPr lang="en-US" altLang="zh-CN" sz="3200" noProof="1">
                <a:highlight>
                  <a:srgbClr val="00FFFF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3200" noProof="1">
                <a:highlight>
                  <a:srgbClr val="00FFFF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事中</a:t>
            </a:r>
            <a:r>
              <a:rPr lang="en-US" altLang="zh-CN" sz="3200" noProof="1">
                <a:highlight>
                  <a:srgbClr val="00FFFF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3200" noProof="1">
                <a:highlight>
                  <a:srgbClr val="00FFFF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事后</a:t>
            </a:r>
            <a:endParaRPr lang="zh-CN" altLang="en-US" sz="3200" noProof="1">
              <a:highlight>
                <a:srgbClr val="00FFFF"/>
              </a:highligh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0494" name="图片 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25488" y="1247775"/>
            <a:ext cx="569912" cy="373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1506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482" b="34909"/>
          <a:stretch>
            <a:fillRect/>
          </a:stretch>
        </p:blipFill>
        <p:spPr>
          <a:xfrm>
            <a:off x="457200" y="1524000"/>
            <a:ext cx="5835650" cy="4267200"/>
          </a:xfrm>
          <a:prstGeom prst="rect">
            <a:avLst/>
          </a:prstGeom>
          <a:noFill/>
          <a:ln w="28575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507" name="矩形 1"/>
          <p:cNvSpPr/>
          <p:nvPr>
            <p:custDataLst>
              <p:tags r:id="rId4"/>
            </p:custDataLst>
          </p:nvPr>
        </p:nvSpPr>
        <p:spPr>
          <a:xfrm>
            <a:off x="609600" y="457200"/>
            <a:ext cx="1800225" cy="522288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爬山前</a:t>
            </a:r>
            <a:endParaRPr lang="zh-CN" altLang="en-US" sz="2800" b="1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77000" y="2819400"/>
            <a:ext cx="5380038" cy="111442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en-US" altLang="zh-CN" sz="28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   </a:t>
            </a:r>
            <a:r>
              <a:rPr lang="en-US" altLang="zh-CN" sz="2800" noProof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 </a:t>
            </a:r>
            <a:r>
              <a:rPr lang="zh-CN" altLang="en-US" sz="32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我不敢爬天都峰，一位老爷爷鼓励我和他一起爬。</a:t>
            </a:r>
            <a:endParaRPr lang="zh-CN" altLang="en-US" sz="3200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2" name="圆角矩形 31"/>
          <p:cNvSpPr/>
          <p:nvPr>
            <p:custDataLst>
              <p:tags r:id="rId2"/>
            </p:custDataLst>
          </p:nvPr>
        </p:nvSpPr>
        <p:spPr>
          <a:xfrm>
            <a:off x="2514600" y="419100"/>
            <a:ext cx="3233738" cy="441325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600" strike="noStrike" noProof="1">
                <a:latin typeface="楷体" panose="02010609060101010101" charset="-122"/>
                <a:ea typeface="楷体" panose="02010609060101010101" charset="-122"/>
              </a:rPr>
              <a:t>五分钟计时</a:t>
            </a:r>
            <a:endParaRPr lang="zh-CN" altLang="en-US" sz="1600" strike="noStrike" noProof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4400" y="3276600"/>
            <a:ext cx="10550525" cy="1814513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en-US" altLang="zh-CN" sz="4000" noProof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3600" noProof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自读课文第</a:t>
            </a:r>
            <a:r>
              <a:rPr lang="en-US" altLang="zh-CN" sz="3600" noProof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2-5</a:t>
            </a:r>
            <a:r>
              <a:rPr lang="zh-CN" altLang="en-US" sz="3600" noProof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自然段</a:t>
            </a:r>
            <a:r>
              <a:rPr lang="en-US" altLang="zh-CN" sz="3600" noProof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,与</a:t>
            </a:r>
            <a:r>
              <a:rPr lang="zh-CN" altLang="en-US" sz="3600" noProof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这句话</a:t>
            </a:r>
            <a:r>
              <a:rPr lang="en-US" altLang="zh-CN" sz="3600" noProof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进行对比</a:t>
            </a:r>
            <a:r>
              <a:rPr lang="zh-CN" altLang="en-US" sz="3600" noProof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，伙伴组内交流</a:t>
            </a:r>
            <a:r>
              <a:rPr lang="zh-CN" altLang="en-US" sz="3600" noProof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作者是怎么把爬山前的内容写清楚的</a:t>
            </a:r>
            <a:r>
              <a:rPr lang="en-US" altLang="zh-CN" sz="3600" noProof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？</a:t>
            </a:r>
            <a:endParaRPr lang="en-US" altLang="zh-CN" sz="3600" noProof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3600" noProof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>
            <a:off x="457200" y="228600"/>
            <a:ext cx="1816100" cy="58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p>
            <a:r>
              <a:rPr lang="zh-CN" altLang="en-US" sz="3200" b="1" noProof="1">
                <a:latin typeface="楷体" panose="02010609060101010101" charset="-122"/>
                <a:ea typeface="楷体" panose="02010609060101010101" charset="-122"/>
                <a:cs typeface="+mn-cs"/>
              </a:rPr>
              <a:t>伙伴学习</a:t>
            </a:r>
            <a:endParaRPr lang="zh-CN" altLang="en-US" sz="3200" b="1" noProof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3" name="圆角矩形 32"/>
          <p:cNvSpPr/>
          <p:nvPr>
            <p:custDataLst>
              <p:tags r:id="rId4"/>
            </p:custDataLst>
          </p:nvPr>
        </p:nvSpPr>
        <p:spPr>
          <a:xfrm>
            <a:off x="2457450" y="381000"/>
            <a:ext cx="3290888" cy="644525"/>
          </a:xfrm>
          <a:prstGeom prst="roundRect">
            <a:avLst/>
          </a:prstGeom>
          <a:solidFill>
            <a:schemeClr val="bg1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34" name="纯音乐 - 上下课铃声">
            <a:hlinkClick r:id="" action="ppaction://media"/>
          </p:cNvPr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590800" y="365125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文本框 34"/>
          <p:cNvSpPr txBox="1"/>
          <p:nvPr>
            <p:custDataLst>
              <p:tags r:id="rId7"/>
            </p:custDataLst>
          </p:nvPr>
        </p:nvSpPr>
        <p:spPr>
          <a:xfrm>
            <a:off x="3200400" y="419735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n-cs"/>
              </a:rPr>
              <a:t>时间到！</a:t>
            </a:r>
            <a:endParaRPr lang="zh-CN" altLang="en-US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0600" y="2133600"/>
            <a:ext cx="9659938" cy="111442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en-US" altLang="zh-CN" sz="28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   </a:t>
            </a:r>
            <a:r>
              <a:rPr lang="en-US" altLang="zh-CN" sz="2800" noProof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  </a:t>
            </a:r>
            <a:r>
              <a:rPr lang="zh-CN" altLang="en-US" sz="32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我不敢爬天都峰，一位老爷爷鼓励我和他一起爬。</a:t>
            </a:r>
            <a:endParaRPr lang="zh-CN" altLang="en-US" sz="3200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8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3554" name="图片 3"/>
          <p:cNvPicPr>
            <a:picLocks noChangeAspect="1"/>
          </p:cNvPicPr>
          <p:nvPr/>
        </p:nvPicPr>
        <p:blipFill>
          <a:blip r:embed="rId2"/>
          <a:srcRect l="7423" t="23505" r="4807" b="64043"/>
          <a:stretch>
            <a:fillRect/>
          </a:stretch>
        </p:blipFill>
        <p:spPr>
          <a:xfrm>
            <a:off x="381000" y="600075"/>
            <a:ext cx="11298238" cy="2436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5943600" y="3036888"/>
            <a:ext cx="3897313" cy="3605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4"/>
          <a:srcRect t="10023"/>
          <a:stretch>
            <a:fillRect/>
          </a:stretch>
        </p:blipFill>
        <p:spPr>
          <a:xfrm>
            <a:off x="1371600" y="3036888"/>
            <a:ext cx="3954463" cy="3614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椭圆 2"/>
          <p:cNvSpPr/>
          <p:nvPr/>
        </p:nvSpPr>
        <p:spPr>
          <a:xfrm>
            <a:off x="9220200" y="795338"/>
            <a:ext cx="544513" cy="576263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0" name="椭圆 19"/>
          <p:cNvSpPr/>
          <p:nvPr/>
        </p:nvSpPr>
        <p:spPr>
          <a:xfrm>
            <a:off x="7086600" y="1555750"/>
            <a:ext cx="517525" cy="57467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grpSp>
        <p:nvGrpSpPr>
          <p:cNvPr id="7" name="组合 6"/>
          <p:cNvGrpSpPr/>
          <p:nvPr/>
        </p:nvGrpSpPr>
        <p:grpSpPr>
          <a:xfrm>
            <a:off x="685800" y="2057400"/>
            <a:ext cx="10726738" cy="838200"/>
            <a:chOff x="1080" y="3360"/>
            <a:chExt cx="16920" cy="1200"/>
          </a:xfrm>
        </p:grpSpPr>
        <p:cxnSp>
          <p:nvCxnSpPr>
            <p:cNvPr id="17" name="直接连接符 16"/>
            <p:cNvCxnSpPr/>
            <p:nvPr>
              <p:custDataLst>
                <p:tags r:id="rId5"/>
              </p:custDataLst>
            </p:nvPr>
          </p:nvCxnSpPr>
          <p:spPr>
            <a:xfrm flipH="1">
              <a:off x="8520" y="3360"/>
              <a:ext cx="9480" cy="11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>
              <p:custDataLst>
                <p:tags r:id="rId6"/>
              </p:custDataLst>
            </p:nvPr>
          </p:nvCxnSpPr>
          <p:spPr>
            <a:xfrm flipH="1">
              <a:off x="1080" y="4560"/>
              <a:ext cx="876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685800" y="1371600"/>
            <a:ext cx="10744200" cy="685800"/>
            <a:chOff x="1200" y="2160"/>
            <a:chExt cx="16920" cy="1080"/>
          </a:xfrm>
        </p:grpSpPr>
        <p:cxnSp>
          <p:nvCxnSpPr>
            <p:cNvPr id="8" name="直接连接符 7"/>
            <p:cNvCxnSpPr/>
            <p:nvPr>
              <p:custDataLst>
                <p:tags r:id="rId7"/>
              </p:custDataLst>
            </p:nvPr>
          </p:nvCxnSpPr>
          <p:spPr>
            <a:xfrm flipV="1">
              <a:off x="10560" y="2160"/>
              <a:ext cx="7560" cy="12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8"/>
              </p:custDataLst>
            </p:nvPr>
          </p:nvCxnSpPr>
          <p:spPr>
            <a:xfrm>
              <a:off x="1200" y="3240"/>
              <a:ext cx="216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65" name="矩形 8"/>
          <p:cNvSpPr/>
          <p:nvPr>
            <p:custDataLst>
              <p:tags r:id="rId9"/>
            </p:custDataLst>
          </p:nvPr>
        </p:nvSpPr>
        <p:spPr>
          <a:xfrm>
            <a:off x="76200" y="76200"/>
            <a:ext cx="1800225" cy="522288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爬山前</a:t>
            </a:r>
            <a:endParaRPr lang="zh-CN" altLang="en-US" sz="2800" b="1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48165" y="213994"/>
            <a:ext cx="1546860" cy="583566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zh-CN" altLang="en-US" sz="3200" noProof="1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+mn-cs"/>
              </a:rPr>
              <a:t>看到的</a:t>
            </a:r>
            <a:endParaRPr lang="zh-CN" altLang="en-US" sz="3200" noProof="1"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286000" y="1463675"/>
            <a:ext cx="6619875" cy="1493838"/>
            <a:chOff x="3600" y="2306"/>
            <a:chExt cx="10424" cy="2352"/>
          </a:xfrm>
        </p:grpSpPr>
        <p:sp>
          <p:nvSpPr>
            <p:cNvPr id="14" name="矩形 13"/>
            <p:cNvSpPr/>
            <p:nvPr>
              <p:custDataLst>
                <p:tags r:id="rId10"/>
              </p:custDataLst>
            </p:nvPr>
          </p:nvSpPr>
          <p:spPr>
            <a:xfrm>
              <a:off x="3600" y="2306"/>
              <a:ext cx="4787" cy="1179"/>
            </a:xfrm>
            <a:prstGeom prst="rect">
              <a:avLst/>
            </a:prstGeom>
            <a:noFill/>
            <a:ln w="4762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5" name="矩形 14"/>
            <p:cNvSpPr/>
            <p:nvPr>
              <p:custDataLst>
                <p:tags r:id="rId11"/>
              </p:custDataLst>
            </p:nvPr>
          </p:nvSpPr>
          <p:spPr>
            <a:xfrm>
              <a:off x="10320" y="3480"/>
              <a:ext cx="3705" cy="1179"/>
            </a:xfrm>
            <a:prstGeom prst="rect">
              <a:avLst/>
            </a:prstGeom>
            <a:noFill/>
            <a:ln w="4762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9220200" y="2312035"/>
            <a:ext cx="1546860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zh-CN" altLang="en-US" sz="3200" noProof="1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+mn-cs"/>
              </a:rPr>
              <a:t>想到的</a:t>
            </a:r>
            <a:endParaRPr lang="zh-CN" altLang="en-US" sz="3200" noProof="1"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20" grpId="1" animBg="1"/>
      <p:bldP spid="3" grpId="2" bldLvl="0" animBg="1"/>
      <p:bldP spid="20" grpId="2" bldLvl="0" animBg="1"/>
      <p:bldP spid="11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2009775" y="3048000"/>
            <a:ext cx="9445625" cy="76835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zh-CN" altLang="en-US" sz="4400" noProof="1">
                <a:solidFill>
                  <a:schemeClr val="accent4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每一个美好的瞬间都值得被记录</a:t>
            </a:r>
            <a:endParaRPr lang="zh-CN" altLang="en-US" sz="4400" noProof="1">
              <a:solidFill>
                <a:schemeClr val="accent4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146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5935"/>
          <a:stretch>
            <a:fillRect/>
          </a:stretch>
        </p:blipFill>
        <p:spPr>
          <a:xfrm>
            <a:off x="4052888" y="304800"/>
            <a:ext cx="3732212" cy="270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3981450"/>
            <a:ext cx="3500438" cy="2613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038600" y="3963988"/>
            <a:ext cx="3706813" cy="2630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001000" y="3962400"/>
            <a:ext cx="3810000" cy="255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图片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010525" y="306388"/>
            <a:ext cx="3800475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图片 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t="29514"/>
          <a:stretch>
            <a:fillRect/>
          </a:stretch>
        </p:blipFill>
        <p:spPr>
          <a:xfrm>
            <a:off x="76200" y="306388"/>
            <a:ext cx="3851275" cy="266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4578" name="组合 13"/>
          <p:cNvGrpSpPr/>
          <p:nvPr/>
        </p:nvGrpSpPr>
        <p:grpSpPr>
          <a:xfrm>
            <a:off x="609600" y="536575"/>
            <a:ext cx="11241088" cy="2336800"/>
            <a:chOff x="960" y="844"/>
            <a:chExt cx="17702" cy="3681"/>
          </a:xfrm>
        </p:grpSpPr>
        <p:sp>
          <p:nvSpPr>
            <p:cNvPr id="10" name="文本框 9"/>
            <p:cNvSpPr txBox="1"/>
            <p:nvPr/>
          </p:nvSpPr>
          <p:spPr>
            <a:xfrm>
              <a:off x="960" y="844"/>
              <a:ext cx="17702" cy="36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no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>
                <a:lnSpc>
                  <a:spcPct val="150000"/>
                </a:lnSpc>
              </a:pPr>
              <a:r>
                <a:rPr lang="en-US" altLang="zh-CN" sz="3400" b="1" noProof="1">
                  <a:latin typeface="楷体" panose="02010609060101010101" charset="-122"/>
                  <a:ea typeface="楷体" panose="02010609060101010101" charset="-122"/>
                  <a:cs typeface="+mn-cs"/>
                </a:rPr>
                <a:t>    </a:t>
              </a:r>
              <a:r>
                <a:rPr lang="zh-CN" altLang="en-US" sz="3400" b="1" noProof="1">
                  <a:latin typeface="楷体" panose="02010609060101010101" charset="-122"/>
                  <a:ea typeface="楷体" panose="02010609060101010101" charset="-122"/>
                  <a:cs typeface="+mn-cs"/>
                </a:rPr>
                <a:t>我站在天都峰脚下抬头望：啊，峰顶这么高，在</a:t>
              </a:r>
              <a:r>
                <a:rPr lang="zh-CN" altLang="en-US" sz="3600" b="1" noProof="1">
                  <a:latin typeface="楷体" panose="02010609060101010101" charset="-122"/>
                  <a:ea typeface="楷体" panose="02010609060101010101" charset="-122"/>
                  <a:cs typeface="+mn-cs"/>
                </a:rPr>
                <a:t>云彩上面哩！再看看笔陡的石级，石级边上的铁链，似乎是从天上挂下来的。</a:t>
              </a:r>
              <a:r>
                <a:rPr lang="zh-CN" altLang="en-US" sz="3600" b="1" noProof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+mn-cs"/>
                  <a:sym typeface="+mn-ea"/>
                </a:rPr>
                <a:t>我爬得上去吗？真叫人发颤！</a:t>
              </a:r>
              <a:endParaRPr lang="zh-CN" altLang="en-US" sz="36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24580" name="图片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9000" y="2045"/>
              <a:ext cx="757" cy="57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1" name="图片 1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4694" y="2028"/>
              <a:ext cx="995" cy="58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文本框 14"/>
          <p:cNvSpPr txBox="1"/>
          <p:nvPr/>
        </p:nvSpPr>
        <p:spPr>
          <a:xfrm>
            <a:off x="609600" y="3352800"/>
            <a:ext cx="11241088" cy="23368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>
              <a:lnSpc>
                <a:spcPct val="150000"/>
              </a:lnSpc>
            </a:pPr>
            <a:r>
              <a:rPr lang="en-US" altLang="zh-CN" sz="3400" b="1" noProof="1">
                <a:latin typeface="楷体" panose="02010609060101010101" charset="-122"/>
                <a:ea typeface="楷体" panose="02010609060101010101" charset="-122"/>
                <a:cs typeface="+mn-cs"/>
              </a:rPr>
              <a:t>    </a:t>
            </a:r>
            <a:r>
              <a:rPr lang="zh-CN" altLang="en-US" sz="3400" b="1" noProof="1">
                <a:latin typeface="楷体" panose="02010609060101010101" charset="-122"/>
                <a:ea typeface="楷体" panose="02010609060101010101" charset="-122"/>
                <a:cs typeface="+mn-cs"/>
              </a:rPr>
              <a:t>我站在天都峰脚下抬头望：</a:t>
            </a:r>
            <a:r>
              <a:rPr lang="zh-CN" altLang="en-US" sz="3400" b="1" noProof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啊，峰顶这么高，在</a:t>
            </a:r>
            <a:r>
              <a:rPr lang="zh-CN" altLang="en-US" sz="3600" b="1" noProof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云彩上面哩！</a:t>
            </a:r>
            <a:r>
              <a:rPr lang="zh-CN" altLang="en-US" sz="36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我爬得上去吗？</a:t>
            </a:r>
            <a:r>
              <a:rPr lang="zh-CN" altLang="en-US" sz="3600" b="1" noProof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再看看笔陡的石级，石级边上的铁链，似乎是从天上挂下来的，</a:t>
            </a:r>
            <a:r>
              <a:rPr lang="zh-CN" altLang="en-US" sz="36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真叫人发颤！</a:t>
            </a:r>
            <a:endParaRPr lang="zh-CN" altLang="en-US" sz="3600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583" name="矩形 1"/>
          <p:cNvSpPr/>
          <p:nvPr>
            <p:custDataLst>
              <p:tags r:id="rId6"/>
            </p:custDataLst>
          </p:nvPr>
        </p:nvSpPr>
        <p:spPr>
          <a:xfrm>
            <a:off x="76200" y="76200"/>
            <a:ext cx="1800225" cy="522288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爬山前</a:t>
            </a:r>
            <a:endParaRPr lang="zh-CN" altLang="en-US" sz="2800" b="1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5602" name="组合 30"/>
          <p:cNvGrpSpPr/>
          <p:nvPr/>
        </p:nvGrpSpPr>
        <p:grpSpPr>
          <a:xfrm>
            <a:off x="446088" y="152400"/>
            <a:ext cx="10834687" cy="6626225"/>
            <a:chOff x="3360" y="3480"/>
            <a:chExt cx="11437" cy="7075"/>
          </a:xfrm>
        </p:grpSpPr>
        <p:pic>
          <p:nvPicPr>
            <p:cNvPr id="25603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0" y="3480"/>
              <a:ext cx="5717" cy="70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04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8362" y="4119"/>
              <a:ext cx="7074" cy="57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05" name="文本框 20"/>
            <p:cNvSpPr txBox="1"/>
            <p:nvPr/>
          </p:nvSpPr>
          <p:spPr>
            <a:xfrm>
              <a:off x="3994" y="4842"/>
              <a:ext cx="627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Calibri" panose="020F0502020204030204" pitchFamily="34" charset="0"/>
                </a:rPr>
                <a:t>①</a:t>
              </a:r>
              <a:endParaRPr lang="zh-CN" altLang="en-US" sz="1600" b="1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606" name="文本框 21"/>
            <p:cNvSpPr txBox="1"/>
            <p:nvPr/>
          </p:nvSpPr>
          <p:spPr>
            <a:xfrm>
              <a:off x="3994" y="5168"/>
              <a:ext cx="529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②</a:t>
              </a:r>
              <a:endParaRPr lang="zh-CN" altLang="en-US" sz="1600" b="1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607" name="文本框 22"/>
            <p:cNvSpPr txBox="1"/>
            <p:nvPr/>
          </p:nvSpPr>
          <p:spPr>
            <a:xfrm>
              <a:off x="3955" y="5939"/>
              <a:ext cx="529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③</a:t>
              </a:r>
              <a:endParaRPr lang="zh-CN" altLang="en-US" sz="1600" b="1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608" name="文本框 23"/>
            <p:cNvSpPr txBox="1"/>
            <p:nvPr/>
          </p:nvSpPr>
          <p:spPr>
            <a:xfrm>
              <a:off x="3967" y="6207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④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5609" name="文本框 24"/>
            <p:cNvSpPr txBox="1"/>
            <p:nvPr/>
          </p:nvSpPr>
          <p:spPr>
            <a:xfrm>
              <a:off x="3967" y="7035"/>
              <a:ext cx="581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⑤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5610" name="文本框 25"/>
            <p:cNvSpPr txBox="1"/>
            <p:nvPr/>
          </p:nvSpPr>
          <p:spPr>
            <a:xfrm>
              <a:off x="3967" y="7342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⑥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5611" name="文本框 26"/>
            <p:cNvSpPr txBox="1"/>
            <p:nvPr/>
          </p:nvSpPr>
          <p:spPr>
            <a:xfrm>
              <a:off x="3994" y="7871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⑦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5612" name="文本框 27"/>
            <p:cNvSpPr txBox="1"/>
            <p:nvPr/>
          </p:nvSpPr>
          <p:spPr>
            <a:xfrm>
              <a:off x="4009" y="8477"/>
              <a:ext cx="539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⑧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5613" name="文本框 28"/>
            <p:cNvSpPr txBox="1"/>
            <p:nvPr/>
          </p:nvSpPr>
          <p:spPr>
            <a:xfrm>
              <a:off x="9483" y="4495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⑨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5614" name="文本框 29"/>
            <p:cNvSpPr txBox="1"/>
            <p:nvPr/>
          </p:nvSpPr>
          <p:spPr>
            <a:xfrm>
              <a:off x="9484" y="4994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⑩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 flipV="1">
            <a:off x="1020763" y="2209800"/>
            <a:ext cx="4465638" cy="7938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219200" y="1981200"/>
            <a:ext cx="426720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724400" y="2271713"/>
            <a:ext cx="873125" cy="368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p>
            <a:r>
              <a:rPr lang="zh-CN" altLang="en-US" b="1" noProof="1">
                <a:latin typeface="楷体" panose="02010609060101010101" charset="-122"/>
                <a:ea typeface="楷体" panose="02010609060101010101" charset="-122"/>
                <a:cs typeface="+mn-cs"/>
              </a:rPr>
              <a:t>怎么想</a:t>
            </a:r>
            <a:endParaRPr lang="zh-CN" altLang="en-US" b="1" noProof="1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90600" y="2514600"/>
            <a:ext cx="342900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9" name="矩形 10"/>
          <p:cNvSpPr/>
          <p:nvPr>
            <p:custDataLst>
              <p:tags r:id="rId4"/>
            </p:custDataLst>
          </p:nvPr>
        </p:nvSpPr>
        <p:spPr>
          <a:xfrm>
            <a:off x="211138" y="2016125"/>
            <a:ext cx="504825" cy="138430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爬山前</a:t>
            </a:r>
            <a:endParaRPr lang="zh-CN" altLang="en-US" sz="2800" b="1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6626" name="组合 30"/>
          <p:cNvGrpSpPr/>
          <p:nvPr/>
        </p:nvGrpSpPr>
        <p:grpSpPr>
          <a:xfrm>
            <a:off x="447675" y="117475"/>
            <a:ext cx="10834688" cy="6624638"/>
            <a:chOff x="3360" y="3480"/>
            <a:chExt cx="11437" cy="7075"/>
          </a:xfrm>
        </p:grpSpPr>
        <p:pic>
          <p:nvPicPr>
            <p:cNvPr id="26627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0" y="3480"/>
              <a:ext cx="5717" cy="70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28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8362" y="4119"/>
              <a:ext cx="7074" cy="57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29" name="文本框 20"/>
            <p:cNvSpPr txBox="1"/>
            <p:nvPr/>
          </p:nvSpPr>
          <p:spPr>
            <a:xfrm>
              <a:off x="3994" y="4842"/>
              <a:ext cx="627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Calibri" panose="020F0502020204030204" pitchFamily="34" charset="0"/>
                </a:rPr>
                <a:t>①</a:t>
              </a:r>
              <a:endParaRPr lang="zh-CN" altLang="en-US" sz="1600" b="1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30" name="文本框 21"/>
            <p:cNvSpPr txBox="1"/>
            <p:nvPr/>
          </p:nvSpPr>
          <p:spPr>
            <a:xfrm>
              <a:off x="3994" y="5168"/>
              <a:ext cx="529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②</a:t>
              </a:r>
              <a:endParaRPr lang="zh-CN" altLang="en-US" sz="1600" b="1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631" name="文本框 22"/>
            <p:cNvSpPr txBox="1"/>
            <p:nvPr/>
          </p:nvSpPr>
          <p:spPr>
            <a:xfrm>
              <a:off x="3955" y="5939"/>
              <a:ext cx="529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③</a:t>
              </a:r>
              <a:endParaRPr lang="zh-CN" altLang="en-US" sz="1600" b="1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632" name="文本框 23"/>
            <p:cNvSpPr txBox="1"/>
            <p:nvPr/>
          </p:nvSpPr>
          <p:spPr>
            <a:xfrm>
              <a:off x="3967" y="6207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④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6633" name="文本框 24"/>
            <p:cNvSpPr txBox="1"/>
            <p:nvPr/>
          </p:nvSpPr>
          <p:spPr>
            <a:xfrm>
              <a:off x="3967" y="7035"/>
              <a:ext cx="581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⑤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6634" name="文本框 25"/>
            <p:cNvSpPr txBox="1"/>
            <p:nvPr/>
          </p:nvSpPr>
          <p:spPr>
            <a:xfrm>
              <a:off x="3967" y="7342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⑥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6635" name="文本框 26"/>
            <p:cNvSpPr txBox="1"/>
            <p:nvPr/>
          </p:nvSpPr>
          <p:spPr>
            <a:xfrm>
              <a:off x="3994" y="7871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⑦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6636" name="文本框 27"/>
            <p:cNvSpPr txBox="1"/>
            <p:nvPr/>
          </p:nvSpPr>
          <p:spPr>
            <a:xfrm>
              <a:off x="4009" y="8477"/>
              <a:ext cx="539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⑧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6637" name="文本框 28"/>
            <p:cNvSpPr txBox="1"/>
            <p:nvPr/>
          </p:nvSpPr>
          <p:spPr>
            <a:xfrm>
              <a:off x="9483" y="4495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⑨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6638" name="文本框 29"/>
            <p:cNvSpPr txBox="1"/>
            <p:nvPr/>
          </p:nvSpPr>
          <p:spPr>
            <a:xfrm>
              <a:off x="9484" y="4994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⑩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6639" name="组合 8"/>
          <p:cNvGrpSpPr/>
          <p:nvPr/>
        </p:nvGrpSpPr>
        <p:grpSpPr>
          <a:xfrm>
            <a:off x="914400" y="533400"/>
            <a:ext cx="10004425" cy="6024563"/>
            <a:chOff x="1440" y="840"/>
            <a:chExt cx="15755" cy="9488"/>
          </a:xfrm>
        </p:grpSpPr>
        <p:sp>
          <p:nvSpPr>
            <p:cNvPr id="6" name="矩形 5"/>
            <p:cNvSpPr/>
            <p:nvPr/>
          </p:nvSpPr>
          <p:spPr>
            <a:xfrm>
              <a:off x="1440" y="840"/>
              <a:ext cx="7504" cy="9488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7" name="矩形 6"/>
            <p:cNvSpPr/>
            <p:nvPr/>
          </p:nvSpPr>
          <p:spPr>
            <a:xfrm>
              <a:off x="9691" y="928"/>
              <a:ext cx="7504" cy="6262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pic>
        <p:nvPicPr>
          <p:cNvPr id="8" name="图片 7" descr="IMG_7334(20211103-141922)"/>
          <p:cNvPicPr>
            <a:picLocks noChangeAspect="1"/>
          </p:cNvPicPr>
          <p:nvPr/>
        </p:nvPicPr>
        <p:blipFill>
          <a:blip r:embed="rId4"/>
          <a:srcRect l="8572" t="36205" r="4616" b="45514"/>
          <a:stretch>
            <a:fillRect/>
          </a:stretch>
        </p:blipFill>
        <p:spPr>
          <a:xfrm>
            <a:off x="1333500" y="1593850"/>
            <a:ext cx="9525000" cy="29749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直接连接符 2"/>
          <p:cNvCxnSpPr/>
          <p:nvPr>
            <p:custDataLst>
              <p:tags r:id="rId5"/>
            </p:custDataLst>
          </p:nvPr>
        </p:nvCxnSpPr>
        <p:spPr>
          <a:xfrm flipV="1">
            <a:off x="6172200" y="2057400"/>
            <a:ext cx="4191000" cy="20638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6"/>
            </p:custDataLst>
          </p:nvPr>
        </p:nvCxnSpPr>
        <p:spPr>
          <a:xfrm>
            <a:off x="7315200" y="3352800"/>
            <a:ext cx="3352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>
            <p:custDataLst>
              <p:tags r:id="rId7"/>
            </p:custDataLst>
          </p:nvPr>
        </p:nvCxnSpPr>
        <p:spPr>
          <a:xfrm>
            <a:off x="5943600" y="4572000"/>
            <a:ext cx="3124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8"/>
            </p:custDataLst>
          </p:nvPr>
        </p:nvCxnSpPr>
        <p:spPr>
          <a:xfrm>
            <a:off x="1524000" y="3962400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7905750" y="1603375"/>
            <a:ext cx="487363" cy="50482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1" name="椭圆 10"/>
          <p:cNvSpPr/>
          <p:nvPr/>
        </p:nvSpPr>
        <p:spPr>
          <a:xfrm>
            <a:off x="9131300" y="2846388"/>
            <a:ext cx="436563" cy="493713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6649" name="矩形 11"/>
          <p:cNvSpPr/>
          <p:nvPr>
            <p:custDataLst>
              <p:tags r:id="rId9"/>
            </p:custDataLst>
          </p:nvPr>
        </p:nvSpPr>
        <p:spPr>
          <a:xfrm>
            <a:off x="152400" y="65088"/>
            <a:ext cx="1800225" cy="52387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爬山前</a:t>
            </a:r>
            <a:endParaRPr lang="zh-CN" altLang="en-US" sz="2800" b="1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1" animBg="1"/>
      <p:bldP spid="10" grpId="3" bldLvl="0" animBg="1"/>
      <p:bldP spid="11" grpId="2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8674" name="组合 30"/>
          <p:cNvGrpSpPr/>
          <p:nvPr/>
        </p:nvGrpSpPr>
        <p:grpSpPr>
          <a:xfrm>
            <a:off x="446088" y="152400"/>
            <a:ext cx="10834687" cy="6626225"/>
            <a:chOff x="3360" y="3480"/>
            <a:chExt cx="11437" cy="7075"/>
          </a:xfrm>
        </p:grpSpPr>
        <p:pic>
          <p:nvPicPr>
            <p:cNvPr id="28675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0" y="3480"/>
              <a:ext cx="5717" cy="70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76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8362" y="4119"/>
              <a:ext cx="7074" cy="57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77" name="文本框 20"/>
            <p:cNvSpPr txBox="1"/>
            <p:nvPr/>
          </p:nvSpPr>
          <p:spPr>
            <a:xfrm>
              <a:off x="3994" y="4842"/>
              <a:ext cx="627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Calibri" panose="020F0502020204030204" pitchFamily="34" charset="0"/>
                </a:rPr>
                <a:t>①</a:t>
              </a:r>
              <a:endParaRPr lang="zh-CN" altLang="en-US" sz="1600" b="1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78" name="文本框 21"/>
            <p:cNvSpPr txBox="1"/>
            <p:nvPr/>
          </p:nvSpPr>
          <p:spPr>
            <a:xfrm>
              <a:off x="3994" y="5168"/>
              <a:ext cx="529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②</a:t>
              </a:r>
              <a:endParaRPr lang="zh-CN" altLang="en-US" sz="1600" b="1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679" name="文本框 22"/>
            <p:cNvSpPr txBox="1"/>
            <p:nvPr/>
          </p:nvSpPr>
          <p:spPr>
            <a:xfrm>
              <a:off x="3955" y="5939"/>
              <a:ext cx="529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③</a:t>
              </a:r>
              <a:endParaRPr lang="zh-CN" altLang="en-US" sz="1600" b="1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680" name="文本框 23"/>
            <p:cNvSpPr txBox="1"/>
            <p:nvPr/>
          </p:nvSpPr>
          <p:spPr>
            <a:xfrm>
              <a:off x="3967" y="6207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④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8681" name="文本框 24"/>
            <p:cNvSpPr txBox="1"/>
            <p:nvPr/>
          </p:nvSpPr>
          <p:spPr>
            <a:xfrm>
              <a:off x="3967" y="7035"/>
              <a:ext cx="581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⑤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8682" name="文本框 25"/>
            <p:cNvSpPr txBox="1"/>
            <p:nvPr/>
          </p:nvSpPr>
          <p:spPr>
            <a:xfrm>
              <a:off x="3967" y="7342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⑥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8683" name="文本框 26"/>
            <p:cNvSpPr txBox="1"/>
            <p:nvPr/>
          </p:nvSpPr>
          <p:spPr>
            <a:xfrm>
              <a:off x="3994" y="7871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⑦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8684" name="文本框 27"/>
            <p:cNvSpPr txBox="1"/>
            <p:nvPr/>
          </p:nvSpPr>
          <p:spPr>
            <a:xfrm>
              <a:off x="4009" y="8477"/>
              <a:ext cx="539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⑧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8685" name="文本框 28"/>
            <p:cNvSpPr txBox="1"/>
            <p:nvPr/>
          </p:nvSpPr>
          <p:spPr>
            <a:xfrm>
              <a:off x="9483" y="4495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⑨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28686" name="文本框 29"/>
            <p:cNvSpPr txBox="1"/>
            <p:nvPr/>
          </p:nvSpPr>
          <p:spPr>
            <a:xfrm>
              <a:off x="9484" y="4994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⑩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876800" y="3400425"/>
            <a:ext cx="873125" cy="368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p>
            <a:r>
              <a:rPr lang="zh-CN" altLang="en-US" b="1" noProof="1">
                <a:latin typeface="楷体" panose="02010609060101010101" charset="-122"/>
                <a:ea typeface="楷体" panose="02010609060101010101" charset="-122"/>
                <a:cs typeface="+mn-cs"/>
              </a:rPr>
              <a:t>怎么说</a:t>
            </a:r>
            <a:endParaRPr lang="zh-CN" altLang="en-US" b="1" noProof="1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020763" y="2209800"/>
            <a:ext cx="4465638" cy="7938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219200" y="1981200"/>
            <a:ext cx="426720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990600" y="2514600"/>
            <a:ext cx="342900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800600" y="2230438"/>
            <a:ext cx="873125" cy="368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p>
            <a:r>
              <a:rPr lang="zh-CN" altLang="en-US" b="1" noProof="1">
                <a:latin typeface="楷体" panose="02010609060101010101" charset="-122"/>
                <a:ea typeface="楷体" panose="02010609060101010101" charset="-122"/>
                <a:cs typeface="+mn-cs"/>
              </a:rPr>
              <a:t>怎么想</a:t>
            </a:r>
            <a:endParaRPr lang="zh-CN" altLang="en-US" b="1" noProof="1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905000" y="3263900"/>
            <a:ext cx="3581400" cy="1270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38200" y="3505200"/>
            <a:ext cx="76200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4"/>
            </p:custDataLst>
          </p:nvPr>
        </p:nvCxnSpPr>
        <p:spPr>
          <a:xfrm flipV="1">
            <a:off x="3167063" y="2743200"/>
            <a:ext cx="2090738" cy="55563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5"/>
            </p:custDataLst>
          </p:nvPr>
        </p:nvCxnSpPr>
        <p:spPr>
          <a:xfrm flipV="1">
            <a:off x="3048000" y="3768725"/>
            <a:ext cx="1828800" cy="14288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6" name="矩形 10"/>
          <p:cNvSpPr/>
          <p:nvPr>
            <p:custDataLst>
              <p:tags r:id="rId6"/>
            </p:custDataLst>
          </p:nvPr>
        </p:nvSpPr>
        <p:spPr>
          <a:xfrm>
            <a:off x="211138" y="2016125"/>
            <a:ext cx="504825" cy="138430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爬山前</a:t>
            </a:r>
            <a:endParaRPr lang="zh-CN" altLang="en-US" sz="2800" b="1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28600" y="304800"/>
            <a:ext cx="6740525" cy="86995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6"/>
            </a:solidFill>
            <a:prstDash val="solid"/>
          </a:ln>
        </p:spPr>
        <p:txBody>
          <a:bodyPr wrap="square">
            <a:noAutofit/>
          </a:bodyPr>
          <a:p>
            <a:r>
              <a:rPr lang="zh-CN" altLang="en-US" sz="4800" b="1" noProof="1"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任务二：尝试“写清楚”</a:t>
            </a:r>
            <a:endParaRPr lang="zh-CN" altLang="en-US" sz="4800" b="1" noProof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endParaRPr lang="zh-CN" altLang="en-US" sz="4800" noProof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676400" y="1066800"/>
            <a:ext cx="8029575" cy="5791200"/>
            <a:chOff x="2640" y="1680"/>
            <a:chExt cx="12644" cy="9119"/>
          </a:xfrm>
        </p:grpSpPr>
        <p:sp>
          <p:nvSpPr>
            <p:cNvPr id="29700" name="文本框 1"/>
            <p:cNvSpPr txBox="1"/>
            <p:nvPr>
              <p:custDataLst>
                <p:tags r:id="rId2"/>
              </p:custDataLst>
            </p:nvPr>
          </p:nvSpPr>
          <p:spPr>
            <a:xfrm>
              <a:off x="8280" y="9881"/>
              <a:ext cx="1795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zh-CN" sz="3200" b="1">
                  <a:latin typeface="楷体" panose="02010609060101010101" charset="-122"/>
                  <a:ea typeface="楷体" panose="02010609060101010101" charset="-122"/>
                </a:rPr>
                <a:t>祝寿</a:t>
              </a:r>
              <a:endParaRPr lang="zh-CN" altLang="zh-CN" sz="32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29701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40" y="1680"/>
              <a:ext cx="12644" cy="8576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381000" y="228600"/>
            <a:ext cx="2225675" cy="58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p>
            <a:r>
              <a:rPr lang="zh-CN" altLang="en-US" sz="3200" b="1" noProof="1">
                <a:latin typeface="楷体" panose="02010609060101010101" charset="-122"/>
                <a:ea typeface="楷体" panose="02010609060101010101" charset="-122"/>
                <a:cs typeface="+mn-cs"/>
              </a:rPr>
              <a:t>学习任务单</a:t>
            </a:r>
            <a:endParaRPr lang="zh-CN" altLang="en-US" sz="3200" b="1" noProof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8686800" y="333375"/>
            <a:ext cx="3233738" cy="441325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600" strike="noStrike" noProof="1">
                <a:latin typeface="楷体" panose="02010609060101010101" charset="-122"/>
                <a:ea typeface="楷体" panose="02010609060101010101" charset="-122"/>
              </a:rPr>
              <a:t>五分钟计时</a:t>
            </a:r>
            <a:endParaRPr lang="zh-CN" altLang="en-US" sz="1600" strike="noStrike" noProof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8686800" y="333375"/>
            <a:ext cx="3233738" cy="441325"/>
          </a:xfrm>
          <a:prstGeom prst="roundRect">
            <a:avLst/>
          </a:prstGeom>
          <a:solidFill>
            <a:schemeClr val="bg1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34" name="纯音乐 - 上下课铃声">
            <a:hlinkClick r:id="" action="ppaction://media"/>
          </p:cNvPr>
          <p:cNvPicPr/>
          <p:nvPr/>
        </p:nvPicPr>
        <p:blipFill>
          <a:blip r:embed="rId1"/>
          <a:stretch>
            <a:fillRect/>
          </a:stretch>
        </p:blipFill>
        <p:spPr>
          <a:xfrm>
            <a:off x="9601200" y="27940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文本框 34"/>
          <p:cNvSpPr txBox="1"/>
          <p:nvPr/>
        </p:nvSpPr>
        <p:spPr>
          <a:xfrm>
            <a:off x="10057765" y="304800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n-cs"/>
              </a:rPr>
              <a:t>时间到！</a:t>
            </a:r>
            <a:endParaRPr lang="zh-CN" altLang="en-US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072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2000" y="1143000"/>
            <a:ext cx="10299700" cy="5627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66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6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6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8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文本框 99"/>
          <p:cNvSpPr txBox="1"/>
          <p:nvPr/>
        </p:nvSpPr>
        <p:spPr>
          <a:xfrm>
            <a:off x="9525000" y="4648200"/>
            <a:ext cx="113982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3200" b="1">
                <a:latin typeface="楷体" panose="02010609060101010101" charset="-122"/>
                <a:ea typeface="楷体" panose="02010609060101010101" charset="-122"/>
              </a:rPr>
              <a:t>赛跑</a:t>
            </a:r>
            <a:endParaRPr lang="zh-CN" altLang="zh-CN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31746" name="组合 44" descr="7b0a202020202274657874626f78223a20227b5c2263617465676f72795f69645c223a31303431302c5c2269645c223a32303334323031327d220a7d0a"/>
          <p:cNvGrpSpPr/>
          <p:nvPr/>
        </p:nvGrpSpPr>
        <p:grpSpPr>
          <a:xfrm>
            <a:off x="990600" y="3276600"/>
            <a:ext cx="10798175" cy="3219450"/>
            <a:chOff x="5311" y="3510"/>
            <a:chExt cx="8457" cy="3669"/>
          </a:xfrm>
        </p:grpSpPr>
        <p:sp>
          <p:nvSpPr>
            <p:cNvPr id="46" name="矩形 45"/>
            <p:cNvSpPr/>
            <p:nvPr>
              <p:custDataLst>
                <p:tags r:id="rId1"/>
              </p:custDataLst>
            </p:nvPr>
          </p:nvSpPr>
          <p:spPr>
            <a:xfrm>
              <a:off x="5311" y="4026"/>
              <a:ext cx="8208" cy="3153"/>
            </a:xfrm>
            <a:prstGeom prst="rect">
              <a:avLst/>
            </a:prstGeom>
            <a:pattFill prst="ltUpDiag">
              <a:fgClr>
                <a:srgbClr val="2D4F6D"/>
              </a:fgClr>
              <a:bgClr>
                <a:schemeClr val="bg1"/>
              </a:bgClr>
            </a:pattFill>
            <a:ln w="38100">
              <a:solidFill>
                <a:srgbClr val="2D4F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/>
              <a:endParaRPr lang="zh-CN" altLang="en-US" strike="noStrike" noProof="1"/>
            </a:p>
          </p:txBody>
        </p:sp>
        <p:sp>
          <p:nvSpPr>
            <p:cNvPr id="47" name="矩形 46"/>
            <p:cNvSpPr/>
            <p:nvPr>
              <p:custDataLst>
                <p:tags r:id="rId2"/>
              </p:custDataLst>
            </p:nvPr>
          </p:nvSpPr>
          <p:spPr>
            <a:xfrm>
              <a:off x="5610" y="3510"/>
              <a:ext cx="8158" cy="351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D4F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/>
              <a:endParaRPr lang="zh-CN" altLang="en-US" strike="noStrike" noProof="1"/>
            </a:p>
          </p:txBody>
        </p:sp>
        <p:sp>
          <p:nvSpPr>
            <p:cNvPr id="48" name="矩形 47"/>
            <p:cNvSpPr/>
            <p:nvPr>
              <p:custDataLst>
                <p:tags r:id="rId3"/>
              </p:custDataLst>
            </p:nvPr>
          </p:nvSpPr>
          <p:spPr>
            <a:xfrm>
              <a:off x="5827" y="3690"/>
              <a:ext cx="227" cy="227"/>
            </a:xfrm>
            <a:prstGeom prst="rect">
              <a:avLst/>
            </a:prstGeom>
            <a:solidFill>
              <a:srgbClr val="2D4F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/>
              <a:endParaRPr lang="zh-CN" altLang="en-US" strike="noStrike" noProof="1"/>
            </a:p>
          </p:txBody>
        </p:sp>
        <p:sp>
          <p:nvSpPr>
            <p:cNvPr id="49" name="矩形 48"/>
            <p:cNvSpPr/>
            <p:nvPr>
              <p:custDataLst>
                <p:tags r:id="rId4"/>
              </p:custDataLst>
            </p:nvPr>
          </p:nvSpPr>
          <p:spPr>
            <a:xfrm>
              <a:off x="5827" y="6615"/>
              <a:ext cx="227" cy="227"/>
            </a:xfrm>
            <a:prstGeom prst="rect">
              <a:avLst/>
            </a:prstGeom>
            <a:solidFill>
              <a:srgbClr val="2D4F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/>
              <a:endParaRPr lang="zh-CN" altLang="en-US" strike="noStrike" noProof="1"/>
            </a:p>
          </p:txBody>
        </p:sp>
        <p:sp>
          <p:nvSpPr>
            <p:cNvPr id="50" name="矩形 49"/>
            <p:cNvSpPr/>
            <p:nvPr>
              <p:custDataLst>
                <p:tags r:id="rId5"/>
              </p:custDataLst>
            </p:nvPr>
          </p:nvSpPr>
          <p:spPr>
            <a:xfrm>
              <a:off x="13420" y="3718"/>
              <a:ext cx="227" cy="227"/>
            </a:xfrm>
            <a:prstGeom prst="rect">
              <a:avLst/>
            </a:prstGeom>
            <a:solidFill>
              <a:srgbClr val="2D4F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/>
              <a:endParaRPr lang="zh-CN" altLang="en-US" strike="noStrike" noProof="1"/>
            </a:p>
          </p:txBody>
        </p:sp>
        <p:sp>
          <p:nvSpPr>
            <p:cNvPr id="51" name="矩形 50"/>
            <p:cNvSpPr/>
            <p:nvPr>
              <p:custDataLst>
                <p:tags r:id="rId6"/>
              </p:custDataLst>
            </p:nvPr>
          </p:nvSpPr>
          <p:spPr>
            <a:xfrm>
              <a:off x="13420" y="6615"/>
              <a:ext cx="227" cy="227"/>
            </a:xfrm>
            <a:prstGeom prst="rect">
              <a:avLst/>
            </a:prstGeom>
            <a:solidFill>
              <a:srgbClr val="2D4F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31753" name="文本框 3"/>
          <p:cNvSpPr txBox="1"/>
          <p:nvPr/>
        </p:nvSpPr>
        <p:spPr>
          <a:xfrm>
            <a:off x="990600" y="4262438"/>
            <a:ext cx="9632950" cy="17002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>
              <a:lnSpc>
                <a:spcPct val="11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  1.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发挥想象，能写清楚看到的内容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。    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  2. 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发挥想象，能写清楚</a:t>
            </a:r>
            <a:r>
              <a:rPr lang="en-US" sz="2800">
                <a:latin typeface="楷体" panose="02010609060101010101" charset="-122"/>
                <a:ea typeface="楷体" panose="02010609060101010101" charset="-122"/>
              </a:rPr>
              <a:t>人物的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语言</a:t>
            </a:r>
            <a:r>
              <a:rPr lang="en-US" sz="280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  3. 发挥想象，能写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清楚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人物的想法。                    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                               </a:t>
            </a:r>
            <a:endParaRPr lang="en-US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1754" name="文本框 4"/>
          <p:cNvSpPr txBox="1"/>
          <p:nvPr/>
        </p:nvSpPr>
        <p:spPr>
          <a:xfrm>
            <a:off x="8837613" y="4625975"/>
            <a:ext cx="1135062" cy="736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★</a:t>
            </a:r>
            <a:endParaRPr lang="en-US" altLang="zh-CN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1755" name="文本框 5"/>
          <p:cNvSpPr txBox="1"/>
          <p:nvPr>
            <p:custDataLst>
              <p:tags r:id="rId7"/>
            </p:custDataLst>
          </p:nvPr>
        </p:nvSpPr>
        <p:spPr>
          <a:xfrm>
            <a:off x="8686800" y="5005388"/>
            <a:ext cx="1476375" cy="6048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★</a:t>
            </a:r>
            <a:endParaRPr lang="en-US" altLang="zh-CN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06675" y="3581400"/>
            <a:ext cx="74866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algn="ctr"/>
            <a:r>
              <a:rPr lang="zh-CN" sz="2800" b="1" noProof="1">
                <a:solidFill>
                  <a:schemeClr val="accent4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小记者站“生活万花筒”栏目投稿入选标准</a:t>
            </a:r>
            <a:endParaRPr lang="zh-CN" altLang="en-US" sz="2800" b="1" noProof="1">
              <a:solidFill>
                <a:schemeClr val="accent4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381000" y="228600"/>
            <a:ext cx="2225675" cy="58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p>
            <a:r>
              <a:rPr lang="zh-CN" altLang="en-US" sz="3200" b="1" noProof="1">
                <a:latin typeface="楷体" panose="02010609060101010101" charset="-122"/>
                <a:ea typeface="楷体" panose="02010609060101010101" charset="-122"/>
                <a:cs typeface="+mn-cs"/>
              </a:rPr>
              <a:t>学习任务单</a:t>
            </a:r>
            <a:endParaRPr lang="zh-CN" altLang="en-US" sz="3200" b="1" noProof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1758" name="图片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4400" y="898525"/>
            <a:ext cx="3913188" cy="2160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9" name="文本框 2"/>
          <p:cNvSpPr txBox="1"/>
          <p:nvPr>
            <p:custDataLst>
              <p:tags r:id="rId11"/>
            </p:custDataLst>
          </p:nvPr>
        </p:nvSpPr>
        <p:spPr>
          <a:xfrm>
            <a:off x="8458200" y="4191000"/>
            <a:ext cx="1135063" cy="736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★</a:t>
            </a:r>
            <a:endParaRPr lang="en-US" altLang="zh-CN" sz="28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1760" name="Picture 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8600" y="515938"/>
            <a:ext cx="4386263" cy="254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2770" name="文本框 99"/>
          <p:cNvSpPr txBox="1"/>
          <p:nvPr/>
        </p:nvSpPr>
        <p:spPr>
          <a:xfrm>
            <a:off x="609600" y="838200"/>
            <a:ext cx="10367963" cy="3046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zh-CN" sz="3200" b="1">
                <a:latin typeface="楷体" panose="02010609060101010101" charset="-122"/>
                <a:ea typeface="楷体" panose="02010609060101010101" charset="-122"/>
              </a:rPr>
              <a:t>【延学】★课外拓展：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
    1. </a:t>
            </a:r>
            <a:r>
              <a:rPr lang="en-US" sz="3200" b="1">
                <a:latin typeface="楷体" panose="02010609060101010101" charset="-122"/>
                <a:ea typeface="楷体" panose="02010609060101010101" charset="-122"/>
              </a:rPr>
              <a:t>对照小记者站“</a:t>
            </a:r>
            <a:r>
              <a:rPr lang="zh-CN" altLang="zh-CN" sz="32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生活万花筒</a:t>
            </a:r>
            <a:r>
              <a:rPr lang="en-US" sz="3200" b="1">
                <a:latin typeface="楷体" panose="02010609060101010101" charset="-122"/>
                <a:ea typeface="楷体" panose="02010609060101010101" charset="-122"/>
              </a:rPr>
              <a:t>”栏目投稿入选标准，完善自己的稿件，积极投稿。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   </a:t>
            </a:r>
            <a:endParaRPr lang="en-US" altLang="zh-CN" sz="32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   2.</a:t>
            </a:r>
            <a:r>
              <a:rPr lang="zh-CN" altLang="zh-CN" sz="3200" b="1">
                <a:latin typeface="楷体" panose="02010609060101010101" charset="-122"/>
                <a:ea typeface="楷体" panose="02010609060101010101" charset="-122"/>
              </a:rPr>
              <a:t>推荐阅读：黄亦波《爬天都峰》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2771" name="图片 3" descr="IMG_7330(20211103-101139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3124200"/>
            <a:ext cx="4024313" cy="3781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5"/>
          <p:cNvSpPr txBox="1"/>
          <p:nvPr/>
        </p:nvSpPr>
        <p:spPr>
          <a:xfrm>
            <a:off x="304800" y="304800"/>
            <a:ext cx="2224088" cy="58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p>
            <a:r>
              <a:rPr lang="zh-CN" altLang="en-US" sz="3200" b="1" noProof="1">
                <a:latin typeface="楷体" panose="02010609060101010101" charset="-122"/>
                <a:ea typeface="楷体" panose="02010609060101010101" charset="-122"/>
                <a:cs typeface="+mn-cs"/>
              </a:rPr>
              <a:t>学习任务单</a:t>
            </a:r>
            <a:endParaRPr lang="zh-CN" altLang="en-US" sz="3200" b="1" noProof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170" name="内容占位符 2"/>
          <p:cNvSpPr>
            <a:spLocks noGrp="1"/>
          </p:cNvSpPr>
          <p:nvPr>
            <p:ph idx="1"/>
          </p:nvPr>
        </p:nvSpPr>
        <p:spPr/>
        <p:txBody>
          <a:bodyPr anchor="t" anchorCtr="0"/>
          <a:p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717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8932" b="7578"/>
          <a:stretch>
            <a:fillRect/>
          </a:stretch>
        </p:blipFill>
        <p:spPr>
          <a:xfrm>
            <a:off x="0" y="-7620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椭圆 4"/>
          <p:cNvSpPr/>
          <p:nvPr>
            <p:custDataLst>
              <p:tags r:id="rId3"/>
            </p:custDataLst>
          </p:nvPr>
        </p:nvSpPr>
        <p:spPr>
          <a:xfrm>
            <a:off x="2505075" y="831850"/>
            <a:ext cx="7181850" cy="3981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cs typeface="汉仪正圆-55W" charset="-122"/>
            </a:endParaRPr>
          </a:p>
        </p:txBody>
      </p:sp>
      <p:sp>
        <p:nvSpPr>
          <p:cNvPr id="7173" name="文本框 5"/>
          <p:cNvSpPr txBox="1"/>
          <p:nvPr>
            <p:custDataLst>
              <p:tags r:id="rId4"/>
            </p:custDataLst>
          </p:nvPr>
        </p:nvSpPr>
        <p:spPr>
          <a:xfrm>
            <a:off x="304800" y="1295400"/>
            <a:ext cx="9910763" cy="34147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3" indent="0"/>
            <a:r>
              <a:rPr lang="en-US" altLang="zh-CN" sz="7200">
                <a:solidFill>
                  <a:srgbClr val="E63C01"/>
                </a:solidFill>
                <a:latin typeface="方正全福体" panose="02000500000000000000" charset="-122"/>
                <a:ea typeface="方正全福体" panose="02000500000000000000" charset="-122"/>
                <a:sym typeface="方正全福体" panose="02000500000000000000" charset="-122"/>
              </a:rPr>
              <a:t>       </a:t>
            </a:r>
            <a:r>
              <a:rPr lang="zh-CN" altLang="en-US" sz="7200">
                <a:solidFill>
                  <a:srgbClr val="E63C01"/>
                </a:solidFill>
                <a:latin typeface="方正全福体" panose="02000500000000000000" charset="-122"/>
                <a:ea typeface="方正全福体" panose="02000500000000000000" charset="-122"/>
                <a:sym typeface="方正全福体" panose="02000500000000000000" charset="-122"/>
              </a:rPr>
              <a:t>学校小记者站</a:t>
            </a:r>
            <a:endParaRPr lang="zh-CN" altLang="en-US" sz="7200">
              <a:solidFill>
                <a:srgbClr val="E63C01"/>
              </a:solidFill>
              <a:latin typeface="方正全福体" panose="02000500000000000000" charset="-122"/>
              <a:ea typeface="方正全福体" panose="02000500000000000000" charset="-122"/>
              <a:sym typeface="方正全福体" panose="02000500000000000000" charset="-122"/>
            </a:endParaRPr>
          </a:p>
          <a:p>
            <a:pPr lvl="3" indent="0"/>
            <a:r>
              <a:rPr lang="en-US" altLang="zh-CN" sz="7200">
                <a:solidFill>
                  <a:srgbClr val="E63C01"/>
                </a:solidFill>
                <a:latin typeface="方正全福体" panose="02000500000000000000" charset="-122"/>
                <a:ea typeface="方正全福体" panose="02000500000000000000" charset="-122"/>
                <a:sym typeface="方正全福体" panose="02000500000000000000" charset="-122"/>
              </a:rPr>
              <a:t>“</a:t>
            </a:r>
            <a:r>
              <a:rPr lang="zh-CN" altLang="en-US" sz="7200">
                <a:solidFill>
                  <a:srgbClr val="E63C01"/>
                </a:solidFill>
                <a:latin typeface="方正全福体" panose="02000500000000000000" charset="-122"/>
                <a:ea typeface="方正全福体" panose="02000500000000000000" charset="-122"/>
                <a:sym typeface="方正全福体" panose="02000500000000000000" charset="-122"/>
              </a:rPr>
              <a:t>生活万花筒”栏目</a:t>
            </a:r>
            <a:endParaRPr lang="zh-CN" altLang="en-US" sz="7200">
              <a:solidFill>
                <a:srgbClr val="E63C01"/>
              </a:solidFill>
              <a:latin typeface="方正全福体" panose="02000500000000000000" charset="-122"/>
              <a:ea typeface="方正全福体" panose="02000500000000000000" charset="-122"/>
              <a:sym typeface="方正全福体" panose="02000500000000000000" charset="-122"/>
            </a:endParaRPr>
          </a:p>
          <a:p>
            <a:pPr lvl="3" indent="0"/>
            <a:r>
              <a:rPr lang="en-US" altLang="zh-CN" sz="7200">
                <a:solidFill>
                  <a:srgbClr val="E63C01"/>
                </a:solidFill>
                <a:latin typeface="方正全福体" panose="02000500000000000000" charset="-122"/>
                <a:ea typeface="方正全福体" panose="02000500000000000000" charset="-122"/>
                <a:sym typeface="方正全福体" panose="02000500000000000000" charset="-122"/>
              </a:rPr>
              <a:t>               </a:t>
            </a:r>
            <a:r>
              <a:rPr lang="zh-CN" altLang="en-US" sz="7200">
                <a:solidFill>
                  <a:srgbClr val="E63C01"/>
                </a:solidFill>
                <a:latin typeface="方正全福体" panose="02000500000000000000" charset="-122"/>
                <a:ea typeface="方正全福体" panose="02000500000000000000" charset="-122"/>
                <a:sym typeface="方正全福体" panose="02000500000000000000" charset="-122"/>
              </a:rPr>
              <a:t>征稿啦</a:t>
            </a:r>
            <a:endParaRPr lang="zh-CN" altLang="en-US" sz="7200">
              <a:solidFill>
                <a:srgbClr val="E63C01"/>
              </a:solidFill>
              <a:latin typeface="方正全福体" panose="02000500000000000000" charset="-122"/>
              <a:ea typeface="方正全福体" panose="02000500000000000000" charset="-122"/>
              <a:sym typeface="方正全福体" panose="02000500000000000000" charset="-122"/>
            </a:endParaRPr>
          </a:p>
        </p:txBody>
      </p:sp>
      <p:pic>
        <p:nvPicPr>
          <p:cNvPr id="7174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486775" y="5097463"/>
            <a:ext cx="3422650" cy="1503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图片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152400" y="0"/>
            <a:ext cx="2849563" cy="264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191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文本框 5"/>
          <p:cNvSpPr txBox="1"/>
          <p:nvPr/>
        </p:nvSpPr>
        <p:spPr>
          <a:xfrm>
            <a:off x="1752600" y="5886450"/>
            <a:ext cx="2274888" cy="508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00600" y="2057400"/>
            <a:ext cx="5556250" cy="13220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zh-CN" altLang="en-US" sz="6000" noProof="1">
                <a:latin typeface="楷体" panose="02010609060101010101" charset="-122"/>
                <a:ea typeface="楷体" panose="02010609060101010101" charset="-122"/>
                <a:cs typeface="+mn-cs"/>
              </a:rPr>
              <a:t>把事情</a:t>
            </a:r>
            <a:r>
              <a:rPr lang="zh-CN" altLang="en-US" sz="80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写清楚</a:t>
            </a:r>
            <a:endParaRPr lang="zh-CN" altLang="en-US" sz="8000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218" name="组合 30"/>
          <p:cNvGrpSpPr/>
          <p:nvPr/>
        </p:nvGrpSpPr>
        <p:grpSpPr>
          <a:xfrm>
            <a:off x="371475" y="152400"/>
            <a:ext cx="10834688" cy="6624638"/>
            <a:chOff x="3360" y="3480"/>
            <a:chExt cx="11437" cy="7075"/>
          </a:xfrm>
        </p:grpSpPr>
        <p:pic>
          <p:nvPicPr>
            <p:cNvPr id="92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0" y="3480"/>
              <a:ext cx="5717" cy="70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0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8362" y="4119"/>
              <a:ext cx="7074" cy="57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1" name="文本框 20"/>
            <p:cNvSpPr txBox="1"/>
            <p:nvPr/>
          </p:nvSpPr>
          <p:spPr>
            <a:xfrm>
              <a:off x="3994" y="4842"/>
              <a:ext cx="627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Calibri" panose="020F0502020204030204" pitchFamily="34" charset="0"/>
                </a:rPr>
                <a:t>①</a:t>
              </a:r>
              <a:endParaRPr lang="zh-CN" altLang="en-US" sz="1600" b="1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22" name="文本框 21"/>
            <p:cNvSpPr txBox="1"/>
            <p:nvPr/>
          </p:nvSpPr>
          <p:spPr>
            <a:xfrm>
              <a:off x="3994" y="5168"/>
              <a:ext cx="529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②</a:t>
              </a:r>
              <a:endParaRPr lang="zh-CN" altLang="en-US" sz="1600" b="1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23" name="文本框 22"/>
            <p:cNvSpPr txBox="1"/>
            <p:nvPr/>
          </p:nvSpPr>
          <p:spPr>
            <a:xfrm>
              <a:off x="3955" y="5939"/>
              <a:ext cx="529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③</a:t>
              </a:r>
              <a:endParaRPr lang="zh-CN" altLang="en-US" sz="1600" b="1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24" name="文本框 23"/>
            <p:cNvSpPr txBox="1"/>
            <p:nvPr/>
          </p:nvSpPr>
          <p:spPr>
            <a:xfrm>
              <a:off x="3967" y="6207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④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9225" name="文本框 24"/>
            <p:cNvSpPr txBox="1"/>
            <p:nvPr/>
          </p:nvSpPr>
          <p:spPr>
            <a:xfrm>
              <a:off x="3967" y="7035"/>
              <a:ext cx="581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⑤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9226" name="文本框 25"/>
            <p:cNvSpPr txBox="1"/>
            <p:nvPr/>
          </p:nvSpPr>
          <p:spPr>
            <a:xfrm>
              <a:off x="3967" y="7342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⑥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9227" name="文本框 26"/>
            <p:cNvSpPr txBox="1"/>
            <p:nvPr/>
          </p:nvSpPr>
          <p:spPr>
            <a:xfrm>
              <a:off x="3994" y="7871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⑦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9228" name="文本框 27"/>
            <p:cNvSpPr txBox="1"/>
            <p:nvPr/>
          </p:nvSpPr>
          <p:spPr>
            <a:xfrm>
              <a:off x="4009" y="8477"/>
              <a:ext cx="539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⑧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9229" name="文本框 28"/>
            <p:cNvSpPr txBox="1"/>
            <p:nvPr/>
          </p:nvSpPr>
          <p:spPr>
            <a:xfrm>
              <a:off x="9483" y="4495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⑨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9230" name="文本框 29"/>
            <p:cNvSpPr txBox="1"/>
            <p:nvPr/>
          </p:nvSpPr>
          <p:spPr>
            <a:xfrm>
              <a:off x="9484" y="4994"/>
              <a:ext cx="528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⑩</a:t>
              </a:r>
              <a:endPara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620963" y="2133600"/>
            <a:ext cx="6950075" cy="830263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6"/>
            </a:solidFill>
            <a:prstDash val="solid"/>
          </a:ln>
        </p:spPr>
        <p:txBody>
          <a:bodyPr wrap="square">
            <a:spAutoFit/>
          </a:bodyPr>
          <a:p>
            <a:r>
              <a:rPr lang="zh-CN" sz="4800" noProof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任务一：解密“写清楚”</a:t>
            </a:r>
            <a:endParaRPr lang="zh-CN" altLang="en-US" sz="4800" noProof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304800" y="304800"/>
            <a:ext cx="1970088" cy="522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p>
            <a:r>
              <a:rPr lang="zh-CN" altLang="en-US" sz="2800" b="1" noProof="1"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预学任务单</a:t>
            </a:r>
            <a:endParaRPr lang="zh-CN" altLang="en-US" sz="2800" b="1" noProof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Text Box 5"/>
          <p:cNvSpPr txBox="1"/>
          <p:nvPr/>
        </p:nvSpPr>
        <p:spPr>
          <a:xfrm>
            <a:off x="2590800" y="5413375"/>
            <a:ext cx="1538288" cy="5619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汉语拼音" pitchFamily="34" charset="0"/>
                <a:ea typeface="楷体" panose="02010609060101010101" charset="-122"/>
              </a:rPr>
              <a:t>xiāng</a:t>
            </a:r>
            <a:endParaRPr lang="en-US" altLang="zh-CN" sz="3200" b="1" dirty="0">
              <a:solidFill>
                <a:srgbClr val="FF0000"/>
              </a:solidFill>
              <a:latin typeface="汉语拼音" pitchFamily="34" charset="0"/>
              <a:ea typeface="楷体" panose="02010609060101010101" charset="-122"/>
            </a:endParaRPr>
          </a:p>
        </p:txBody>
      </p:sp>
      <p:sp>
        <p:nvSpPr>
          <p:cNvPr id="14" name="Text Box 5"/>
          <p:cNvSpPr txBox="1"/>
          <p:nvPr/>
        </p:nvSpPr>
        <p:spPr>
          <a:xfrm>
            <a:off x="2667000" y="4276725"/>
            <a:ext cx="1341438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 anchorCtr="0"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汉语拼音" pitchFamily="34" charset="0"/>
                <a:ea typeface="楷体" panose="02010609060101010101" charset="-122"/>
              </a:rPr>
              <a:t>xiàng</a:t>
            </a:r>
            <a:endParaRPr lang="en-US" altLang="zh-CN" sz="3200" b="1" dirty="0">
              <a:solidFill>
                <a:srgbClr val="FF0000"/>
              </a:solidFill>
              <a:latin typeface="汉语拼音" pitchFamily="34" charset="0"/>
              <a:ea typeface="楷体" panose="02010609060101010101" charset="-122"/>
            </a:endParaRPr>
          </a:p>
        </p:txBody>
      </p:sp>
      <p:sp>
        <p:nvSpPr>
          <p:cNvPr id="29" name="Text Box 5"/>
          <p:cNvSpPr txBox="1"/>
          <p:nvPr/>
        </p:nvSpPr>
        <p:spPr>
          <a:xfrm>
            <a:off x="1219200" y="4648200"/>
            <a:ext cx="1152525" cy="11461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7000" b="1" dirty="0">
                <a:latin typeface="楷体" panose="02010609060101010101" charset="-122"/>
                <a:ea typeface="楷体" panose="02010609060101010101" charset="-122"/>
              </a:rPr>
              <a:t>相</a:t>
            </a:r>
            <a:endParaRPr lang="en-US" altLang="zh-CN" sz="7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246" name="图片 3"/>
          <p:cNvPicPr>
            <a:picLocks noChangeAspect="1"/>
          </p:cNvPicPr>
          <p:nvPr/>
        </p:nvPicPr>
        <p:blipFill>
          <a:blip r:embed="rId2"/>
          <a:srcRect l="2615" t="21436" r="1276" b="63593"/>
          <a:stretch>
            <a:fillRect/>
          </a:stretch>
        </p:blipFill>
        <p:spPr>
          <a:xfrm>
            <a:off x="533400" y="1447800"/>
            <a:ext cx="11201400" cy="2747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5"/>
          <p:cNvSpPr txBox="1"/>
          <p:nvPr/>
        </p:nvSpPr>
        <p:spPr>
          <a:xfrm>
            <a:off x="8001000" y="4419600"/>
            <a:ext cx="1782763" cy="62230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相信 </a:t>
            </a:r>
            <a:endParaRPr lang="en-US" altLang="zh-CN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77000" y="4397375"/>
            <a:ext cx="203835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照相  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352800" y="3046413"/>
            <a:ext cx="627063" cy="6842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" name="文本框 5"/>
          <p:cNvSpPr txBox="1"/>
          <p:nvPr/>
        </p:nvSpPr>
        <p:spPr>
          <a:xfrm>
            <a:off x="9220200" y="4419600"/>
            <a:ext cx="1731963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相貌 </a:t>
            </a:r>
            <a:endParaRPr lang="en-US" altLang="zh-CN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512425" y="4419600"/>
            <a:ext cx="167957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相对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92600" y="3200400"/>
            <a:ext cx="2184400" cy="522288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zh-CN" altLang="en-US" sz="28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样子、容貌</a:t>
            </a:r>
            <a:endParaRPr lang="zh-CN" altLang="en-US" sz="2800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8837613" y="304800"/>
            <a:ext cx="2897188" cy="922338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zh-CN" altLang="en-US" sz="5400" noProof="1">
                <a:latin typeface="楷体" panose="02010609060101010101" charset="-122"/>
                <a:ea typeface="楷体" panose="02010609060101010101" charset="-122"/>
                <a:cs typeface="+mn-cs"/>
              </a:rPr>
              <a:t>黄愉翔</a:t>
            </a:r>
            <a:endParaRPr lang="zh-CN" altLang="en-US" sz="5400" noProof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4" grpId="1"/>
      <p:bldP spid="29" grpId="0"/>
      <p:bldP spid="13" grpId="1"/>
      <p:bldP spid="15" grpId="0"/>
      <p:bldP spid="6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304800" y="304800"/>
            <a:ext cx="1970088" cy="522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p>
            <a:r>
              <a:rPr lang="zh-CN" altLang="en-US" sz="2800" b="1" noProof="1"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预学任务单</a:t>
            </a:r>
            <a:endParaRPr lang="zh-CN" altLang="en-US" sz="2800" b="1" noProof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267" name="Text Box 5"/>
          <p:cNvSpPr txBox="1"/>
          <p:nvPr/>
        </p:nvSpPr>
        <p:spPr>
          <a:xfrm>
            <a:off x="2590800" y="5413375"/>
            <a:ext cx="1538288" cy="5619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汉语拼音" pitchFamily="34" charset="0"/>
                <a:ea typeface="楷体" panose="02010609060101010101" charset="-122"/>
              </a:rPr>
              <a:t>xiāng</a:t>
            </a:r>
            <a:endParaRPr lang="en-US" altLang="zh-CN" sz="3200" b="1" dirty="0">
              <a:solidFill>
                <a:srgbClr val="FF0000"/>
              </a:solidFill>
              <a:latin typeface="汉语拼音" pitchFamily="34" charset="0"/>
              <a:ea typeface="楷体" panose="02010609060101010101" charset="-122"/>
            </a:endParaRPr>
          </a:p>
        </p:txBody>
      </p:sp>
      <p:sp>
        <p:nvSpPr>
          <p:cNvPr id="11268" name="Text Box 5"/>
          <p:cNvSpPr txBox="1"/>
          <p:nvPr/>
        </p:nvSpPr>
        <p:spPr>
          <a:xfrm>
            <a:off x="2667000" y="4276725"/>
            <a:ext cx="1341438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 anchorCtr="0"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汉语拼音" pitchFamily="34" charset="0"/>
                <a:ea typeface="楷体" panose="02010609060101010101" charset="-122"/>
              </a:rPr>
              <a:t>xiàng</a:t>
            </a:r>
            <a:endParaRPr lang="en-US" altLang="zh-CN" sz="3200" b="1" dirty="0">
              <a:solidFill>
                <a:srgbClr val="FF0000"/>
              </a:solidFill>
              <a:latin typeface="汉语拼音" pitchFamily="34" charset="0"/>
              <a:ea typeface="楷体" panose="02010609060101010101" charset="-122"/>
            </a:endParaRPr>
          </a:p>
        </p:txBody>
      </p:sp>
      <p:sp>
        <p:nvSpPr>
          <p:cNvPr id="11269" name="Text Box 5"/>
          <p:cNvSpPr txBox="1"/>
          <p:nvPr/>
        </p:nvSpPr>
        <p:spPr>
          <a:xfrm>
            <a:off x="1219200" y="4648200"/>
            <a:ext cx="1152525" cy="11461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7000" b="1" dirty="0">
                <a:latin typeface="楷体" panose="02010609060101010101" charset="-122"/>
                <a:ea typeface="楷体" panose="02010609060101010101" charset="-122"/>
              </a:rPr>
              <a:t>相</a:t>
            </a:r>
            <a:endParaRPr lang="en-US" altLang="zh-CN" sz="7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Text Box 5"/>
          <p:cNvSpPr txBox="1"/>
          <p:nvPr/>
        </p:nvSpPr>
        <p:spPr>
          <a:xfrm>
            <a:off x="8001000" y="4419600"/>
            <a:ext cx="1782763" cy="62230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相信 </a:t>
            </a:r>
            <a:endParaRPr lang="en-US" altLang="zh-CN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77000" y="4397375"/>
            <a:ext cx="203835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照相  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1272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615" t="21436" r="1276" b="63593"/>
          <a:stretch>
            <a:fillRect/>
          </a:stretch>
        </p:blipFill>
        <p:spPr>
          <a:xfrm>
            <a:off x="533400" y="1447800"/>
            <a:ext cx="11201400" cy="2747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9220200" y="4419600"/>
            <a:ext cx="1731963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相貌 </a:t>
            </a:r>
            <a:endParaRPr lang="en-US" altLang="zh-CN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512425" y="4419600"/>
            <a:ext cx="167957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相对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椭圆 3"/>
          <p:cNvSpPr/>
          <p:nvPr>
            <p:custDataLst>
              <p:tags r:id="rId4"/>
            </p:custDataLst>
          </p:nvPr>
        </p:nvSpPr>
        <p:spPr>
          <a:xfrm>
            <a:off x="3352800" y="3046413"/>
            <a:ext cx="627063" cy="6842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4292600" y="3200400"/>
            <a:ext cx="2184400" cy="522288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zh-CN" altLang="en-US" sz="2800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样子、容貌</a:t>
            </a:r>
            <a:endParaRPr lang="zh-CN" altLang="en-US" sz="2800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8837613" y="304800"/>
            <a:ext cx="2897188" cy="922338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zh-CN" altLang="en-US" sz="5400" noProof="1">
                <a:latin typeface="楷体" panose="02010609060101010101" charset="-122"/>
                <a:ea typeface="楷体" panose="02010609060101010101" charset="-122"/>
                <a:cs typeface="+mn-cs"/>
              </a:rPr>
              <a:t>黄愉翔</a:t>
            </a:r>
            <a:endParaRPr lang="zh-CN" altLang="en-US" sz="5400" noProof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125 -0.0111111 " pathEditMode="relative" ptsTypes="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112037 L -0.34375 0.155648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4479 -0.0109259 L -0.331198 -0.0109259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3958 0.000277778 L -0.437396 0.155835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2290" name="图片 5"/>
          <p:cNvPicPr>
            <a:picLocks noChangeAspect="1"/>
          </p:cNvPicPr>
          <p:nvPr/>
        </p:nvPicPr>
        <p:blipFill>
          <a:blip r:embed="rId2"/>
          <a:srcRect l="20796" t="8705" r="12053" b="20699"/>
          <a:stretch>
            <a:fillRect/>
          </a:stretch>
        </p:blipFill>
        <p:spPr>
          <a:xfrm rot="-5400000">
            <a:off x="3240088" y="-1411287"/>
            <a:ext cx="5392737" cy="10655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5"/>
          <p:cNvSpPr txBox="1"/>
          <p:nvPr/>
        </p:nvSpPr>
        <p:spPr>
          <a:xfrm>
            <a:off x="304800" y="304800"/>
            <a:ext cx="1970088" cy="522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p>
            <a:r>
              <a:rPr lang="zh-CN" altLang="en-US" sz="2800" b="1" noProof="1">
                <a:latin typeface="楷体" panose="02010609060101010101" charset="-122"/>
                <a:ea typeface="楷体" panose="02010609060101010101" charset="-122"/>
                <a:cs typeface="+mn-cs"/>
              </a:rPr>
              <a:t>预学任务单</a:t>
            </a:r>
            <a:endParaRPr lang="zh-CN" altLang="en-US" sz="2800" b="1" noProof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9217025" y="3810000"/>
            <a:ext cx="1212850" cy="1158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" name="椭圆 2"/>
          <p:cNvSpPr/>
          <p:nvPr/>
        </p:nvSpPr>
        <p:spPr>
          <a:xfrm>
            <a:off x="3965575" y="4648200"/>
            <a:ext cx="1368425" cy="1273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椭圆 3"/>
          <p:cNvSpPr/>
          <p:nvPr/>
        </p:nvSpPr>
        <p:spPr>
          <a:xfrm>
            <a:off x="6934200" y="5562600"/>
            <a:ext cx="1203325" cy="1144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" name="文本框 4"/>
          <p:cNvSpPr txBox="1"/>
          <p:nvPr/>
        </p:nvSpPr>
        <p:spPr>
          <a:xfrm>
            <a:off x="8915400" y="304800"/>
            <a:ext cx="2897188" cy="922338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zh-CN" altLang="en-US" sz="5400" noProof="1">
                <a:latin typeface="楷体" panose="02010609060101010101" charset="-122"/>
                <a:ea typeface="楷体" panose="02010609060101010101" charset="-122"/>
                <a:cs typeface="+mn-cs"/>
              </a:rPr>
              <a:t>陶依铭</a:t>
            </a:r>
            <a:endParaRPr lang="zh-CN" altLang="en-US" sz="5400" noProof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l="9232" t="27397" r="10770" b="1370"/>
          <a:stretch>
            <a:fillRect/>
          </a:stretch>
        </p:blipFill>
        <p:spPr>
          <a:xfrm>
            <a:off x="2209800" y="1905000"/>
            <a:ext cx="39624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l="3645" r="1595"/>
          <a:stretch>
            <a:fillRect/>
          </a:stretch>
        </p:blipFill>
        <p:spPr>
          <a:xfrm>
            <a:off x="2209800" y="1911350"/>
            <a:ext cx="3962400" cy="4010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304800" y="304800"/>
            <a:ext cx="1970088" cy="522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p>
            <a:r>
              <a:rPr lang="zh-CN" altLang="en-US" sz="2800" b="1" noProof="1"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预学任务单</a:t>
            </a:r>
            <a:endParaRPr lang="zh-CN" altLang="en-US" sz="2800" b="1" noProof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3315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-5400000">
            <a:off x="3060700" y="-1384300"/>
            <a:ext cx="5753100" cy="10504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762375" y="4025900"/>
            <a:ext cx="4624388" cy="676275"/>
          </a:xfrm>
          <a:prstGeom prst="rect">
            <a:avLst/>
          </a:prstGeom>
          <a:solidFill>
            <a:schemeClr val="accent3"/>
          </a:solidFill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endParaRPr lang="zh-CN" altLang="en-US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62375" y="3276600"/>
            <a:ext cx="4624388" cy="685800"/>
          </a:xfrm>
          <a:prstGeom prst="rect">
            <a:avLst/>
          </a:prstGeom>
          <a:solidFill>
            <a:schemeClr val="accent3"/>
          </a:solidFill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endParaRPr lang="zh-CN" altLang="en-US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62375" y="4713288"/>
            <a:ext cx="4652963" cy="635000"/>
          </a:xfrm>
          <a:prstGeom prst="rect">
            <a:avLst/>
          </a:prstGeom>
          <a:solidFill>
            <a:schemeClr val="accent3"/>
          </a:solidFill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endParaRPr lang="zh-CN" altLang="en-US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62375" y="5410200"/>
            <a:ext cx="4624388" cy="615950"/>
          </a:xfrm>
          <a:prstGeom prst="rect">
            <a:avLst/>
          </a:prstGeom>
          <a:solidFill>
            <a:schemeClr val="accent3"/>
          </a:solidFill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endParaRPr lang="zh-CN" altLang="en-US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8991600" y="381000"/>
            <a:ext cx="2897188" cy="922338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r>
              <a:rPr lang="zh-CN" altLang="en-US" sz="5400" noProof="1"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王若锡</a:t>
            </a:r>
            <a:endParaRPr lang="zh-CN" altLang="en-US" sz="5400" noProof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  <p:bldP spid="5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commondata" val="eyJoZGlkIjoiYzRjZjY2NGJlY2Q2MzhiOTg1ZDg4YjliOWQzYjY3Yjg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962</Words>
  <Application>WPS 演示</Application>
  <PresentationFormat>全屏显示(4:3)</PresentationFormat>
  <Paragraphs>289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50" baseType="lpstr">
      <vt:lpstr>Arial</vt:lpstr>
      <vt:lpstr>宋体</vt:lpstr>
      <vt:lpstr>Wingdings</vt:lpstr>
      <vt:lpstr>Calibri</vt:lpstr>
      <vt:lpstr>楷体</vt:lpstr>
      <vt:lpstr>微软雅黑</vt:lpstr>
      <vt:lpstr>汉仪正圆-55W</vt:lpstr>
      <vt:lpstr>方正全福体</vt:lpstr>
      <vt:lpstr>华文楷体</vt:lpstr>
      <vt:lpstr>汉语拼音</vt:lpstr>
      <vt:lpstr>Segoe Print</vt:lpstr>
      <vt:lpstr>Arial Unicode MS</vt:lpstr>
      <vt:lpstr>Times New Roman</vt:lpstr>
      <vt:lpstr>黑体</vt:lpstr>
      <vt:lpstr>阿妹手写情书</vt:lpstr>
      <vt:lpstr>仿宋</vt:lpstr>
      <vt:lpstr>芋圆红豆奶</vt:lpstr>
      <vt:lpstr>米开致青春</vt:lpstr>
      <vt:lpstr>汉仪方叠体简</vt:lpstr>
      <vt:lpstr>方正楷体简体</vt:lpstr>
      <vt:lpstr>汉仪颜楷简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月下梧桐</cp:lastModifiedBy>
  <cp:revision>157</cp:revision>
  <dcterms:created xsi:type="dcterms:W3CDTF">2006-08-16T00:00:00Z</dcterms:created>
  <dcterms:modified xsi:type="dcterms:W3CDTF">2023-12-13T08:59:55Z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E5FB9DE111D5425CAEAD6246A371CB81_13</vt:lpwstr>
  </property>
</Properties>
</file>