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77" r:id="rId3"/>
    <p:sldId id="378" r:id="rId4"/>
    <p:sldId id="419" r:id="rId5"/>
    <p:sldId id="380" r:id="rId6"/>
    <p:sldId id="374" r:id="rId7"/>
    <p:sldId id="384" r:id="rId8"/>
    <p:sldId id="385" r:id="rId9"/>
    <p:sldId id="388" r:id="rId10"/>
    <p:sldId id="418" r:id="rId11"/>
    <p:sldId id="403" r:id="rId12"/>
    <p:sldId id="393" r:id="rId13"/>
    <p:sldId id="410" r:id="rId14"/>
    <p:sldId id="404" r:id="rId15"/>
    <p:sldId id="420" r:id="rId16"/>
    <p:sldId id="391" r:id="rId17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orient="horz" pos="694" userDrawn="1">
          <p15:clr>
            <a:srgbClr val="A4A3A4"/>
          </p15:clr>
        </p15:guide>
        <p15:guide id="3" orient="horz" pos="4010" userDrawn="1">
          <p15:clr>
            <a:srgbClr val="A4A3A4"/>
          </p15:clr>
        </p15:guide>
        <p15:guide id="4" orient="horz" pos="3810" userDrawn="1">
          <p15:clr>
            <a:srgbClr val="A4A3A4"/>
          </p15:clr>
        </p15:guide>
        <p15:guide id="5" pos="483" userDrawn="1">
          <p15:clr>
            <a:srgbClr val="A4A3A4"/>
          </p15:clr>
        </p15:guide>
        <p15:guide id="6" pos="71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0" clrIdx="0"/>
  <p:cmAuthor id="1" name="陈 颖" initials="陈" lastIdx="0" clrIdx="0"/>
  <p:cmAuthor id="2" name="weihua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4D4"/>
    <a:srgbClr val="9F5FCF"/>
    <a:srgbClr val="7030A0"/>
    <a:srgbClr val="00DAA1"/>
    <a:srgbClr val="00E8AE"/>
    <a:srgbClr val="003F84"/>
    <a:srgbClr val="00AC7F"/>
    <a:srgbClr val="D69670"/>
    <a:srgbClr val="FCE6D8"/>
    <a:srgbClr val="FFE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3" autoAdjust="0"/>
    <p:restoredTop sz="90870" autoAdjust="0"/>
  </p:normalViewPr>
  <p:slideViewPr>
    <p:cSldViewPr snapToGrid="0" showGuides="1">
      <p:cViewPr varScale="1">
        <p:scale>
          <a:sx n="57" d="100"/>
          <a:sy n="57" d="100"/>
        </p:scale>
        <p:origin x="300" y="44"/>
      </p:cViewPr>
      <p:guideLst>
        <p:guide orient="horz" pos="648"/>
        <p:guide orient="horz" pos="694"/>
        <p:guide orient="horz" pos="4010"/>
        <p:guide orient="horz" pos="3810"/>
        <p:guide pos="483"/>
        <p:guide pos="71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20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E9878A-C927-443D-9DFB-21A123085B2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09DB316-0031-4C2A-B356-AB80682FF80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t="19367" r="19991"/>
          <a:stretch>
            <a:fillRect/>
          </a:stretch>
        </p:blipFill>
        <p:spPr>
          <a:xfrm>
            <a:off x="7875181" y="0"/>
            <a:ext cx="4316819" cy="43478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/>
          <a:srcRect t="25137" r="25625"/>
          <a:stretch>
            <a:fillRect/>
          </a:stretch>
        </p:blipFill>
        <p:spPr>
          <a:xfrm>
            <a:off x="7145991" y="0"/>
            <a:ext cx="5046009" cy="50752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/>
          <a:srcRect t="-1" b="45369"/>
          <a:stretch>
            <a:fillRect/>
          </a:stretch>
        </p:blipFill>
        <p:spPr>
          <a:xfrm>
            <a:off x="6606013" y="5122771"/>
            <a:ext cx="3176291" cy="1735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t="19367" r="19991"/>
          <a:stretch>
            <a:fillRect/>
          </a:stretch>
        </p:blipFill>
        <p:spPr>
          <a:xfrm>
            <a:off x="7875181" y="0"/>
            <a:ext cx="4316819" cy="43478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/>
          <a:srcRect t="25137" r="25625"/>
          <a:stretch>
            <a:fillRect/>
          </a:stretch>
        </p:blipFill>
        <p:spPr>
          <a:xfrm>
            <a:off x="7145991" y="0"/>
            <a:ext cx="5046009" cy="50752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/>
          <a:srcRect t="-1" b="45369"/>
          <a:stretch>
            <a:fillRect/>
          </a:stretch>
        </p:blipFill>
        <p:spPr>
          <a:xfrm>
            <a:off x="6606013" y="5122771"/>
            <a:ext cx="3176291" cy="1735229"/>
          </a:xfrm>
          <a:prstGeom prst="rect">
            <a:avLst/>
          </a:prstGeom>
        </p:spPr>
      </p:pic>
      <p:sp>
        <p:nvSpPr>
          <p:cNvPr id="11" name="同侧圆角矩形 1"/>
          <p:cNvSpPr/>
          <p:nvPr userDrawn="1"/>
        </p:nvSpPr>
        <p:spPr>
          <a:xfrm>
            <a:off x="314668" y="298878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: 圆角 1"/>
          <p:cNvSpPr/>
          <p:nvPr userDrawn="1"/>
        </p:nvSpPr>
        <p:spPr>
          <a:xfrm>
            <a:off x="619125" y="795020"/>
            <a:ext cx="8911590" cy="638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miling-tooth-with-hands_33918"/>
          <p:cNvSpPr>
            <a:spLocks noChangeAspect="1"/>
          </p:cNvSpPr>
          <p:nvPr userDrawn="1"/>
        </p:nvSpPr>
        <p:spPr bwMode="auto">
          <a:xfrm>
            <a:off x="844737" y="964463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t="19367" r="19991"/>
          <a:stretch>
            <a:fillRect/>
          </a:stretch>
        </p:blipFill>
        <p:spPr>
          <a:xfrm>
            <a:off x="7875181" y="0"/>
            <a:ext cx="4316819" cy="43478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/>
          <a:srcRect t="25137" r="25625"/>
          <a:stretch>
            <a:fillRect/>
          </a:stretch>
        </p:blipFill>
        <p:spPr>
          <a:xfrm>
            <a:off x="7145991" y="0"/>
            <a:ext cx="5046009" cy="50752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/>
          <a:srcRect t="-1" b="45369"/>
          <a:stretch>
            <a:fillRect/>
          </a:stretch>
        </p:blipFill>
        <p:spPr>
          <a:xfrm>
            <a:off x="6606013" y="5122771"/>
            <a:ext cx="3176291" cy="1735229"/>
          </a:xfrm>
          <a:prstGeom prst="rect">
            <a:avLst/>
          </a:prstGeom>
        </p:spPr>
      </p:pic>
      <p:sp>
        <p:nvSpPr>
          <p:cNvPr id="11" name="同侧圆角矩形 1"/>
          <p:cNvSpPr/>
          <p:nvPr userDrawn="1"/>
        </p:nvSpPr>
        <p:spPr>
          <a:xfrm>
            <a:off x="314668" y="298878"/>
            <a:ext cx="11562664" cy="6260243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1"/>
          <p:cNvSpPr/>
          <p:nvPr userDrawn="1">
            <p:custDataLst>
              <p:tags r:id="rId5"/>
            </p:custDataLst>
          </p:nvPr>
        </p:nvSpPr>
        <p:spPr>
          <a:xfrm>
            <a:off x="619125" y="795020"/>
            <a:ext cx="8911590" cy="638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844737" y="964463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lIns="91440" tIns="45720" rIns="91440" bIns="4572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tags" Target="../tags/tag75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2" Type="http://schemas.openxmlformats.org/officeDocument/2006/relationships/slideLayout" Target="../slideLayouts/slideLayout4.xml"/><Relationship Id="rId31" Type="http://schemas.openxmlformats.org/officeDocument/2006/relationships/tags" Target="../tags/tag116.xml"/><Relationship Id="rId30" Type="http://schemas.openxmlformats.org/officeDocument/2006/relationships/tags" Target="../tags/tag115.xml"/><Relationship Id="rId3" Type="http://schemas.openxmlformats.org/officeDocument/2006/relationships/tags" Target="../tags/tag88.xml"/><Relationship Id="rId29" Type="http://schemas.openxmlformats.org/officeDocument/2006/relationships/tags" Target="../tags/tag114.xml"/><Relationship Id="rId28" Type="http://schemas.openxmlformats.org/officeDocument/2006/relationships/tags" Target="../tags/tag113.xml"/><Relationship Id="rId27" Type="http://schemas.openxmlformats.org/officeDocument/2006/relationships/tags" Target="../tags/tag112.xml"/><Relationship Id="rId26" Type="http://schemas.openxmlformats.org/officeDocument/2006/relationships/tags" Target="../tags/tag111.xml"/><Relationship Id="rId25" Type="http://schemas.openxmlformats.org/officeDocument/2006/relationships/tags" Target="../tags/tag110.xml"/><Relationship Id="rId24" Type="http://schemas.openxmlformats.org/officeDocument/2006/relationships/tags" Target="../tags/tag109.xml"/><Relationship Id="rId23" Type="http://schemas.openxmlformats.org/officeDocument/2006/relationships/tags" Target="../tags/tag108.xml"/><Relationship Id="rId22" Type="http://schemas.openxmlformats.org/officeDocument/2006/relationships/tags" Target="../tags/tag107.xml"/><Relationship Id="rId21" Type="http://schemas.openxmlformats.org/officeDocument/2006/relationships/tags" Target="../tags/tag106.xml"/><Relationship Id="rId20" Type="http://schemas.openxmlformats.org/officeDocument/2006/relationships/tags" Target="../tags/tag105.xml"/><Relationship Id="rId2" Type="http://schemas.openxmlformats.org/officeDocument/2006/relationships/tags" Target="../tags/tag87.xml"/><Relationship Id="rId19" Type="http://schemas.openxmlformats.org/officeDocument/2006/relationships/tags" Target="../tags/tag104.xml"/><Relationship Id="rId18" Type="http://schemas.openxmlformats.org/officeDocument/2006/relationships/tags" Target="../tags/tag103.xml"/><Relationship Id="rId17" Type="http://schemas.openxmlformats.org/officeDocument/2006/relationships/tags" Target="../tags/tag102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9.xml"/><Relationship Id="rId2" Type="http://schemas.openxmlformats.org/officeDocument/2006/relationships/image" Target="../media/image16.png"/><Relationship Id="rId1" Type="http://schemas.openxmlformats.org/officeDocument/2006/relationships/tags" Target="../tags/tag11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3.xml"/><Relationship Id="rId2" Type="http://schemas.openxmlformats.org/officeDocument/2006/relationships/image" Target="../media/image11.jpeg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9362" y="3762985"/>
            <a:ext cx="59029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江苏省梁丰高级中学    葛春雷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220" y="1427480"/>
            <a:ext cx="6950075" cy="14452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sz="4400" b="1" dirty="0">
                <a:latin typeface="宋体" panose="02010600030101010101" pitchFamily="2" charset="-122"/>
                <a:ea typeface="宋体" panose="02010600030101010101" pitchFamily="2" charset="-122"/>
                <a:sym typeface="字魂105号-简雅黑" panose="00000500000000000000" pitchFamily="2" charset="-122"/>
              </a:rPr>
              <a:t>盐类的水解</a:t>
            </a:r>
            <a:r>
              <a:rPr lang="en-US" altLang="zh-CN" sz="4400" b="1" dirty="0">
                <a:latin typeface="宋体" panose="02010600030101010101" pitchFamily="2" charset="-122"/>
                <a:ea typeface="宋体" panose="02010600030101010101" pitchFamily="2" charset="-122"/>
                <a:sym typeface="字魂105号-简雅黑" panose="00000500000000000000" pitchFamily="2" charset="-122"/>
              </a:rPr>
              <a:t>——</a:t>
            </a:r>
            <a:endParaRPr lang="en-US" altLang="zh-CN" sz="4400" b="1" dirty="0">
              <a:latin typeface="宋体" panose="02010600030101010101" pitchFamily="2" charset="-122"/>
              <a:ea typeface="宋体" panose="02010600030101010101" pitchFamily="2" charset="-122"/>
              <a:sym typeface="字魂105号-简雅黑" panose="00000500000000000000" pitchFamily="2" charset="-122"/>
            </a:endParaRPr>
          </a:p>
          <a:p>
            <a:pPr algn="ctr">
              <a:spcBef>
                <a:spcPct val="0"/>
              </a:spcBef>
            </a:pPr>
            <a:r>
              <a:rPr lang="zh-CN" sz="4400" b="1" dirty="0">
                <a:latin typeface="宋体" panose="02010600030101010101" pitchFamily="2" charset="-122"/>
                <a:ea typeface="宋体" panose="02010600030101010101" pitchFamily="2" charset="-122"/>
                <a:sym typeface="字魂105号-简雅黑" panose="00000500000000000000" pitchFamily="2" charset="-122"/>
              </a:rPr>
              <a:t>探秘泡沫灭火器的工作原理</a:t>
            </a:r>
            <a:endParaRPr lang="zh-CN" sz="4400" b="1" dirty="0">
              <a:latin typeface="宋体" panose="02010600030101010101" pitchFamily="2" charset="-122"/>
              <a:ea typeface="宋体" panose="02010600030101010101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1"/>
            </p:custDataLst>
          </p:nvPr>
        </p:nvCxnSpPr>
        <p:spPr>
          <a:xfrm flipV="1">
            <a:off x="8528685" y="2430145"/>
            <a:ext cx="1399540" cy="504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 flipV="1">
            <a:off x="8655685" y="2557145"/>
            <a:ext cx="1399540" cy="504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26" name="Picture 2" descr="试管 的图像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16" y="-1008101"/>
            <a:ext cx="5244870" cy="5354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34539" y="4068138"/>
            <a:ext cx="204500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电离的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endParaRPr lang="en-US" altLang="zh-CN" sz="28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660" y="2898513"/>
            <a:ext cx="56943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盐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905318" y="1702814"/>
            <a:ext cx="1997714" cy="52197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弱碱阳离子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770393" y="1486667"/>
            <a:ext cx="2045004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电离的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OH</a:t>
            </a:r>
            <a:r>
              <a:rPr lang="en-US" altLang="zh-CN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endParaRPr lang="en-US" altLang="zh-CN" sz="28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36398" y="2723376"/>
            <a:ext cx="624831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电离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693684" y="1701371"/>
            <a:ext cx="1798234" cy="52197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生成弱碱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891161" y="2735481"/>
            <a:ext cx="1659265" cy="95313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促进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水的电离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8159524" y="1663017"/>
            <a:ext cx="2434379" cy="52197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(H</a:t>
            </a:r>
            <a:r>
              <a:rPr lang="en-US" altLang="zh-CN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(OH</a:t>
            </a:r>
            <a:r>
              <a:rPr lang="en-US" altLang="zh-CN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3927728" y="1974048"/>
            <a:ext cx="167446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7511524" y="1962981"/>
            <a:ext cx="6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1522608" y="4500968"/>
            <a:ext cx="36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1537598" y="1983882"/>
            <a:ext cx="36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V="1">
            <a:off x="1537597" y="1974047"/>
            <a:ext cx="0" cy="25269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982046" y="3187259"/>
            <a:ext cx="54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32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1901" y="4247036"/>
            <a:ext cx="2005434" cy="52197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弱酸阴离子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75962" y="4539693"/>
            <a:ext cx="167446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35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91161" y="4260597"/>
            <a:ext cx="1798234" cy="52197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生成弱酸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59524" y="4271558"/>
            <a:ext cx="2434379" cy="52197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(OH</a:t>
            </a:r>
            <a:r>
              <a:rPr lang="en-US" altLang="zh-CN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(H</a:t>
            </a:r>
            <a:r>
              <a:rPr lang="en-US" altLang="zh-CN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11524" y="4571522"/>
            <a:ext cx="6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90278" y="2363376"/>
            <a:ext cx="0" cy="36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40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57208" y="2763763"/>
            <a:ext cx="1659264" cy="95313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生成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弱电解质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84176" y="3824144"/>
            <a:ext cx="0" cy="36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11"/>
            </p:custDataLst>
          </p:nvPr>
        </p:nvSpPr>
        <p:spPr>
          <a:xfrm>
            <a:off x="2287398" y="5011630"/>
            <a:ext cx="8611447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盐在水溶液中电离出的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离子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水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电离出来的H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或OH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结合生成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弱电解质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的反应，称为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盐类的水解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7" name="文本框 66"/>
          <p:cNvSpPr txBox="1"/>
          <p:nvPr>
            <p:custDataLst>
              <p:tags r:id="rId12"/>
            </p:custDataLst>
          </p:nvPr>
        </p:nvSpPr>
        <p:spPr>
          <a:xfrm>
            <a:off x="602192" y="5458807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概念生成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83030" y="810895"/>
            <a:ext cx="6195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环节二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认识盐类的水解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 bldLvl="0" animBg="1"/>
      <p:bldP spid="33" grpId="0" bldLvl="0" animBg="1"/>
      <p:bldP spid="35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3" grpId="0" bldLvl="0" animBg="1"/>
      <p:bldP spid="100" grpId="0"/>
      <p:bldP spid="67" grpId="0"/>
      <p:bldP spid="19" grpId="0" animBg="1"/>
      <p:bldP spid="19" grpId="1" animBg="1"/>
      <p:bldP spid="20" grpId="0"/>
      <p:bldP spid="20" grpId="1"/>
      <p:bldP spid="22" grpId="0" animBg="1"/>
      <p:bldP spid="22" grpId="1" animBg="1"/>
      <p:bldP spid="6" grpId="0" animBg="1"/>
      <p:bldP spid="6" grpId="1" animBg="1"/>
      <p:bldP spid="23" grpId="0" animBg="1"/>
      <p:bldP spid="23" grpId="1" animBg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3030" y="810895"/>
            <a:ext cx="19989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交流讨论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0400" y="1585595"/>
            <a:ext cx="10962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钢铁除锈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Fe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∙xH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剂的主要成分为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氯化铵溶液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，为什么？</a:t>
            </a:r>
            <a:endParaRPr 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853440" y="2616835"/>
            <a:ext cx="3218180" cy="36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1" t="6601"/>
          <a:stretch>
            <a:fillRect/>
          </a:stretch>
        </p:blipFill>
        <p:spPr>
          <a:xfrm>
            <a:off x="4421505" y="2617470"/>
            <a:ext cx="3046095" cy="362712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7854315" y="2617470"/>
            <a:ext cx="3411220" cy="36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70560" y="1569085"/>
            <a:ext cx="10349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：碳酸钠俗称纯碱，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可以去除油污（属于酯类）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，为什么？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49285"/>
          <a:stretch>
            <a:fillRect/>
          </a:stretch>
        </p:blipFill>
        <p:spPr>
          <a:xfrm>
            <a:off x="6388735" y="3887470"/>
            <a:ext cx="5114290" cy="2655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rcRect b="51606"/>
          <a:stretch>
            <a:fillRect/>
          </a:stretch>
        </p:blipFill>
        <p:spPr>
          <a:xfrm>
            <a:off x="915670" y="4187190"/>
            <a:ext cx="5395595" cy="236728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83030" y="810895"/>
            <a:ext cx="19989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交流讨论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73340" y="2077085"/>
            <a:ext cx="254635" cy="160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02690" y="2171700"/>
            <a:ext cx="2880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COO—CH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202690" y="2693035"/>
            <a:ext cx="4752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COO—CH    +  3NaOH</a:t>
            </a:r>
            <a:endParaRPr lang="en-US" altLang="zh-CN" sz="24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202690" y="3214370"/>
            <a:ext cx="2880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COO—CH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250565" y="2513965"/>
            <a:ext cx="0" cy="277495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>
            <a:off x="3250565" y="3062605"/>
            <a:ext cx="0" cy="277495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452745" y="2930525"/>
            <a:ext cx="967105" cy="0"/>
          </a:xfrm>
          <a:prstGeom prst="straightConnector1">
            <a:avLst/>
          </a:prstGeom>
          <a:ln w="31750" cap="rnd">
            <a:solidFill>
              <a:schemeClr val="tx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6569075" y="2693035"/>
            <a:ext cx="4342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3C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COONa  +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—CH</a:t>
            </a:r>
            <a:endParaRPr lang="en-US" altLang="zh-CN" sz="24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9070340" y="2161540"/>
            <a:ext cx="1686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HO—CH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9"/>
            </p:custDataLst>
          </p:nvPr>
        </p:nvCxnSpPr>
        <p:spPr>
          <a:xfrm>
            <a:off x="10095865" y="2513965"/>
            <a:ext cx="0" cy="277495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10095865" y="3062605"/>
            <a:ext cx="0" cy="277495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9070340" y="3214370"/>
            <a:ext cx="1686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HO—CH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3" grpId="0"/>
      <p:bldP spid="3" grpId="1"/>
      <p:bldP spid="8" grpId="0"/>
      <p:bldP spid="8" grpId="1"/>
      <p:bldP spid="9" grpId="0"/>
      <p:bldP spid="9" grpId="1"/>
      <p:bldP spid="15" grpId="0"/>
      <p:bldP spid="15" grpId="1"/>
      <p:bldP spid="16" grpId="0"/>
      <p:bldP spid="16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0560" y="1636678"/>
            <a:ext cx="106578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Q6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盐类水解的过程是微弱的，碳酸氢钠溶液中没有二氧化碳、硫酸铝溶液中也观察不到白色沉淀，为什么两者可以剧烈反应生成白色的氢氧化铝固体和二氧化碳呢？</a:t>
            </a:r>
            <a:endParaRPr 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3030" y="810895"/>
            <a:ext cx="6195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环节三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再识泡沫灭火器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732405" y="5690870"/>
            <a:ext cx="6727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</a:t>
            </a:r>
            <a:r>
              <a:rPr lang="en-US" sz="28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sz="28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3HCO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8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               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Al(OH)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↓</a:t>
            </a:r>
            <a:r>
              <a:rPr 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3CO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↑</a:t>
            </a:r>
            <a:r>
              <a:rPr 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61" name="直接连接符 60"/>
          <p:cNvCxnSpPr/>
          <p:nvPr>
            <p:custDataLst>
              <p:tags r:id="rId3"/>
            </p:custDataLst>
          </p:nvPr>
        </p:nvCxnSpPr>
        <p:spPr>
          <a:xfrm>
            <a:off x="5181957" y="5956871"/>
            <a:ext cx="590400" cy="0"/>
          </a:xfrm>
          <a:prstGeom prst="line">
            <a:avLst/>
          </a:prstGeom>
          <a:noFill/>
          <a:ln w="2159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>
            <a:off x="5185132" y="6061646"/>
            <a:ext cx="590400" cy="0"/>
          </a:xfrm>
          <a:prstGeom prst="line">
            <a:avLst/>
          </a:prstGeom>
          <a:noFill/>
          <a:ln w="21590" cap="flat" cmpd="sng" algn="ctr">
            <a:solidFill>
              <a:srgbClr val="C00000"/>
            </a:solidFill>
            <a:prstDash val="solid"/>
          </a:ln>
          <a:effectLst/>
        </p:spPr>
      </p:cxnSp>
      <p:grpSp>
        <p:nvGrpSpPr>
          <p:cNvPr id="47" name="组合 46"/>
          <p:cNvGrpSpPr/>
          <p:nvPr>
            <p:custDataLst>
              <p:tags r:id="rId5"/>
            </p:custDataLst>
          </p:nvPr>
        </p:nvGrpSpPr>
        <p:grpSpPr>
          <a:xfrm>
            <a:off x="2732099" y="3308197"/>
            <a:ext cx="5753735" cy="521970"/>
            <a:chOff x="3123984" y="5577958"/>
            <a:chExt cx="5753735" cy="521970"/>
          </a:xfrm>
        </p:grpSpPr>
        <p:sp>
          <p:nvSpPr>
            <p:cNvPr id="48" name="Text Box 2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23984" y="5577958"/>
              <a:ext cx="5753735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  <a:r>
                <a:rPr kumimoji="1"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+ 3H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           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Al(OH)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+  3H</a:t>
              </a:r>
              <a:r>
                <a:rPr kumimoji="1"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1" lang="en-US" altLang="zh-CN" sz="28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9" name="组合 44"/>
            <p:cNvGrpSpPr/>
            <p:nvPr>
              <p:custDataLst>
                <p:tags r:id="rId7"/>
              </p:custDataLst>
            </p:nvPr>
          </p:nvGrpSpPr>
          <p:grpSpPr>
            <a:xfrm>
              <a:off x="5279949" y="5703072"/>
              <a:ext cx="590400" cy="290227"/>
              <a:chOff x="6137274" y="2170689"/>
              <a:chExt cx="590400" cy="290227"/>
            </a:xfrm>
          </p:grpSpPr>
          <p:grpSp>
            <p:nvGrpSpPr>
              <p:cNvPr id="51" name="组合 45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6137274" y="2170689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54" name="直接连接符 53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55" name="直接连接符 54"/>
                <p:cNvCxnSpPr/>
                <p:nvPr>
                  <p:custDataLst>
                    <p:tags r:id="rId10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cxnSp>
            <p:nvCxnSpPr>
              <p:cNvPr id="52" name="直接连接符 51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53" name="直接连接符 52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6144912" y="2351233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7" name="组合 6"/>
          <p:cNvGrpSpPr/>
          <p:nvPr>
            <p:custDataLst>
              <p:tags r:id="rId13"/>
            </p:custDataLst>
          </p:nvPr>
        </p:nvGrpSpPr>
        <p:grpSpPr>
          <a:xfrm>
            <a:off x="2544774" y="3971137"/>
            <a:ext cx="6346825" cy="521970"/>
            <a:chOff x="2639479" y="5591293"/>
            <a:chExt cx="6346825" cy="521970"/>
          </a:xfrm>
        </p:grpSpPr>
        <p:sp>
          <p:nvSpPr>
            <p:cNvPr id="8" name="Text Box 2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39479" y="5591293"/>
              <a:ext cx="6346825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3HCO</a:t>
              </a:r>
              <a:r>
                <a:rPr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-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+3H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           3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CO</a:t>
              </a:r>
              <a:r>
                <a:rPr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+ 3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OH</a:t>
              </a:r>
              <a:r>
                <a:rPr lang="en-US" altLang="zh-CN" sz="28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-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1" lang="en-US" altLang="zh-CN" sz="2800" b="1" baseline="30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44"/>
            <p:cNvGrpSpPr/>
            <p:nvPr>
              <p:custDataLst>
                <p:tags r:id="rId15"/>
              </p:custDataLst>
            </p:nvPr>
          </p:nvGrpSpPr>
          <p:grpSpPr>
            <a:xfrm>
              <a:off x="5279949" y="5703072"/>
              <a:ext cx="590400" cy="290227"/>
              <a:chOff x="6137274" y="2170689"/>
              <a:chExt cx="590400" cy="290227"/>
            </a:xfrm>
          </p:grpSpPr>
          <p:grpSp>
            <p:nvGrpSpPr>
              <p:cNvPr id="10" name="组合 45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6137274" y="2170689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11" name="直接连接符 10"/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12" name="直接连接符 11"/>
                <p:cNvCxnSpPr/>
                <p:nvPr>
                  <p:custDataLst>
                    <p:tags r:id="rId18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cxnSp>
            <p:nvCxnSpPr>
              <p:cNvPr id="13" name="直接连接符 12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直接连接符 13"/>
              <p:cNvCxnSpPr/>
              <p:nvPr>
                <p:custDataLst>
                  <p:tags r:id="rId20"/>
                </p:custDataLst>
              </p:nvPr>
            </p:nvCxnSpPr>
            <p:spPr>
              <a:xfrm flipH="1" flipV="1">
                <a:off x="6144912" y="2351233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63" name="组合 62"/>
          <p:cNvGrpSpPr/>
          <p:nvPr>
            <p:custDataLst>
              <p:tags r:id="rId21"/>
            </p:custDataLst>
          </p:nvPr>
        </p:nvGrpSpPr>
        <p:grpSpPr>
          <a:xfrm>
            <a:off x="7299960" y="3308350"/>
            <a:ext cx="1661160" cy="2078826"/>
            <a:chOff x="4979817" y="2084726"/>
            <a:chExt cx="2640332" cy="2783758"/>
          </a:xfrm>
        </p:grpSpPr>
        <p:grpSp>
          <p:nvGrpSpPr>
            <p:cNvPr id="64" name="组合 63"/>
            <p:cNvGrpSpPr/>
            <p:nvPr>
              <p:custDataLst>
                <p:tags r:id="rId22"/>
              </p:custDataLst>
            </p:nvPr>
          </p:nvGrpSpPr>
          <p:grpSpPr>
            <a:xfrm>
              <a:off x="5091849" y="2545781"/>
              <a:ext cx="2528300" cy="2322703"/>
              <a:chOff x="5091849" y="2545781"/>
              <a:chExt cx="2528300" cy="2322703"/>
            </a:xfrm>
          </p:grpSpPr>
          <p:sp>
            <p:nvSpPr>
              <p:cNvPr id="66" name="Text Box 2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353210" y="2545781"/>
                <a:ext cx="492443" cy="698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28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 </a:t>
                </a:r>
                <a:endPara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组合 66"/>
              <p:cNvGrpSpPr/>
              <p:nvPr>
                <p:custDataLst>
                  <p:tags r:id="rId24"/>
                </p:custDataLst>
              </p:nvPr>
            </p:nvGrpSpPr>
            <p:grpSpPr>
              <a:xfrm rot="16200000">
                <a:off x="5405488" y="3812537"/>
                <a:ext cx="590400" cy="290227"/>
                <a:chOff x="6137274" y="2170689"/>
                <a:chExt cx="590400" cy="290227"/>
              </a:xfrm>
            </p:grpSpPr>
            <p:grpSp>
              <p:nvGrpSpPr>
                <p:cNvPr id="69" name="组合 68"/>
                <p:cNvGrpSpPr/>
                <p:nvPr>
                  <p:custDataLst>
                    <p:tags r:id="rId25"/>
                  </p:custDataLst>
                </p:nvPr>
              </p:nvGrpSpPr>
              <p:grpSpPr>
                <a:xfrm>
                  <a:off x="6137274" y="2170689"/>
                  <a:ext cx="590400" cy="110694"/>
                  <a:chOff x="19491500" y="6085168"/>
                  <a:chExt cx="590400" cy="110694"/>
                </a:xfrm>
              </p:grpSpPr>
              <p:cxnSp>
                <p:nvCxnSpPr>
                  <p:cNvPr id="72" name="直接连接符 71"/>
                  <p:cNvCxnSpPr/>
                  <p:nvPr>
                    <p:custDataLst>
                      <p:tags r:id="rId26"/>
                    </p:custDataLst>
                  </p:nvPr>
                </p:nvCxnSpPr>
                <p:spPr>
                  <a:xfrm>
                    <a:off x="19491500" y="6195862"/>
                    <a:ext cx="590400" cy="0"/>
                  </a:xfrm>
                  <a:prstGeom prst="line">
                    <a:avLst/>
                  </a:prstGeom>
                  <a:noFill/>
                  <a:ln w="2159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直接连接符 72"/>
                  <p:cNvCxnSpPr/>
                  <p:nvPr>
                    <p:custDataLst>
                      <p:tags r:id="rId27"/>
                    </p:custDataLst>
                  </p:nvPr>
                </p:nvCxnSpPr>
                <p:spPr>
                  <a:xfrm flipH="1" flipV="1">
                    <a:off x="19969570" y="6085168"/>
                    <a:ext cx="109683" cy="109683"/>
                  </a:xfrm>
                  <a:prstGeom prst="line">
                    <a:avLst/>
                  </a:prstGeom>
                  <a:noFill/>
                  <a:ln w="2159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70" name="直接连接符 69"/>
                <p:cNvCxnSpPr/>
                <p:nvPr>
                  <p:custDataLst>
                    <p:tags r:id="rId28"/>
                  </p:custDataLst>
                </p:nvPr>
              </p:nvCxnSpPr>
              <p:spPr>
                <a:xfrm>
                  <a:off x="6137274" y="2352821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71" name="直接连接符 70"/>
                <p:cNvCxnSpPr/>
                <p:nvPr>
                  <p:custDataLst>
                    <p:tags r:id="rId29"/>
                  </p:custDataLst>
                </p:nvPr>
              </p:nvCxnSpPr>
              <p:spPr>
                <a:xfrm flipH="1" flipV="1">
                  <a:off x="6144912" y="2351233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sp>
            <p:nvSpPr>
              <p:cNvPr id="68" name="矩形 67"/>
              <p:cNvSpPr/>
              <p:nvPr>
                <p:custDataLst>
                  <p:tags r:id="rId30"/>
                </p:custDataLst>
              </p:nvPr>
            </p:nvSpPr>
            <p:spPr>
              <a:xfrm>
                <a:off x="5091849" y="4169513"/>
                <a:ext cx="2528300" cy="698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3H</a:t>
                </a:r>
                <a:r>
                  <a:rPr lang="en-US" altLang="zh-CN" sz="2800" b="1" baseline="-25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endPara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65" name="矩形 64"/>
            <p:cNvSpPr/>
            <p:nvPr>
              <p:custDataLst>
                <p:tags r:id="rId31"/>
              </p:custDataLst>
            </p:nvPr>
          </p:nvSpPr>
          <p:spPr>
            <a:xfrm>
              <a:off x="4979817" y="2084726"/>
              <a:ext cx="1705719" cy="278312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704850" y="1863725"/>
            <a:ext cx="10657840" cy="1259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Q7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：为什么不用碳酸氢钠来去除油污？</a:t>
            </a:r>
            <a:r>
              <a:rPr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为什么泡沫灭火器用碳酸氢钠而不用碳酸钠？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3030" y="810895"/>
            <a:ext cx="6195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环节三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再识泡沫灭火器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  <p:bldLst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4413" b="19109"/>
          <a:stretch>
            <a:fillRect/>
          </a:stretch>
        </p:blipFill>
        <p:spPr>
          <a:xfrm>
            <a:off x="0" y="2931584"/>
            <a:ext cx="12192000" cy="392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文本框 5"/>
          <p:cNvSpPr txBox="1"/>
          <p:nvPr>
            <p:custDataLst>
              <p:tags r:id="rId3"/>
            </p:custDataLst>
          </p:nvPr>
        </p:nvSpPr>
        <p:spPr>
          <a:xfrm>
            <a:off x="719667" y="836084"/>
            <a:ext cx="11015133" cy="18967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86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化学服务生活，</a:t>
            </a:r>
            <a:endParaRPr lang="zh-CN" altLang="en-US" sz="5865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586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			</a:t>
            </a:r>
            <a:r>
              <a:rPr lang="zh-CN" altLang="en-US" sz="586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化学使生活更美好！</a:t>
            </a:r>
            <a:endParaRPr lang="zh-CN" altLang="en-US" sz="5865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 Box 3"/>
          <p:cNvSpPr txBox="1">
            <a:spLocks noChangeArrowheads="1"/>
          </p:cNvSpPr>
          <p:nvPr/>
        </p:nvSpPr>
        <p:spPr bwMode="auto">
          <a:xfrm>
            <a:off x="4603468" y="4741948"/>
            <a:ext cx="6829520" cy="8620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4000" b="1" kern="120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环节一 初识泡沫灭火器</a:t>
            </a:r>
            <a:endParaRPr kumimoji="1" lang="en-US" altLang="zh-CN" sz="4000" b="1" kern="120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 descr="20180425105239_72061"/>
          <p:cNvPicPr>
            <a:picLocks noChangeAspect="1"/>
          </p:cNvPicPr>
          <p:nvPr/>
        </p:nvPicPr>
        <p:blipFill rotWithShape="1">
          <a:blip r:embed="rId1"/>
          <a:srcRect t="5059" r="1" b="15328"/>
          <a:stretch>
            <a:fillRect/>
          </a:stretch>
        </p:blipFill>
        <p:spPr>
          <a:xfrm>
            <a:off x="314824" y="2415386"/>
            <a:ext cx="3797570" cy="2010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图片 4" descr="桌子上有灭火器&#10;&#10;低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15177" t="5359" r="20322" b="-3"/>
          <a:stretch>
            <a:fillRect/>
          </a:stretch>
        </p:blipFill>
        <p:spPr>
          <a:xfrm>
            <a:off x="4261224" y="538480"/>
            <a:ext cx="2651760" cy="3890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6" name="图片 105" descr="山上的人&#10;&#10;低可信度描述已自动生成"/>
          <p:cNvPicPr/>
          <p:nvPr/>
        </p:nvPicPr>
        <p:blipFill rotWithShape="1">
          <a:blip r:embed="rId4"/>
          <a:srcRect t="13102" r="3" b="15288"/>
          <a:stretch>
            <a:fillRect/>
          </a:stretch>
        </p:blipFill>
        <p:spPr>
          <a:xfrm>
            <a:off x="307474" y="314660"/>
            <a:ext cx="3797983" cy="2000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 descr="13041"/>
          <p:cNvPicPr>
            <a:picLocks noChangeAspect="1"/>
          </p:cNvPicPr>
          <p:nvPr/>
        </p:nvPicPr>
        <p:blipFill rotWithShape="1">
          <a:blip r:embed="rId5"/>
          <a:srcRect t="20626" r="1" b="1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107" name="Straight Connector 410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图示&#10;&#10;描述已自动生成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3091" r="2383"/>
          <a:stretch>
            <a:fillRect/>
          </a:stretch>
        </p:blipFill>
        <p:spPr>
          <a:xfrm>
            <a:off x="7059002" y="843624"/>
            <a:ext cx="4608457" cy="3434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1">
            <a:clrChange>
              <a:clrFrom>
                <a:srgbClr val="F4F4F4">
                  <a:alpha val="100000"/>
                </a:srgbClr>
              </a:clrFrom>
              <a:clrTo>
                <a:srgbClr val="F4F4F4">
                  <a:alpha val="100000"/>
                  <a:alpha val="0"/>
                </a:srgbClr>
              </a:clrTo>
            </a:clrChange>
          </a:blip>
          <a:srcRect r="28138"/>
          <a:stretch>
            <a:fillRect/>
          </a:stretch>
        </p:blipFill>
        <p:spPr>
          <a:xfrm>
            <a:off x="8768715" y="1864360"/>
            <a:ext cx="2877820" cy="4023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3030" y="810895"/>
            <a:ext cx="6195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环节一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初识泡沫灭火器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78395" y="5685790"/>
            <a:ext cx="1868805" cy="657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玻璃内胆：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(SO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溶液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509000" y="4882515"/>
            <a:ext cx="721360" cy="727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>
            <a:off x="9558020" y="5063490"/>
            <a:ext cx="443230" cy="726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12775" y="1518285"/>
            <a:ext cx="1177226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/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资料卡：碳酸铝是粉末状小颗粒，不稳定，遇水分解。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矩形: 圆角 1"/>
          <p:cNvSpPr/>
          <p:nvPr>
            <p:custDataLst>
              <p:tags r:id="rId4"/>
            </p:custDataLst>
          </p:nvPr>
        </p:nvSpPr>
        <p:spPr>
          <a:xfrm>
            <a:off x="850265" y="2164080"/>
            <a:ext cx="6727825" cy="39681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rgbClr val="9F5FCF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泡沫灭火器的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泡沫灭火器的结构如图所示，玻璃内胆中盛有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硫酸铝溶液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，内胆、外筒之间装有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碳酸氢钠溶液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，使用时将灭火器倒置，两种溶液立即混合并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剧烈反应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，产生的大量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等一起以泡沫的形式喷出，覆盖在可燃物表面，从而达到灭火的效果。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838960" y="4541520"/>
            <a:ext cx="197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二氧化碳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3814445" y="4541520"/>
            <a:ext cx="1975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氢氧化铝</a:t>
            </a:r>
            <a:endParaRPr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9230360" y="5789930"/>
            <a:ext cx="2089150" cy="657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铁制外壳：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NaHCO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溶液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9" grpId="1"/>
      <p:bldP spid="15" grpId="0" bldLvl="0" animBg="1"/>
      <p:bldP spid="15" grpId="1" animBg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2110740"/>
            <a:ext cx="4545965" cy="341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322705" y="2625090"/>
            <a:ext cx="4773295" cy="2812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850265" y="2409825"/>
            <a:ext cx="5650548" cy="28124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rgbClr val="9F5FCF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试纸使用方法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取一小块试纸在表面皿或玻璃片上，用洁净的玻璃棒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蘸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取待测液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在试纸中部，观察变化稳定后的颜色，与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标准比色卡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对比，判断溶液的性质。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83030" y="810895"/>
            <a:ext cx="6195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环节一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初识泡沫灭火器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2640" y="1664583"/>
            <a:ext cx="102209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(SO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溶液中有哪些离子？其中哪一个导致了水溶液酸碱性的变化？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96315" y="3101340"/>
          <a:ext cx="10102850" cy="247015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{FABFCF23-3B69-468F-B69F-88F6DE6A72F2}</a:tableStyleId>
              </a:tblPr>
              <a:tblGrid>
                <a:gridCol w="4866640"/>
                <a:gridCol w="5236210"/>
              </a:tblGrid>
              <a:tr h="72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学生猜想一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学生猜想二</a:t>
                      </a:r>
                      <a:endParaRPr lang="zh-CN" altLang="en-US" sz="32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B w="12700" cmpd="sng">
                      <a:solidFill>
                        <a:schemeClr val="tx1"/>
                      </a:solidFill>
                      <a:prstDash val="soli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74114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514475" y="4412615"/>
            <a:ext cx="392176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铝离子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导致溶液显酸性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103620" y="4412615"/>
            <a:ext cx="4775835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硫酸根离子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导致溶液显酸性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83030" y="810895"/>
            <a:ext cx="6195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环节一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初识泡沫灭火器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29640" y="2901496"/>
          <a:ext cx="10052050" cy="33223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073650"/>
                <a:gridCol w="4978400"/>
              </a:tblGrid>
              <a:tr h="5581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学生猜想</a:t>
                      </a:r>
                      <a:endParaRPr lang="zh-CN" altLang="en-US" sz="3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实验设计</a:t>
                      </a:r>
                      <a:endParaRPr lang="zh-CN" altLang="en-US" sz="3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1263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 1.</a:t>
                      </a:r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铝离子导致溶液显酸性</a:t>
                      </a:r>
                      <a:endParaRPr lang="zh-CN" alt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3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985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endParaRPr lang="en-US" altLang="zh-CN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硫酸根离子导致溶液显酸性</a:t>
                      </a:r>
                      <a:endParaRPr lang="zh-CN" alt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algn="l" defTabSz="914400" rtl="0" eaLnBrk="1" latinLnBrk="0" hangingPunct="1">
                        <a:buNone/>
                      </a:pPr>
                      <a:endParaRPr lang="zh-CN" alt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endParaRPr lang="zh-CN" altLang="en-US" sz="32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</a:lnT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1780" y="2231390"/>
            <a:ext cx="1177226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/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资料卡：氯化钠溶液呈中性，氯离子和钠离子对水的酸碱性没有影响。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4095" y="3887617"/>
            <a:ext cx="4789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检验氯化铝溶液的酸碱性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6094095" y="5258641"/>
            <a:ext cx="4789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检验硫酸钠溶液的酸碱性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599440" y="1528222"/>
            <a:ext cx="6817360" cy="583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实验探究：利用控制变量法设计实验方案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3030" y="810895"/>
            <a:ext cx="6195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环节一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初识泡沫灭火器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89915" y="2406650"/>
          <a:ext cx="10706100" cy="336232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{7DF18680-E054-41AD-8BC1-D1AEF772440D}</a:tableStyleId>
              </a:tblPr>
              <a:tblGrid>
                <a:gridCol w="2831465"/>
                <a:gridCol w="3978910"/>
                <a:gridCol w="3895725"/>
              </a:tblGrid>
              <a:tr h="72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实验操作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实验现象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28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结论</a:t>
                      </a:r>
                      <a:endParaRPr lang="zh-CN" altLang="en-US" sz="2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2616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1.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检验氯化铝溶液的酸碱性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616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检验硫酸钠溶液的酸碱性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001431" y="3328312"/>
            <a:ext cx="276703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试纸为红色，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pH&lt;7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，显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001431" y="4676046"/>
            <a:ext cx="276703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试纸不变色，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pH=7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，显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42055" y="3706549"/>
            <a:ext cx="322756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在一定条件下是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铝离子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使得水溶液显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酸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性。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0952" y="3512416"/>
            <a:ext cx="560094" cy="3909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3441015" y="4896081"/>
            <a:ext cx="560094" cy="3909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99440" y="1528222"/>
            <a:ext cx="6817360" cy="58356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实验探究：验证并得出结论</a:t>
            </a:r>
            <a:endParaRPr lang="zh-CN" altLang="en-US" sz="28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3030" y="810895"/>
            <a:ext cx="6195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环节一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初识泡沫灭火器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3030" y="810895"/>
            <a:ext cx="6195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环节二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认识盐类的水解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767352" y="1613860"/>
            <a:ext cx="9023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：铝离子是如何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引起水溶液酸碱性的变化的呢？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96010" y="2268220"/>
            <a:ext cx="9881870" cy="1383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硫酸铝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溶于水时电离产生的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Al</a:t>
            </a:r>
            <a:r>
              <a:rPr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3+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，与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电离产生的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OH</a:t>
            </a:r>
            <a:r>
              <a:rPr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结合生成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弱碱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Al(OH)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破坏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了水的电离平衡，使水的电离平衡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正向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进行程度增大，即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促进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了水的电离，使溶液显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酸性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>
            <p:custDataLst>
              <p:tags r:id="rId4"/>
            </p:custDataLst>
          </p:nvPr>
        </p:nvGrpSpPr>
        <p:grpSpPr>
          <a:xfrm>
            <a:off x="1603069" y="5044922"/>
            <a:ext cx="8068310" cy="521970"/>
            <a:chOff x="3123984" y="5577958"/>
            <a:chExt cx="8068310" cy="521970"/>
          </a:xfrm>
        </p:grpSpPr>
        <p:sp>
          <p:nvSpPr>
            <p:cNvPr id="48" name="Text Box 2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23984" y="5577958"/>
              <a:ext cx="8068310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</a:t>
              </a:r>
              <a:r>
                <a:rPr kumimoji="1"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3+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+ 3H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           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Al(OH)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+  3H</a:t>
              </a:r>
              <a:r>
                <a:rPr kumimoji="1"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b="1" i="1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</a:t>
              </a:r>
              <a:r>
                <a:rPr lang="en-US" sz="2800" b="1" kern="100" baseline="-25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zh-CN" sz="2800" b="1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sz="2800" b="1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2.2×10</a:t>
              </a:r>
              <a:r>
                <a:rPr lang="zh-CN" sz="2800" b="1" kern="100" baseline="30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sz="2800" b="1" kern="100" baseline="30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11</a:t>
              </a:r>
              <a:endParaRPr kumimoji="1" lang="en-US" altLang="zh-CN" sz="2800" b="1" kern="100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49" name="组合 44"/>
            <p:cNvGrpSpPr/>
            <p:nvPr>
              <p:custDataLst>
                <p:tags r:id="rId6"/>
              </p:custDataLst>
            </p:nvPr>
          </p:nvGrpSpPr>
          <p:grpSpPr>
            <a:xfrm>
              <a:off x="5279949" y="5703072"/>
              <a:ext cx="590400" cy="290227"/>
              <a:chOff x="6137274" y="2170689"/>
              <a:chExt cx="590400" cy="290227"/>
            </a:xfrm>
          </p:grpSpPr>
          <p:grpSp>
            <p:nvGrpSpPr>
              <p:cNvPr id="51" name="组合 45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6137274" y="2170689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54" name="直接连接符 53"/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55" name="直接连接符 54"/>
                <p:cNvCxnSpPr/>
                <p:nvPr>
                  <p:custDataLst>
                    <p:tags r:id="rId9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cxnSp>
            <p:nvCxnSpPr>
              <p:cNvPr id="52" name="直接连接符 51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53" name="直接连接符 52"/>
              <p:cNvCxnSpPr/>
              <p:nvPr>
                <p:custDataLst>
                  <p:tags r:id="rId11"/>
                </p:custDataLst>
              </p:nvPr>
            </p:nvCxnSpPr>
            <p:spPr>
              <a:xfrm flipH="1" flipV="1">
                <a:off x="6144912" y="2351233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2556510" y="4049335"/>
            <a:ext cx="196932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盐 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+ 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水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4575248" y="3765550"/>
            <a:ext cx="13058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水解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4575248" y="4324376"/>
            <a:ext cx="130582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中和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5951661" y="4025699"/>
            <a:ext cx="196932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酸 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+ 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碱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8" name="直接箭头连接符 17"/>
          <p:cNvCxnSpPr/>
          <p:nvPr>
            <p:custDataLst>
              <p:tags r:id="rId16"/>
            </p:custDataLst>
          </p:nvPr>
        </p:nvCxnSpPr>
        <p:spPr>
          <a:xfrm flipH="1">
            <a:off x="4383405" y="4364354"/>
            <a:ext cx="1397000" cy="7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17"/>
            </p:custDataLst>
          </p:nvPr>
        </p:nvCxnSpPr>
        <p:spPr>
          <a:xfrm flipV="1">
            <a:off x="4374515" y="4264660"/>
            <a:ext cx="1405890" cy="76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  <p:bldP spid="4" grpId="1"/>
      <p:bldP spid="7" grpId="0"/>
      <p:bldP spid="7" grpId="1"/>
      <p:bldP spid="20" grpId="0"/>
      <p:bldP spid="20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767080" y="1637665"/>
            <a:ext cx="10657840" cy="600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：利用铝离子的水解原理模型分析为什么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NaHCO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溶液显碱性？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096010" y="2397125"/>
            <a:ext cx="9739630" cy="1383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碳酸氢钠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溶于水时电离产生的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HCO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，与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电离产生的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结合生成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弱酸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破坏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了水的电离平衡，使水的电离平衡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正向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进行程度增大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促进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了水的电离，使溶液显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碱性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814524" y="4169892"/>
            <a:ext cx="5269865" cy="521970"/>
            <a:chOff x="3134144" y="5591293"/>
            <a:chExt cx="5269865" cy="521970"/>
          </a:xfrm>
        </p:grpSpPr>
        <p:sp>
          <p:nvSpPr>
            <p:cNvPr id="8" name="Text Box 2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34144" y="5591293"/>
              <a:ext cx="5269865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HCO</a:t>
              </a:r>
              <a:r>
                <a:rPr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- 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+H</a:t>
              </a:r>
              <a:r>
                <a:rPr kumimoji="1"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           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CO</a:t>
              </a:r>
              <a:r>
                <a:rPr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OH</a:t>
              </a:r>
              <a:r>
                <a:rPr lang="en-US" altLang="zh-CN" sz="2800" b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-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1" lang="en-US" altLang="zh-CN" sz="2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1" lang="en-US" altLang="zh-CN" sz="2800" b="1" kern="100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9" name="组合 44"/>
            <p:cNvGrpSpPr/>
            <p:nvPr>
              <p:custDataLst>
                <p:tags r:id="rId4"/>
              </p:custDataLst>
            </p:nvPr>
          </p:nvGrpSpPr>
          <p:grpSpPr>
            <a:xfrm>
              <a:off x="5279949" y="5703072"/>
              <a:ext cx="590400" cy="290227"/>
              <a:chOff x="6137274" y="2170689"/>
              <a:chExt cx="590400" cy="290227"/>
            </a:xfrm>
          </p:grpSpPr>
          <p:grpSp>
            <p:nvGrpSpPr>
              <p:cNvPr id="10" name="组合 45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6137274" y="2170689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11" name="直接连接符 10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12" name="直接连接符 11"/>
                <p:cNvCxnSpPr/>
                <p:nvPr>
                  <p:custDataLst>
                    <p:tags r:id="rId7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cxnSp>
            <p:nvCxnSpPr>
              <p:cNvPr id="13" name="直接连接符 12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直接连接符 13"/>
              <p:cNvCxnSpPr/>
              <p:nvPr>
                <p:custDataLst>
                  <p:tags r:id="rId9"/>
                </p:custDataLst>
              </p:nvPr>
            </p:nvCxnSpPr>
            <p:spPr>
              <a:xfrm flipH="1" flipV="1">
                <a:off x="6144912" y="2351233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6" name="组合 25"/>
          <p:cNvGrpSpPr/>
          <p:nvPr>
            <p:custDataLst>
              <p:tags r:id="rId10"/>
            </p:custDataLst>
          </p:nvPr>
        </p:nvGrpSpPr>
        <p:grpSpPr>
          <a:xfrm>
            <a:off x="1660219" y="5114772"/>
            <a:ext cx="4960620" cy="521970"/>
            <a:chOff x="3123984" y="5577958"/>
            <a:chExt cx="4960620" cy="521970"/>
          </a:xfrm>
        </p:grpSpPr>
        <p:sp>
          <p:nvSpPr>
            <p:cNvPr id="27" name="Text Box 2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23984" y="5577958"/>
              <a:ext cx="4960620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   HCO</a:t>
              </a:r>
              <a:r>
                <a:rPr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-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CO</a:t>
              </a:r>
              <a:r>
                <a:rPr lang="en-US" altLang="zh-CN" sz="2800" b="1" baseline="-25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2- </a:t>
              </a:r>
              <a:r>
                <a:rPr kumimoji="1"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+ H</a:t>
              </a:r>
              <a:r>
                <a:rPr kumimoji="1" lang="en-US" altLang="zh-CN" sz="2800" b="1" baseline="3000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+     </a:t>
              </a:r>
              <a:endParaRPr kumimoji="1" lang="en-US" altLang="zh-CN" sz="2800" b="1" kern="100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28" name="组合 44"/>
            <p:cNvGrpSpPr/>
            <p:nvPr>
              <p:custDataLst>
                <p:tags r:id="rId12"/>
              </p:custDataLst>
            </p:nvPr>
          </p:nvGrpSpPr>
          <p:grpSpPr>
            <a:xfrm>
              <a:off x="5279949" y="5703072"/>
              <a:ext cx="590400" cy="290227"/>
              <a:chOff x="6137274" y="2170689"/>
              <a:chExt cx="590400" cy="290227"/>
            </a:xfrm>
          </p:grpSpPr>
          <p:grpSp>
            <p:nvGrpSpPr>
              <p:cNvPr id="29" name="组合 4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6137274" y="2170689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30" name="直接连接符 29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31" name="直接连接符 30"/>
                <p:cNvCxnSpPr/>
                <p:nvPr>
                  <p:custDataLst>
                    <p:tags r:id="rId15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cxnSp>
            <p:nvCxnSpPr>
              <p:cNvPr id="32" name="直接连接符 31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33" name="直接连接符 32"/>
              <p:cNvCxnSpPr/>
              <p:nvPr>
                <p:custDataLst>
                  <p:tags r:id="rId17"/>
                </p:custDataLst>
              </p:nvPr>
            </p:nvCxnSpPr>
            <p:spPr>
              <a:xfrm flipH="1" flipV="1">
                <a:off x="6144912" y="2351233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2" name="文本框 1"/>
          <p:cNvSpPr txBox="1"/>
          <p:nvPr/>
        </p:nvSpPr>
        <p:spPr>
          <a:xfrm>
            <a:off x="7427595" y="4170045"/>
            <a:ext cx="3079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 i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en-US" sz="2800" b="1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sz="2800" b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800" b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2.3×10</a:t>
            </a:r>
            <a:r>
              <a:rPr lang="zh-CN" sz="2800" b="1" kern="100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sz="2800" b="1" kern="100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</a:t>
            </a:r>
            <a:endParaRPr lang="en-US" altLang="en-US" sz="2800" b="1" kern="100" baseline="3000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27595" y="5081270"/>
            <a:ext cx="2774950" cy="555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800" b="1" i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en-US" sz="2800" b="1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a2</a:t>
            </a:r>
            <a:r>
              <a:rPr lang="zh-CN" sz="2800" b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800" b="1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5.6×10</a:t>
            </a:r>
            <a:r>
              <a:rPr lang="zh-CN" sz="2800" b="1" kern="100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sz="2800" b="1" kern="100" baseline="30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11</a:t>
            </a:r>
            <a:endParaRPr kumimoji="1" lang="en-US" altLang="zh-CN" sz="2800" b="1" kern="100" baseline="3000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endParaRPr kumimoji="1" lang="en-US" altLang="zh-CN" sz="2800" b="1" kern="100" baseline="30000">
              <a:solidFill>
                <a:srgbClr val="C00000"/>
              </a:solidFill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383030" y="810895"/>
            <a:ext cx="6195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环节二 </a:t>
            </a:r>
            <a:r>
              <a:rPr 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认识盐类的水解</a:t>
            </a:r>
            <a:endParaRPr kumimoji="1" 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5" grpId="0" bldLvl="0" animBg="1"/>
      <p:bldP spid="2" grpId="0"/>
      <p:bldP spid="2" grpId="1"/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AS_UNIQUEID" val="4622"/>
</p:tagLst>
</file>

<file path=ppt/tags/tag101.xml><?xml version="1.0" encoding="utf-8"?>
<p:tagLst xmlns:p="http://schemas.openxmlformats.org/presentationml/2006/main">
  <p:tag name="AS_UNIQUEID" val="4623"/>
</p:tagLst>
</file>

<file path=ppt/tags/tag102.xml><?xml version="1.0" encoding="utf-8"?>
<p:tagLst xmlns:p="http://schemas.openxmlformats.org/presentationml/2006/main">
  <p:tag name="AS_UNIQUEID" val="4624"/>
  <p:tag name="KSO_WM_BEAUTIFY_FLAG" val=""/>
</p:tagLst>
</file>

<file path=ppt/tags/tag103.xml><?xml version="1.0" encoding="utf-8"?>
<p:tagLst xmlns:p="http://schemas.openxmlformats.org/presentationml/2006/main">
  <p:tag name="AS_UNIQUEID" val="4625"/>
  <p:tag name="KSO_WM_BEAUTIFY_FLAG" val=""/>
</p:tagLst>
</file>

<file path=ppt/tags/tag104.xml><?xml version="1.0" encoding="utf-8"?>
<p:tagLst xmlns:p="http://schemas.openxmlformats.org/presentationml/2006/main">
  <p:tag name="AS_UNIQUEID" val="4626"/>
  <p:tag name="KSO_WM_BEAUTIFY_FLAG" val=""/>
</p:tagLst>
</file>

<file path=ppt/tags/tag105.xml><?xml version="1.0" encoding="utf-8"?>
<p:tagLst xmlns:p="http://schemas.openxmlformats.org/presentationml/2006/main">
  <p:tag name="AS_UNIQUEID" val="4627"/>
  <p:tag name="KSO_WM_BEAUTIFY_FLAG" val=""/>
</p:tagLst>
</file>

<file path=ppt/tags/tag106.xml><?xml version="1.0" encoding="utf-8"?>
<p:tagLst xmlns:p="http://schemas.openxmlformats.org/presentationml/2006/main">
  <p:tag name="AS_UNIQUEID" val="4629"/>
</p:tagLst>
</file>

<file path=ppt/tags/tag107.xml><?xml version="1.0" encoding="utf-8"?>
<p:tagLst xmlns:p="http://schemas.openxmlformats.org/presentationml/2006/main">
  <p:tag name="AS_UNIQUEID" val="4630"/>
</p:tagLst>
</file>

<file path=ppt/tags/tag108.xml><?xml version="1.0" encoding="utf-8"?>
<p:tagLst xmlns:p="http://schemas.openxmlformats.org/presentationml/2006/main">
  <p:tag name="AS_UNIQUEID" val="4631"/>
  <p:tag name="KSO_WM_BEAUTIFY_FLAG" val=""/>
</p:tagLst>
</file>

<file path=ppt/tags/tag109.xml><?xml version="1.0" encoding="utf-8"?>
<p:tagLst xmlns:p="http://schemas.openxmlformats.org/presentationml/2006/main">
  <p:tag name="AS_UNIQUEID" val="4632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AS_UNIQUEID" val="4633"/>
</p:tagLst>
</file>

<file path=ppt/tags/tag111.xml><?xml version="1.0" encoding="utf-8"?>
<p:tagLst xmlns:p="http://schemas.openxmlformats.org/presentationml/2006/main">
  <p:tag name="AS_UNIQUEID" val="4634"/>
  <p:tag name="KSO_WM_BEAUTIFY_FLAG" val=""/>
</p:tagLst>
</file>

<file path=ppt/tags/tag112.xml><?xml version="1.0" encoding="utf-8"?>
<p:tagLst xmlns:p="http://schemas.openxmlformats.org/presentationml/2006/main">
  <p:tag name="AS_UNIQUEID" val="4635"/>
  <p:tag name="KSO_WM_BEAUTIFY_FLAG" val=""/>
</p:tagLst>
</file>

<file path=ppt/tags/tag113.xml><?xml version="1.0" encoding="utf-8"?>
<p:tagLst xmlns:p="http://schemas.openxmlformats.org/presentationml/2006/main">
  <p:tag name="AS_UNIQUEID" val="4636"/>
  <p:tag name="KSO_WM_BEAUTIFY_FLAG" val=""/>
</p:tagLst>
</file>

<file path=ppt/tags/tag114.xml><?xml version="1.0" encoding="utf-8"?>
<p:tagLst xmlns:p="http://schemas.openxmlformats.org/presentationml/2006/main">
  <p:tag name="AS_UNIQUEID" val="4637"/>
  <p:tag name="KSO_WM_BEAUTIFY_FLAG" val=""/>
</p:tagLst>
</file>

<file path=ppt/tags/tag115.xml><?xml version="1.0" encoding="utf-8"?>
<p:tagLst xmlns:p="http://schemas.openxmlformats.org/presentationml/2006/main">
  <p:tag name="AS_UNIQUEID" val="4638"/>
  <p:tag name="KSO_WM_BEAUTIFY_FLAG" val=""/>
</p:tagLst>
</file>

<file path=ppt/tags/tag116.xml><?xml version="1.0" encoding="utf-8"?>
<p:tagLst xmlns:p="http://schemas.openxmlformats.org/presentationml/2006/main">
  <p:tag name="AS_UNIQUEID" val="4639"/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AS_UNIQUEID" val="4561"/>
  <p:tag name="KSO_WM_BEAUTIFY_FLAG" val=""/>
</p:tagLst>
</file>

<file path=ppt/tags/tag120.xml><?xml version="1.0" encoding="utf-8"?>
<p:tagLst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COMMONDATA" val="eyJoZGlkIjoiNjNmYTk4ZDgwYmVmYTYxYzkzODViMTc5ZmJjNDhlMjI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TABLE_ENDDRAG_ORIGIN_RECT" val="795*194"/>
  <p:tag name="TABLE_ENDDRAG_RECT" val="78*244*795*194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TABLE_ENDDRAG_ORIGIN_RECT" val="587*215"/>
  <p:tag name="TABLE_ENDDRAG_RECT" val="228*264*587*215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TABLE_ENDDRAG_ORIGIN_RECT" val="587*215"/>
  <p:tag name="TABLE_ENDDRAG_RECT" val="228*264*587*215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AS_UNIQUEID" val="4620"/>
</p:tagLst>
</file>

<file path=ppt/tags/tag29.xml><?xml version="1.0" encoding="utf-8"?>
<p:tagLst xmlns:p="http://schemas.openxmlformats.org/presentationml/2006/main">
  <p:tag name="AS_UNIQUEID" val="4621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AS_UNIQUEID" val="4622"/>
</p:tagLst>
</file>

<file path=ppt/tags/tag31.xml><?xml version="1.0" encoding="utf-8"?>
<p:tagLst xmlns:p="http://schemas.openxmlformats.org/presentationml/2006/main">
  <p:tag name="AS_UNIQUEID" val="4623"/>
</p:tagLst>
</file>

<file path=ppt/tags/tag32.xml><?xml version="1.0" encoding="utf-8"?>
<p:tagLst xmlns:p="http://schemas.openxmlformats.org/presentationml/2006/main">
  <p:tag name="AS_UNIQUEID" val="4624"/>
  <p:tag name="KSO_WM_BEAUTIFY_FLAG" val=""/>
</p:tagLst>
</file>

<file path=ppt/tags/tag33.xml><?xml version="1.0" encoding="utf-8"?>
<p:tagLst xmlns:p="http://schemas.openxmlformats.org/presentationml/2006/main">
  <p:tag name="AS_UNIQUEID" val="4625"/>
  <p:tag name="KSO_WM_BEAUTIFY_FLAG" val=""/>
</p:tagLst>
</file>

<file path=ppt/tags/tag34.xml><?xml version="1.0" encoding="utf-8"?>
<p:tagLst xmlns:p="http://schemas.openxmlformats.org/presentationml/2006/main">
  <p:tag name="AS_UNIQUEID" val="4626"/>
  <p:tag name="KSO_WM_BEAUTIFY_FLAG" val=""/>
</p:tagLst>
</file>

<file path=ppt/tags/tag35.xml><?xml version="1.0" encoding="utf-8"?>
<p:tagLst xmlns:p="http://schemas.openxmlformats.org/presentationml/2006/main">
  <p:tag name="AS_UNIQUEID" val="4627"/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AS_UNIQUEID" val="4620"/>
</p:tagLst>
</file>

<file path=ppt/tags/tag44.xml><?xml version="1.0" encoding="utf-8"?>
<p:tagLst xmlns:p="http://schemas.openxmlformats.org/presentationml/2006/main">
  <p:tag name="AS_UNIQUEID" val="4621"/>
  <p:tag name="KSO_WM_BEAUTIFY_FLAG" val=""/>
</p:tagLst>
</file>

<file path=ppt/tags/tag45.xml><?xml version="1.0" encoding="utf-8"?>
<p:tagLst xmlns:p="http://schemas.openxmlformats.org/presentationml/2006/main">
  <p:tag name="AS_UNIQUEID" val="4622"/>
</p:tagLst>
</file>

<file path=ppt/tags/tag46.xml><?xml version="1.0" encoding="utf-8"?>
<p:tagLst xmlns:p="http://schemas.openxmlformats.org/presentationml/2006/main">
  <p:tag name="AS_UNIQUEID" val="4623"/>
</p:tagLst>
</file>

<file path=ppt/tags/tag47.xml><?xml version="1.0" encoding="utf-8"?>
<p:tagLst xmlns:p="http://schemas.openxmlformats.org/presentationml/2006/main">
  <p:tag name="AS_UNIQUEID" val="4624"/>
  <p:tag name="KSO_WM_BEAUTIFY_FLAG" val=""/>
</p:tagLst>
</file>

<file path=ppt/tags/tag48.xml><?xml version="1.0" encoding="utf-8"?>
<p:tagLst xmlns:p="http://schemas.openxmlformats.org/presentationml/2006/main">
  <p:tag name="AS_UNIQUEID" val="4625"/>
  <p:tag name="KSO_WM_BEAUTIFY_FLAG" val=""/>
</p:tagLst>
</file>

<file path=ppt/tags/tag49.xml><?xml version="1.0" encoding="utf-8"?>
<p:tagLst xmlns:p="http://schemas.openxmlformats.org/presentationml/2006/main">
  <p:tag name="AS_UNIQUEID" val="4626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AS_UNIQUEID" val="4627"/>
  <p:tag name="KSO_WM_BEAUTIFY_FLAG" val=""/>
</p:tagLst>
</file>

<file path=ppt/tags/tag51.xml><?xml version="1.0" encoding="utf-8"?>
<p:tagLst xmlns:p="http://schemas.openxmlformats.org/presentationml/2006/main">
  <p:tag name="AS_UNIQUEID" val="4620"/>
</p:tagLst>
</file>

<file path=ppt/tags/tag52.xml><?xml version="1.0" encoding="utf-8"?>
<p:tagLst xmlns:p="http://schemas.openxmlformats.org/presentationml/2006/main">
  <p:tag name="AS_UNIQUEID" val="4621"/>
  <p:tag name="KSO_WM_BEAUTIFY_FLAG" val=""/>
</p:tagLst>
</file>

<file path=ppt/tags/tag53.xml><?xml version="1.0" encoding="utf-8"?>
<p:tagLst xmlns:p="http://schemas.openxmlformats.org/presentationml/2006/main">
  <p:tag name="AS_UNIQUEID" val="4622"/>
</p:tagLst>
</file>

<file path=ppt/tags/tag54.xml><?xml version="1.0" encoding="utf-8"?>
<p:tagLst xmlns:p="http://schemas.openxmlformats.org/presentationml/2006/main">
  <p:tag name="AS_UNIQUEID" val="4623"/>
</p:tagLst>
</file>

<file path=ppt/tags/tag55.xml><?xml version="1.0" encoding="utf-8"?>
<p:tagLst xmlns:p="http://schemas.openxmlformats.org/presentationml/2006/main">
  <p:tag name="AS_UNIQUEID" val="4624"/>
  <p:tag name="KSO_WM_BEAUTIFY_FLAG" val=""/>
</p:tagLst>
</file>

<file path=ppt/tags/tag56.xml><?xml version="1.0" encoding="utf-8"?>
<p:tagLst xmlns:p="http://schemas.openxmlformats.org/presentationml/2006/main">
  <p:tag name="AS_UNIQUEID" val="4625"/>
  <p:tag name="KSO_WM_BEAUTIFY_FLAG" val=""/>
</p:tagLst>
</file>

<file path=ppt/tags/tag57.xml><?xml version="1.0" encoding="utf-8"?>
<p:tagLst xmlns:p="http://schemas.openxmlformats.org/presentationml/2006/main">
  <p:tag name="AS_UNIQUEID" val="4626"/>
  <p:tag name="KSO_WM_BEAUTIFY_FLAG" val=""/>
</p:tagLst>
</file>

<file path=ppt/tags/tag58.xml><?xml version="1.0" encoding="utf-8"?>
<p:tagLst xmlns:p="http://schemas.openxmlformats.org/presentationml/2006/main">
  <p:tag name="AS_UNIQUEID" val="4627"/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AS_UNIQUEID" val="4744"/>
  <p:tag name="KSO_WM_BEAUTIFY_FLAG" val=""/>
</p:tagLst>
</file>

<file path=ppt/tags/tag71.xml><?xml version="1.0" encoding="utf-8"?>
<p:tagLst xmlns:p="http://schemas.openxmlformats.org/presentationml/2006/main">
  <p:tag name="AS_UNIQUEID" val="4752"/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AS_UNIQUEID" val="210"/>
</p:tagLst>
</file>

<file path=ppt/tags/tag75.xml><?xml version="1.0" encoding="utf-8"?>
<p:tagLst xmlns:p="http://schemas.openxmlformats.org/presentationml/2006/main">
  <p:tag name="AS_UNIQUEID" val="209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AS_UNIQUEID" val="4904"/>
  <p:tag name="KSO_WM_BEAUTIFY_FLAG" val=""/>
</p:tagLst>
</file>

<file path=ppt/tags/tag88.xml><?xml version="1.0" encoding="utf-8"?>
<p:tagLst xmlns:p="http://schemas.openxmlformats.org/presentationml/2006/main">
  <p:tag name="AS_UNIQUEID" val="4599"/>
</p:tagLst>
</file>

<file path=ppt/tags/tag89.xml><?xml version="1.0" encoding="utf-8"?>
<p:tagLst xmlns:p="http://schemas.openxmlformats.org/presentationml/2006/main">
  <p:tag name="AS_UNIQUEID" val="4599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AS_UNIQUEID" val="4620"/>
</p:tagLst>
</file>

<file path=ppt/tags/tag91.xml><?xml version="1.0" encoding="utf-8"?>
<p:tagLst xmlns:p="http://schemas.openxmlformats.org/presentationml/2006/main">
  <p:tag name="AS_UNIQUEID" val="4621"/>
  <p:tag name="KSO_WM_BEAUTIFY_FLAG" val=""/>
</p:tagLst>
</file>

<file path=ppt/tags/tag92.xml><?xml version="1.0" encoding="utf-8"?>
<p:tagLst xmlns:p="http://schemas.openxmlformats.org/presentationml/2006/main">
  <p:tag name="AS_UNIQUEID" val="4622"/>
</p:tagLst>
</file>

<file path=ppt/tags/tag93.xml><?xml version="1.0" encoding="utf-8"?>
<p:tagLst xmlns:p="http://schemas.openxmlformats.org/presentationml/2006/main">
  <p:tag name="AS_UNIQUEID" val="4623"/>
</p:tagLst>
</file>

<file path=ppt/tags/tag94.xml><?xml version="1.0" encoding="utf-8"?>
<p:tagLst xmlns:p="http://schemas.openxmlformats.org/presentationml/2006/main">
  <p:tag name="AS_UNIQUEID" val="4624"/>
  <p:tag name="KSO_WM_BEAUTIFY_FLAG" val=""/>
</p:tagLst>
</file>

<file path=ppt/tags/tag95.xml><?xml version="1.0" encoding="utf-8"?>
<p:tagLst xmlns:p="http://schemas.openxmlformats.org/presentationml/2006/main">
  <p:tag name="AS_UNIQUEID" val="4625"/>
  <p:tag name="KSO_WM_BEAUTIFY_FLAG" val=""/>
</p:tagLst>
</file>

<file path=ppt/tags/tag96.xml><?xml version="1.0" encoding="utf-8"?>
<p:tagLst xmlns:p="http://schemas.openxmlformats.org/presentationml/2006/main">
  <p:tag name="AS_UNIQUEID" val="4626"/>
  <p:tag name="KSO_WM_BEAUTIFY_FLAG" val=""/>
</p:tagLst>
</file>

<file path=ppt/tags/tag97.xml><?xml version="1.0" encoding="utf-8"?>
<p:tagLst xmlns:p="http://schemas.openxmlformats.org/presentationml/2006/main">
  <p:tag name="AS_UNIQUEID" val="4627"/>
  <p:tag name="KSO_WM_BEAUTIFY_FLAG" val=""/>
</p:tagLst>
</file>

<file path=ppt/tags/tag98.xml><?xml version="1.0" encoding="utf-8"?>
<p:tagLst xmlns:p="http://schemas.openxmlformats.org/presentationml/2006/main">
  <p:tag name="AS_UNIQUEID" val="4620"/>
</p:tagLst>
</file>

<file path=ppt/tags/tag99.xml><?xml version="1.0" encoding="utf-8"?>
<p:tagLst xmlns:p="http://schemas.openxmlformats.org/presentationml/2006/main">
  <p:tag name="AS_UNIQUEID" val="4621"/>
  <p:tag name="KSO_WM_BEAUTIFY_FLAG" val=""/>
</p:tagLst>
</file>

<file path=ppt/theme/theme1.xml><?xml version="1.0" encoding="utf-8"?>
<a:theme xmlns:a="http://schemas.openxmlformats.org/drawingml/2006/main" name="第一PPT模板网-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WPS 演示</Application>
  <PresentationFormat>宽屏</PresentationFormat>
  <Paragraphs>193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思源黑体 CN Medium</vt:lpstr>
      <vt:lpstr>FandolFang R</vt:lpstr>
      <vt:lpstr>字魂105号-简雅黑</vt:lpstr>
      <vt:lpstr>黑体</vt:lpstr>
      <vt:lpstr>Calibri</vt:lpstr>
      <vt:lpstr>Calibri</vt:lpstr>
      <vt:lpstr>Times New Roman</vt:lpstr>
      <vt:lpstr>楷体</vt:lpstr>
      <vt:lpstr>微软雅黑</vt:lpstr>
      <vt:lpstr>Arial Unicode MS</vt:lpstr>
      <vt:lpstr>等线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第一PPT模板网-WWW.1PPT.COM</dc:creator>
  <cp:lastModifiedBy>葛春雷</cp:lastModifiedBy>
  <cp:revision>49</cp:revision>
  <dcterms:created xsi:type="dcterms:W3CDTF">2020-06-16T03:41:00Z</dcterms:created>
  <dcterms:modified xsi:type="dcterms:W3CDTF">2023-11-20T07:37:07Z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AA71F2B2830D44CE89520BD5E5606E39_12</vt:lpwstr>
  </property>
</Properties>
</file>