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heme/theme2.xml" ContentType="application/vnd.openxmlformats-officedocument.theme+xml"/>
  <Override PartName="/ppt/theme/themeOverride1.xml" ContentType="application/vnd.openxmlformats-officedocument.themeOverride+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heme/themeOverride2.xml" ContentType="application/vnd.openxmlformats-officedocument.themeOverride+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heme/themeOverride3.xml" ContentType="application/vnd.openxmlformats-officedocument.themeOverride+xml"/>
  <Override PartName="/ppt/tags/tag191.xml" ContentType="application/vnd.openxmlformats-officedocument.presentationml.tags+xml"/>
  <Override PartName="/ppt/tags/tag19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82" r:id="rId2"/>
    <p:sldId id="286" r:id="rId3"/>
    <p:sldId id="295" r:id="rId4"/>
    <p:sldId id="338" r:id="rId5"/>
    <p:sldId id="296" r:id="rId6"/>
    <p:sldId id="339" r:id="rId7"/>
    <p:sldId id="344" r:id="rId8"/>
    <p:sldId id="340" r:id="rId9"/>
    <p:sldId id="341" r:id="rId10"/>
    <p:sldId id="345" r:id="rId11"/>
    <p:sldId id="346" r:id="rId12"/>
    <p:sldId id="342" r:id="rId13"/>
    <p:sldId id="343" r:id="rId14"/>
    <p:sldId id="357" r:id="rId15"/>
    <p:sldId id="347" r:id="rId16"/>
    <p:sldId id="348" r:id="rId17"/>
    <p:sldId id="349" r:id="rId18"/>
    <p:sldId id="350" r:id="rId19"/>
    <p:sldId id="351" r:id="rId20"/>
    <p:sldId id="352" r:id="rId21"/>
    <p:sldId id="353" r:id="rId22"/>
    <p:sldId id="354" r:id="rId23"/>
    <p:sldId id="355" r:id="rId24"/>
    <p:sldId id="314" r:id="rId25"/>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2023/12/14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tags" Target="../tags/tag20.xml"/><Relationship Id="rId3" Type="http://schemas.openxmlformats.org/officeDocument/2006/relationships/tags" Target="../tags/tag10.xml"/><Relationship Id="rId7" Type="http://schemas.openxmlformats.org/officeDocument/2006/relationships/tags" Target="../tags/tag14.xml"/><Relationship Id="rId12" Type="http://schemas.openxmlformats.org/officeDocument/2006/relationships/tags" Target="../tags/tag19.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5" Type="http://schemas.openxmlformats.org/officeDocument/2006/relationships/tags" Target="../tags/tag12.xml"/><Relationship Id="rId10" Type="http://schemas.openxmlformats.org/officeDocument/2006/relationships/tags" Target="../tags/tag17.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slideMaster" Target="../slideMasters/slideMaster1.xml"/><Relationship Id="rId4" Type="http://schemas.openxmlformats.org/officeDocument/2006/relationships/tags" Target="../tags/tag78.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slideMaster" Target="../slideMasters/slideMaster1.xml"/><Relationship Id="rId5" Type="http://schemas.openxmlformats.org/officeDocument/2006/relationships/tags" Target="../tags/tag83.xml"/><Relationship Id="rId10" Type="http://schemas.openxmlformats.org/officeDocument/2006/relationships/tags" Target="../tags/tag88.xml"/><Relationship Id="rId4" Type="http://schemas.openxmlformats.org/officeDocument/2006/relationships/tags" Target="../tags/tag82.xml"/><Relationship Id="rId9" Type="http://schemas.openxmlformats.org/officeDocument/2006/relationships/tags" Target="../tags/tag87.xml"/></Relationships>
</file>

<file path=ppt/slideLayouts/_rels/slideLayout12.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91.xml"/><Relationship Id="rId7" Type="http://schemas.openxmlformats.org/officeDocument/2006/relationships/tags" Target="../tags/tag95.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Master" Target="../slideMasters/slideMaster1.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17.xml"/><Relationship Id="rId3" Type="http://schemas.openxmlformats.org/officeDocument/2006/relationships/tags" Target="../tags/tag112.xml"/><Relationship Id="rId7" Type="http://schemas.openxmlformats.org/officeDocument/2006/relationships/tags" Target="../tags/tag116.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11" Type="http://schemas.openxmlformats.org/officeDocument/2006/relationships/slideMaster" Target="../slideMasters/slideMaster1.xml"/><Relationship Id="rId5" Type="http://schemas.openxmlformats.org/officeDocument/2006/relationships/tags" Target="../tags/tag114.xml"/><Relationship Id="rId10" Type="http://schemas.openxmlformats.org/officeDocument/2006/relationships/tags" Target="../tags/tag119.xml"/><Relationship Id="rId4" Type="http://schemas.openxmlformats.org/officeDocument/2006/relationships/tags" Target="../tags/tag113.xml"/><Relationship Id="rId9" Type="http://schemas.openxmlformats.org/officeDocument/2006/relationships/tags" Target="../tags/tag118.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27.xml"/><Relationship Id="rId3" Type="http://schemas.openxmlformats.org/officeDocument/2006/relationships/tags" Target="../tags/tag122.xml"/><Relationship Id="rId7" Type="http://schemas.openxmlformats.org/officeDocument/2006/relationships/tags" Target="../tags/tag126.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slideMaster" Target="../slideMasters/slideMaster1.xml"/><Relationship Id="rId5" Type="http://schemas.openxmlformats.org/officeDocument/2006/relationships/tags" Target="../tags/tag124.xml"/><Relationship Id="rId10" Type="http://schemas.openxmlformats.org/officeDocument/2006/relationships/tags" Target="../tags/tag129.xml"/><Relationship Id="rId4" Type="http://schemas.openxmlformats.org/officeDocument/2006/relationships/tags" Target="../tags/tag123.xml"/><Relationship Id="rId9" Type="http://schemas.openxmlformats.org/officeDocument/2006/relationships/tags" Target="../tags/tag128.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37.xml"/><Relationship Id="rId3" Type="http://schemas.openxmlformats.org/officeDocument/2006/relationships/tags" Target="../tags/tag132.xml"/><Relationship Id="rId7" Type="http://schemas.openxmlformats.org/officeDocument/2006/relationships/tags" Target="../tags/tag136.xml"/><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11" Type="http://schemas.openxmlformats.org/officeDocument/2006/relationships/slideMaster" Target="../slideMasters/slideMaster1.xml"/><Relationship Id="rId5" Type="http://schemas.openxmlformats.org/officeDocument/2006/relationships/tags" Target="../tags/tag134.xml"/><Relationship Id="rId10" Type="http://schemas.openxmlformats.org/officeDocument/2006/relationships/tags" Target="../tags/tag139.xml"/><Relationship Id="rId4" Type="http://schemas.openxmlformats.org/officeDocument/2006/relationships/tags" Target="../tags/tag133.xml"/><Relationship Id="rId9" Type="http://schemas.openxmlformats.org/officeDocument/2006/relationships/tags" Target="../tags/tag138.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47.xml"/><Relationship Id="rId13" Type="http://schemas.openxmlformats.org/officeDocument/2006/relationships/slideMaster" Target="../slideMasters/slideMaster1.xml"/><Relationship Id="rId3" Type="http://schemas.openxmlformats.org/officeDocument/2006/relationships/tags" Target="../tags/tag142.xml"/><Relationship Id="rId7" Type="http://schemas.openxmlformats.org/officeDocument/2006/relationships/tags" Target="../tags/tag146.xml"/><Relationship Id="rId12" Type="http://schemas.openxmlformats.org/officeDocument/2006/relationships/tags" Target="../tags/tag151.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tags" Target="../tags/tag145.xml"/><Relationship Id="rId11" Type="http://schemas.openxmlformats.org/officeDocument/2006/relationships/tags" Target="../tags/tag150.xml"/><Relationship Id="rId5" Type="http://schemas.openxmlformats.org/officeDocument/2006/relationships/tags" Target="../tags/tag144.xml"/><Relationship Id="rId10" Type="http://schemas.openxmlformats.org/officeDocument/2006/relationships/tags" Target="../tags/tag149.xml"/><Relationship Id="rId4" Type="http://schemas.openxmlformats.org/officeDocument/2006/relationships/tags" Target="../tags/tag143.xml"/><Relationship Id="rId9" Type="http://schemas.openxmlformats.org/officeDocument/2006/relationships/tags" Target="../tags/tag148.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59.xml"/><Relationship Id="rId13" Type="http://schemas.openxmlformats.org/officeDocument/2006/relationships/tags" Target="../tags/tag164.xml"/><Relationship Id="rId3" Type="http://schemas.openxmlformats.org/officeDocument/2006/relationships/tags" Target="../tags/tag154.xml"/><Relationship Id="rId7" Type="http://schemas.openxmlformats.org/officeDocument/2006/relationships/tags" Target="../tags/tag158.xml"/><Relationship Id="rId12" Type="http://schemas.openxmlformats.org/officeDocument/2006/relationships/tags" Target="../tags/tag163.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tags" Target="../tags/tag157.xml"/><Relationship Id="rId11" Type="http://schemas.openxmlformats.org/officeDocument/2006/relationships/tags" Target="../tags/tag162.xml"/><Relationship Id="rId5" Type="http://schemas.openxmlformats.org/officeDocument/2006/relationships/tags" Target="../tags/tag156.xml"/><Relationship Id="rId10" Type="http://schemas.openxmlformats.org/officeDocument/2006/relationships/tags" Target="../tags/tag161.xml"/><Relationship Id="rId4" Type="http://schemas.openxmlformats.org/officeDocument/2006/relationships/tags" Target="../tags/tag155.xml"/><Relationship Id="rId9" Type="http://schemas.openxmlformats.org/officeDocument/2006/relationships/tags" Target="../tags/tag160.xml"/><Relationship Id="rId1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slideMaster" Target="../slideMasters/slideMaster1.xml"/><Relationship Id="rId5" Type="http://schemas.openxmlformats.org/officeDocument/2006/relationships/tags" Target="../tags/tag25.xml"/><Relationship Id="rId4" Type="http://schemas.openxmlformats.org/officeDocument/2006/relationships/tags" Target="../tags/tag24.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33.xml"/><Relationship Id="rId13" Type="http://schemas.openxmlformats.org/officeDocument/2006/relationships/tags" Target="../tags/tag38.xml"/><Relationship Id="rId3" Type="http://schemas.openxmlformats.org/officeDocument/2006/relationships/tags" Target="../tags/tag28.xml"/><Relationship Id="rId7" Type="http://schemas.openxmlformats.org/officeDocument/2006/relationships/tags" Target="../tags/tag32.xml"/><Relationship Id="rId12" Type="http://schemas.openxmlformats.org/officeDocument/2006/relationships/tags" Target="../tags/tag37.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11" Type="http://schemas.openxmlformats.org/officeDocument/2006/relationships/tags" Target="../tags/tag36.xml"/><Relationship Id="rId5" Type="http://schemas.openxmlformats.org/officeDocument/2006/relationships/tags" Target="../tags/tag30.xml"/><Relationship Id="rId15" Type="http://schemas.openxmlformats.org/officeDocument/2006/relationships/slideMaster" Target="../slideMasters/slideMaster1.xml"/><Relationship Id="rId10" Type="http://schemas.openxmlformats.org/officeDocument/2006/relationships/tags" Target="../tags/tag35.xml"/><Relationship Id="rId4" Type="http://schemas.openxmlformats.org/officeDocument/2006/relationships/tags" Target="../tags/tag29.xml"/><Relationship Id="rId9" Type="http://schemas.openxmlformats.org/officeDocument/2006/relationships/tags" Target="../tags/tag34.xml"/><Relationship Id="rId14" Type="http://schemas.openxmlformats.org/officeDocument/2006/relationships/tags" Target="../tags/tag39.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66.xml"/><Relationship Id="rId7" Type="http://schemas.openxmlformats.org/officeDocument/2006/relationships/slideMaster" Target="../slideMasters/slideMaster1.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slideMaster" Target="../slideMasters/slideMaster1.xml"/><Relationship Id="rId5" Type="http://schemas.openxmlformats.org/officeDocument/2006/relationships/tags" Target="../tags/tag74.xml"/><Relationship Id="rId4" Type="http://schemas.openxmlformats.org/officeDocument/2006/relationships/tags" Target="../tags/tag7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127312" y="5"/>
            <a:ext cx="12429370" cy="2108196"/>
            <a:chOff x="-127312" y="5"/>
            <a:chExt cx="12429370" cy="2108196"/>
          </a:xfrm>
        </p:grpSpPr>
        <p:sp>
          <p:nvSpPr>
            <p:cNvPr id="8" name="任意多边形: 形状 7"/>
            <p:cNvSpPr/>
            <p:nvPr>
              <p:custDataLst>
                <p:tags r:id="rId10"/>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custDataLst>
                <p:tags r:id="rId11"/>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12"/>
              </p:custDataLst>
            </p:nvPr>
          </p:nvSpPr>
          <p:spPr>
            <a:xfrm rot="5107083">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13"/>
              </p:custDataLst>
            </p:nvPr>
          </p:nvSpPr>
          <p:spPr>
            <a:xfrm rot="15897559">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等腰三角形 11"/>
          <p:cNvSpPr/>
          <p:nvPr>
            <p:custDataLst>
              <p:tags r:id="rId2"/>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3"/>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p>
        </p:txBody>
      </p:sp>
      <p:sp>
        <p:nvSpPr>
          <p:cNvPr id="3" name="副标题 2"/>
          <p:cNvSpPr>
            <a:spLocks noGrp="1"/>
          </p:cNvSpPr>
          <p:nvPr>
            <p:ph type="subTitle" idx="1" hasCustomPrompt="1"/>
            <p:custDataLst>
              <p:tags r:id="rId4"/>
            </p:custDataLst>
          </p:nvPr>
        </p:nvSpPr>
        <p:spPr>
          <a:xfrm>
            <a:off x="2730319" y="3886684"/>
            <a:ext cx="7117545" cy="676319"/>
          </a:xfrm>
        </p:spPr>
        <p:txBody>
          <a:bodyPr lIns="90000" tIns="46800" rIns="90000" bIns="46800">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5"/>
            </p:custDataLst>
          </p:nvPr>
        </p:nvSpPr>
        <p:spPr/>
        <p:txBody>
          <a:bodyPr/>
          <a:lstStyle/>
          <a:p>
            <a:fld id="{760FBDFE-C587-4B4C-A407-44438C67B59E}" type="datetimeFigureOut">
              <a:rPr lang="zh-CN" altLang="en-US" smtClean="0"/>
              <a:t>2023/12/14</a:t>
            </a:fld>
            <a:endParaRPr lang="zh-CN" altLang="en-US"/>
          </a:p>
        </p:txBody>
      </p:sp>
      <p:sp>
        <p:nvSpPr>
          <p:cNvPr id="17" name="页脚占位符 16"/>
          <p:cNvSpPr>
            <a:spLocks noGrp="1"/>
          </p:cNvSpPr>
          <p:nvPr>
            <p:ph type="ftr" sz="quarter" idx="11"/>
            <p:custDataLst>
              <p:tags r:id="rId6"/>
            </p:custDataLst>
          </p:nvPr>
        </p:nvSpPr>
        <p:spPr/>
        <p:txBody>
          <a:bodyPr/>
          <a:lstStyle/>
          <a:p>
            <a:endParaRPr lang="zh-CN" altLang="en-US" dirty="0"/>
          </a:p>
        </p:txBody>
      </p:sp>
      <p:sp>
        <p:nvSpPr>
          <p:cNvPr id="18" name="灯片编号占位符 17"/>
          <p:cNvSpPr>
            <a:spLocks noGrp="1"/>
          </p:cNvSpPr>
          <p:nvPr>
            <p:ph type="sldNum" sz="quarter" idx="12"/>
            <p:custDataLst>
              <p:tags r:id="rId7"/>
            </p:custDataLst>
          </p:nvPr>
        </p:nvSpPr>
        <p:spPr/>
        <p:txBody>
          <a:body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8"/>
            </p:custDataLst>
          </p:nvPr>
        </p:nvSpPr>
        <p:spPr>
          <a:xfrm>
            <a:off x="4468301" y="4842389"/>
            <a:ext cx="1777956" cy="540979"/>
          </a:xfrm>
        </p:spPr>
        <p:txBody>
          <a:bodyPr lIns="90000" tIns="46800" rIns="90000" bIns="46800" anchor="ctr" anchorCtr="0">
            <a:normAutofit/>
          </a:bodyPr>
          <a:lstStyle>
            <a:lvl1pPr marL="0" indent="0" algn="r">
              <a:lnSpc>
                <a:spcPct val="100000"/>
              </a:lnSpc>
              <a:buNone/>
              <a:defRPr sz="2000">
                <a:solidFill>
                  <a:schemeClr val="tx1">
                    <a:lumMod val="85000"/>
                    <a:lumOff val="15000"/>
                  </a:schemeClr>
                </a:solidFill>
              </a:defRPr>
            </a:lvl1pPr>
          </a:lstStyle>
          <a:p>
            <a:pPr lvl="0"/>
            <a:r>
              <a:rPr lang="zh-CN" altLang="en-US" dirty="0"/>
              <a:t>编辑文本</a:t>
            </a:r>
          </a:p>
        </p:txBody>
      </p:sp>
      <p:sp>
        <p:nvSpPr>
          <p:cNvPr id="13" name="文本占位符 12"/>
          <p:cNvSpPr>
            <a:spLocks noGrp="1"/>
          </p:cNvSpPr>
          <p:nvPr>
            <p:ph type="body" sz="quarter" idx="14" hasCustomPrompt="1"/>
            <p:custDataLst>
              <p:tags r:id="rId9"/>
            </p:custDataLst>
          </p:nvPr>
        </p:nvSpPr>
        <p:spPr>
          <a:xfrm>
            <a:off x="6336002" y="4841852"/>
            <a:ext cx="1777956" cy="540979"/>
          </a:xfrm>
        </p:spPr>
        <p:txBody>
          <a:bodyPr lIns="90000" tIns="46800" rIns="90000" bIns="46800" anchor="ctr" anchorCtr="0">
            <a:normAutofit/>
          </a:bodyPr>
          <a:lstStyle>
            <a:lvl1pPr marL="0" indent="0">
              <a:lnSpc>
                <a:spcPct val="100000"/>
              </a:lnSpc>
              <a:buNone/>
              <a:defRPr sz="2000">
                <a:solidFill>
                  <a:schemeClr val="tx1">
                    <a:lumMod val="85000"/>
                    <a:lumOff val="15000"/>
                  </a:schemeClr>
                </a:solidFill>
              </a:defRPr>
            </a:lvl1pPr>
          </a:lstStyle>
          <a:p>
            <a:pPr lvl="0"/>
            <a:r>
              <a:rPr lang="zh-CN" altLang="en-US" dirty="0"/>
              <a:t>编辑文本</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2"/>
            </p:custDataLst>
          </p:nvPr>
        </p:nvSpPr>
        <p:spPr/>
        <p:txBody>
          <a:bodyPr lIns="90170" tIns="46990" rIns="90170" bIns="46990">
            <a:normAutofit/>
          </a:body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3"/>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4"/>
            </p:custDataLst>
          </p:nvPr>
        </p:nvSpPr>
        <p:spPr/>
        <p:txBody>
          <a:bodyPr lIns="90170" tIns="46990" rIns="90170" bIns="46990">
            <a:normAutofit/>
          </a:bodyPr>
          <a:lstStyle/>
          <a:p>
            <a:fld id="{49AE70B2-8BF9-45C0-BB95-33D1B9D3A854}" type="slidenum">
              <a:rPr lang="zh-CN" altLang="en-US" smtClean="0"/>
              <a:t>‹#›</a:t>
            </a:fld>
            <a:endParaRPr lang="zh-CN" altLang="en-US"/>
          </a:p>
        </p:txBody>
      </p:sp>
      <p:grpSp>
        <p:nvGrpSpPr>
          <p:cNvPr id="6" name="组合 5"/>
          <p:cNvGrpSpPr/>
          <p:nvPr>
            <p:custDataLst>
              <p:tags r:id="rId5"/>
            </p:custDataLst>
          </p:nvPr>
        </p:nvGrpSpPr>
        <p:grpSpPr>
          <a:xfrm flipH="1">
            <a:off x="8603626" y="3112882"/>
            <a:ext cx="436739" cy="542227"/>
            <a:chOff x="10608342" y="5053054"/>
            <a:chExt cx="1583658" cy="1966165"/>
          </a:xfrm>
        </p:grpSpPr>
        <p:sp>
          <p:nvSpPr>
            <p:cNvPr id="7" name="任意多边形: 形状 6"/>
            <p:cNvSpPr/>
            <p:nvPr>
              <p:custDataLst>
                <p:tags r:id="rId9"/>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10"/>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p:custDataLst>
              <p:tags r:id="rId6"/>
            </p:custDataLst>
          </p:nvPr>
        </p:nvGrpSpPr>
        <p:grpSpPr>
          <a:xfrm>
            <a:off x="3151635" y="3119499"/>
            <a:ext cx="436739" cy="542227"/>
            <a:chOff x="10608342" y="5053054"/>
            <a:chExt cx="1583658" cy="1966165"/>
          </a:xfrm>
        </p:grpSpPr>
        <p:sp>
          <p:nvSpPr>
            <p:cNvPr id="10" name="任意多边形: 形状 9"/>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p:custDataLst>
              <p:tags r:id="rId1"/>
            </p:custDataLst>
          </p:nvPr>
        </p:nvGrpSpPr>
        <p:grpSpPr>
          <a:xfrm>
            <a:off x="4001597" y="6045200"/>
            <a:ext cx="8190403" cy="812800"/>
            <a:chOff x="4001597" y="5613400"/>
            <a:chExt cx="8190403" cy="1244600"/>
          </a:xfrm>
        </p:grpSpPr>
        <p:sp>
          <p:nvSpPr>
            <p:cNvPr id="9" name="任意多边形: 形状 8"/>
            <p:cNvSpPr/>
            <p:nvPr>
              <p:custDataLst>
                <p:tags r:id="rId6"/>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7"/>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单击此处添加标题</a:t>
            </a:r>
            <a:endParaRPr lang="zh-CN" altLang="en-US" dirty="0"/>
          </a:p>
        </p:txBody>
      </p:sp>
      <p:sp>
        <p:nvSpPr>
          <p:cNvPr id="3" name="日期占位符 2"/>
          <p:cNvSpPr>
            <a:spLocks noGrp="1"/>
          </p:cNvSpPr>
          <p:nvPr>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9" name="组合 8"/>
          <p:cNvGrpSpPr/>
          <p:nvPr>
            <p:custDataLst>
              <p:tags r:id="rId1"/>
            </p:custDataLst>
          </p:nvPr>
        </p:nvGrpSpPr>
        <p:grpSpPr>
          <a:xfrm>
            <a:off x="292800" y="304200"/>
            <a:ext cx="11606400" cy="6249600"/>
            <a:chOff x="292800" y="304200"/>
            <a:chExt cx="11606400" cy="6249600"/>
          </a:xfrm>
        </p:grpSpPr>
        <p:sp>
          <p:nvSpPr>
            <p:cNvPr id="8" name="矩形 7"/>
            <p:cNvSpPr/>
            <p:nvPr userDrawn="1">
              <p:custDataLst>
                <p:tags r:id="rId7"/>
              </p:custDataLst>
            </p:nvPr>
          </p:nvSpPr>
          <p:spPr>
            <a:xfrm>
              <a:off x="292800" y="304200"/>
              <a:ext cx="11606400" cy="624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grpSp>
          <p:nvGrpSpPr>
            <p:cNvPr id="6" name="组合 5"/>
            <p:cNvGrpSpPr/>
            <p:nvPr userDrawn="1">
              <p:custDataLst>
                <p:tags r:id="rId8"/>
              </p:custDataLst>
            </p:nvPr>
          </p:nvGrpSpPr>
          <p:grpSpPr>
            <a:xfrm>
              <a:off x="354965" y="441325"/>
              <a:ext cx="11482070" cy="5970905"/>
              <a:chOff x="559" y="695"/>
              <a:chExt cx="18082" cy="9403"/>
            </a:xfrm>
          </p:grpSpPr>
          <p:grpSp>
            <p:nvGrpSpPr>
              <p:cNvPr id="11" name="组合 10"/>
              <p:cNvGrpSpPr/>
              <p:nvPr userDrawn="1">
                <p:custDataLst>
                  <p:tags r:id="rId9"/>
                </p:custDataLst>
              </p:nvPr>
            </p:nvGrpSpPr>
            <p:grpSpPr>
              <a:xfrm rot="16200000">
                <a:off x="17338" y="554"/>
                <a:ext cx="1162" cy="1443"/>
                <a:chOff x="10608342" y="5053054"/>
                <a:chExt cx="1583658" cy="1966165"/>
              </a:xfrm>
            </p:grpSpPr>
            <p:sp>
              <p:nvSpPr>
                <p:cNvPr id="12" name="任意多边形: 形状 11"/>
                <p:cNvSpPr/>
                <p:nvPr>
                  <p:custDataLst>
                    <p:tags r:id="rId13"/>
                  </p:custDataLst>
                </p:nvPr>
              </p:nvSpPr>
              <p:spPr>
                <a:xfrm rot="697527">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3" name="等腰三角形 12"/>
                <p:cNvSpPr/>
                <p:nvPr>
                  <p:custDataLst>
                    <p:tags r:id="rId14"/>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nvGrpSpPr>
              <p:cNvPr id="14" name="组合 13"/>
              <p:cNvGrpSpPr/>
              <p:nvPr userDrawn="1">
                <p:custDataLst>
                  <p:tags r:id="rId10"/>
                </p:custDataLst>
              </p:nvPr>
            </p:nvGrpSpPr>
            <p:grpSpPr>
              <a:xfrm rot="5400000">
                <a:off x="699" y="8795"/>
                <a:ext cx="1162" cy="1443"/>
                <a:chOff x="10608342" y="5053054"/>
                <a:chExt cx="1583658" cy="1966165"/>
              </a:xfrm>
            </p:grpSpPr>
            <p:sp>
              <p:nvSpPr>
                <p:cNvPr id="16" name="任意多边形: 形状 15"/>
                <p:cNvSpPr/>
                <p:nvPr>
                  <p:custDataLst>
                    <p:tags r:id="rId11"/>
                  </p:custDataLst>
                </p:nvPr>
              </p:nvSpPr>
              <p:spPr>
                <a:xfrm rot="697527">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grpSp>
      <p:sp>
        <p:nvSpPr>
          <p:cNvPr id="2" name="标题 1"/>
          <p:cNvSpPr>
            <a:spLocks noGrp="1"/>
          </p:cNvSpPr>
          <p:nvPr>
            <p:ph type="title" hasCustomPrompt="1"/>
            <p:custDataLst>
              <p:tags r:id="rId2"/>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p>
        </p:txBody>
      </p:sp>
      <p:sp>
        <p:nvSpPr>
          <p:cNvPr id="7" name="内容占位符 6"/>
          <p:cNvSpPr>
            <a:spLocks noGrp="1"/>
          </p:cNvSpPr>
          <p:nvPr>
            <p:ph sz="quarter" idx="13" hasCustomPrompt="1"/>
            <p:custDataLst>
              <p:tags r:id="rId3"/>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5" name="灯片编号占位符 4"/>
          <p:cNvSpPr>
            <a:spLocks noGrp="1"/>
          </p:cNvSpPr>
          <p:nvPr>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4" name="页脚占位符 3"/>
          <p:cNvSpPr>
            <a:spLocks noGrp="1"/>
          </p:cNvSpPr>
          <p:nvPr>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p:custDataLst>
              <p:tags r:id="rId1"/>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charset="-122"/>
              <a:sym typeface="+mn-ea"/>
            </a:endParaRPr>
          </a:p>
        </p:txBody>
      </p:sp>
      <p:sp>
        <p:nvSpPr>
          <p:cNvPr id="2" name="标题 1"/>
          <p:cNvSpPr>
            <a:spLocks noGrp="1"/>
          </p:cNvSpPr>
          <p:nvPr>
            <p:ph type="title" hasCustomPrompt="1"/>
            <p:custDataLst>
              <p:tags r:id="rId2"/>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单击编辑标题</a:t>
            </a:r>
          </a:p>
        </p:txBody>
      </p:sp>
      <p:sp>
        <p:nvSpPr>
          <p:cNvPr id="3" name="日期占位符 2"/>
          <p:cNvSpPr>
            <a:spLocks noGrp="1"/>
          </p:cNvSpPr>
          <p:nvPr>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内容占位符 8"/>
          <p:cNvSpPr>
            <a:spLocks noGrp="1"/>
          </p:cNvSpPr>
          <p:nvPr>
            <p:ph sz="quarter" idx="14"/>
            <p:custDataLst>
              <p:tags r:id="rId7"/>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a:r>
              <a:rPr lang="zh-CN" altLang="en-US"/>
              <a:t>单击此处编辑母版文本样式</a:t>
            </a:r>
          </a:p>
          <a:p>
            <a:pPr lvl="1"/>
            <a:r>
              <a:rPr lang="zh-CN" altLang="en-US">
                <a:sym typeface="+mn-ea"/>
              </a:rPr>
              <a:t>第</a:t>
            </a:r>
            <a:r>
              <a:rPr lang="zh-CN" altLang="en-US"/>
              <a:t>二级</a:t>
            </a:r>
          </a:p>
          <a:p>
            <a:pPr lvl="2"/>
            <a:r>
              <a:rPr lang="zh-CN" altLang="en-US">
                <a:sym typeface="+mn-ea"/>
              </a:rPr>
              <a:t>第</a:t>
            </a:r>
            <a:r>
              <a:rPr lang="zh-CN" altLang="en-US"/>
              <a:t>三级</a:t>
            </a:r>
          </a:p>
          <a:p>
            <a:pPr lvl="3"/>
            <a:r>
              <a:rPr lang="zh-CN" altLang="en-US">
                <a:sym typeface="+mn-ea"/>
              </a:rPr>
              <a:t>第</a:t>
            </a:r>
            <a:r>
              <a:rPr lang="zh-CN" altLang="en-US"/>
              <a:t>四级</a:t>
            </a:r>
          </a:p>
          <a:p>
            <a:pPr lvl="4"/>
            <a:r>
              <a:rPr lang="zh-CN" altLang="en-US">
                <a:sym typeface="+mn-ea"/>
              </a:rPr>
              <a:t>第</a:t>
            </a:r>
            <a:r>
              <a:rPr lang="zh-CN" altLang="en-US"/>
              <a:t>五级</a:t>
            </a:r>
            <a:endParaRPr lang="zh-CN" altLang="en-US" dirty="0"/>
          </a:p>
        </p:txBody>
      </p:sp>
      <p:grpSp>
        <p:nvGrpSpPr>
          <p:cNvPr id="11" name="组合 10"/>
          <p:cNvGrpSpPr/>
          <p:nvPr>
            <p:custDataLst>
              <p:tags r:id="rId8"/>
            </p:custDataLst>
          </p:nvPr>
        </p:nvGrpSpPr>
        <p:grpSpPr>
          <a:xfrm>
            <a:off x="-1" y="0"/>
            <a:ext cx="4823460" cy="769938"/>
            <a:chOff x="-1" y="0"/>
            <a:chExt cx="4823460" cy="769938"/>
          </a:xfrm>
        </p:grpSpPr>
        <p:sp>
          <p:nvSpPr>
            <p:cNvPr id="12" name="任意多边形: 形状 11"/>
            <p:cNvSpPr/>
            <p:nvPr>
              <p:custDataLst>
                <p:tags r:id="rId9"/>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14" name="等腰三角形 13"/>
            <p:cNvSpPr/>
            <p:nvPr>
              <p:custDataLst>
                <p:tags r:id="rId10"/>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charset="-122"/>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sp>
        <p:nvSpPr>
          <p:cNvPr id="2" name="标题 1"/>
          <p:cNvSpPr>
            <a:spLocks noGrp="1"/>
          </p:cNvSpPr>
          <p:nvPr>
            <p:ph type="title"/>
            <p:custDataLst>
              <p:tags r:id="rId2"/>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p>
        </p:txBody>
      </p:sp>
      <p:sp>
        <p:nvSpPr>
          <p:cNvPr id="9" name="内容占位符 8"/>
          <p:cNvSpPr>
            <a:spLocks noGrp="1"/>
          </p:cNvSpPr>
          <p:nvPr>
            <p:ph sz="quarter" idx="14"/>
            <p:custDataLst>
              <p:tags r:id="rId7"/>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grpSp>
        <p:nvGrpSpPr>
          <p:cNvPr id="12" name="组合 11"/>
          <p:cNvGrpSpPr/>
          <p:nvPr>
            <p:custDataLst>
              <p:tags r:id="rId8"/>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p:custDataLst>
              <p:tags r:id="rId1"/>
            </p:custDataLst>
          </p:nvPr>
        </p:nvGrpSpPr>
        <p:grpSpPr>
          <a:xfrm flipV="1">
            <a:off x="5921829" y="0"/>
            <a:ext cx="6270171" cy="812800"/>
            <a:chOff x="4001597" y="5613400"/>
            <a:chExt cx="8190403" cy="1244600"/>
          </a:xfrm>
        </p:grpSpPr>
        <p:sp>
          <p:nvSpPr>
            <p:cNvPr id="14" name="任意多边形: 形状 13"/>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5" name="等腰三角形 14"/>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13" name="矩形 12"/>
          <p:cNvSpPr/>
          <p:nvPr>
            <p:custDataLst>
              <p:tags r:id="rId2"/>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charset="-122"/>
              <a:sym typeface="+mn-ea"/>
            </a:endParaRPr>
          </a:p>
        </p:txBody>
      </p:sp>
      <p:sp>
        <p:nvSpPr>
          <p:cNvPr id="2" name="标题 1"/>
          <p:cNvSpPr>
            <a:spLocks noGrp="1"/>
          </p:cNvSpPr>
          <p:nvPr>
            <p:ph type="title"/>
            <p:custDataLst>
              <p:tags r:id="rId3"/>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7"/>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
        <p:nvSpPr>
          <p:cNvPr id="9" name="文本占位符 8"/>
          <p:cNvSpPr>
            <a:spLocks noGrp="1"/>
          </p:cNvSpPr>
          <p:nvPr>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p:custDataLst>
              <p:tags r:id="rId1"/>
            </p:custDataLst>
          </p:nvPr>
        </p:nvGrpSpPr>
        <p:grpSpPr>
          <a:xfrm>
            <a:off x="4001597" y="6045200"/>
            <a:ext cx="8190403" cy="812800"/>
            <a:chOff x="4001597" y="5613400"/>
            <a:chExt cx="8190403" cy="1244600"/>
          </a:xfrm>
        </p:grpSpPr>
        <p:sp>
          <p:nvSpPr>
            <p:cNvPr id="17" name="任意多边形: 形状 16"/>
            <p:cNvSpPr/>
            <p:nvPr>
              <p:custDataLst>
                <p:tags r:id="rId1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8" name="等腰三角形 17"/>
            <p:cNvSpPr/>
            <p:nvPr>
              <p:custDataLst>
                <p:tags r:id="rId12"/>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sp>
        <p:nvSpPr>
          <p:cNvPr id="15" name="矩形 14"/>
          <p:cNvSpPr/>
          <p:nvPr>
            <p:custDataLst>
              <p:tags r:id="rId2"/>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3" name="日期占位符 2"/>
          <p:cNvSpPr>
            <a:spLocks noGrp="1"/>
          </p:cNvSpPr>
          <p:nvPr>
            <p:ph type="dt" sz="half" idx="10"/>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p>
          <a:p>
            <a:pPr lvl="1"/>
            <a:r>
              <a:rPr lang="zh-CN" altLang="en-US" dirty="0">
                <a:sym typeface="+mn-ea"/>
              </a:rPr>
              <a:t>第</a:t>
            </a:r>
            <a:r>
              <a:rPr lang="zh-CN" altLang="en-US"/>
              <a:t>二级</a:t>
            </a:r>
          </a:p>
          <a:p>
            <a:pPr lvl="2"/>
            <a:r>
              <a:rPr lang="zh-CN" altLang="en-US" dirty="0">
                <a:sym typeface="+mn-ea"/>
              </a:rPr>
              <a:t>第</a:t>
            </a:r>
            <a:r>
              <a:rPr lang="zh-CN" altLang="en-US"/>
              <a:t>三级</a:t>
            </a:r>
          </a:p>
          <a:p>
            <a:pPr lvl="3"/>
            <a:r>
              <a:rPr lang="zh-CN" altLang="en-US" dirty="0">
                <a:sym typeface="+mn-ea"/>
              </a:rPr>
              <a:t>第</a:t>
            </a:r>
            <a:r>
              <a:rPr lang="zh-CN" altLang="en-US"/>
              <a:t>四级</a:t>
            </a:r>
          </a:p>
          <a:p>
            <a:pPr lvl="4"/>
            <a:r>
              <a:rPr lang="zh-CN" altLang="en-US" dirty="0">
                <a:sym typeface="+mn-ea"/>
              </a:rPr>
              <a:t>第</a:t>
            </a:r>
            <a:r>
              <a:rPr lang="zh-CN" altLang="en-US"/>
              <a:t>五级</a:t>
            </a:r>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p:custDataLst>
              <p:tags r:id="rId1"/>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grpSp>
        <p:nvGrpSpPr>
          <p:cNvPr id="6" name="组合 5"/>
          <p:cNvGrpSpPr/>
          <p:nvPr>
            <p:custDataLst>
              <p:tags r:id="rId2"/>
            </p:custDataLst>
          </p:nvPr>
        </p:nvGrpSpPr>
        <p:grpSpPr>
          <a:xfrm>
            <a:off x="-3" y="0"/>
            <a:ext cx="12192003" cy="6853763"/>
            <a:chOff x="-3" y="0"/>
            <a:chExt cx="12192003" cy="6853763"/>
          </a:xfrm>
        </p:grpSpPr>
        <p:grpSp>
          <p:nvGrpSpPr>
            <p:cNvPr id="15" name="组合 14"/>
            <p:cNvGrpSpPr/>
            <p:nvPr userDrawn="1">
              <p:custDataLst>
                <p:tags r:id="rId8"/>
              </p:custDataLst>
            </p:nvPr>
          </p:nvGrpSpPr>
          <p:grpSpPr>
            <a:xfrm rot="10800000">
              <a:off x="-3" y="0"/>
              <a:ext cx="5457827" cy="1529995"/>
              <a:chOff x="4001597" y="5613400"/>
              <a:chExt cx="8190403" cy="1244600"/>
            </a:xfrm>
          </p:grpSpPr>
          <p:sp>
            <p:nvSpPr>
              <p:cNvPr id="16" name="任意多边形: 形状 15"/>
              <p:cNvSpPr/>
              <p:nvPr>
                <p:custDataLst>
                  <p:tags r:id="rId1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13"/>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grpSp>
          <p:nvGrpSpPr>
            <p:cNvPr id="18" name="组合 17"/>
            <p:cNvGrpSpPr/>
            <p:nvPr userDrawn="1">
              <p:custDataLst>
                <p:tags r:id="rId9"/>
              </p:custDataLst>
            </p:nvPr>
          </p:nvGrpSpPr>
          <p:grpSpPr>
            <a:xfrm>
              <a:off x="6734173" y="5323768"/>
              <a:ext cx="5457827" cy="1529995"/>
              <a:chOff x="4001597" y="5613400"/>
              <a:chExt cx="8190403" cy="1244600"/>
            </a:xfrm>
          </p:grpSpPr>
          <p:sp>
            <p:nvSpPr>
              <p:cNvPr id="19" name="任意多边形: 形状 18"/>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20" name="等腰三角形 19"/>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sp>
        <p:nvSpPr>
          <p:cNvPr id="2" name="标题 1"/>
          <p:cNvSpPr>
            <a:spLocks noGrp="1"/>
          </p:cNvSpPr>
          <p:nvPr>
            <p:ph type="title" hasCustomPrompt="1"/>
            <p:custDataLst>
              <p:tags r:id="rId3"/>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2023/12/14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p:custDataLst>
              <p:tags r:id="rId1"/>
            </p:custDataLst>
          </p:nvPr>
        </p:nvGrpSpPr>
        <p:grpSpPr>
          <a:xfrm>
            <a:off x="4001597" y="5613400"/>
            <a:ext cx="8190403" cy="1244600"/>
            <a:chOff x="4001597" y="5613400"/>
            <a:chExt cx="8190403" cy="1244600"/>
          </a:xfrm>
        </p:grpSpPr>
        <p:sp>
          <p:nvSpPr>
            <p:cNvPr id="8" name="任意多边形: 形状 7"/>
            <p:cNvSpPr/>
            <p:nvPr>
              <p:custDataLst>
                <p:tags r:id="rId1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1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p:custDataLst>
              <p:tags r:id="rId2"/>
            </p:custDataLst>
          </p:nvPr>
        </p:nvGrpSpPr>
        <p:grpSpPr>
          <a:xfrm>
            <a:off x="5187002" y="2377388"/>
            <a:ext cx="570170" cy="707886"/>
            <a:chOff x="10608342" y="5053054"/>
            <a:chExt cx="1583658" cy="1966165"/>
          </a:xfrm>
        </p:grpSpPr>
        <p:sp>
          <p:nvSpPr>
            <p:cNvPr id="11" name="任意多边形: 形状 10"/>
            <p:cNvSpPr/>
            <p:nvPr>
              <p:custDataLst>
                <p:tags r:id="rId11"/>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12"/>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p:custDataLst>
              <p:tags r:id="rId3"/>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4"/>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3" name="文本占位符 2"/>
          <p:cNvSpPr>
            <a:spLocks noGrp="1"/>
          </p:cNvSpPr>
          <p:nvPr>
            <p:ph type="body" idx="1"/>
            <p:custDataLst>
              <p:tags r:id="rId5"/>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custDataLst>
              <p:tags r:id="rId6"/>
            </p:custDataLst>
          </p:nvPr>
        </p:nvSpPr>
        <p:spPr/>
        <p:txBody>
          <a:bodyPr>
            <a:normAutofit/>
          </a:bodyPr>
          <a:lstStyle/>
          <a:p>
            <a:fld id="{760FBDFE-C587-4B4C-A407-44438C67B59E}" type="datetimeFigureOut">
              <a:rPr lang="zh-CN" altLang="en-US" smtClean="0"/>
              <a:t>2023/12/14</a:t>
            </a:fld>
            <a:endParaRPr lang="zh-CN" altLang="en-US"/>
          </a:p>
        </p:txBody>
      </p:sp>
      <p:sp>
        <p:nvSpPr>
          <p:cNvPr id="5" name="页脚占位符 4"/>
          <p:cNvSpPr>
            <a:spLocks noGrp="1"/>
          </p:cNvSpPr>
          <p:nvPr>
            <p:ph type="ftr" sz="quarter" idx="11"/>
            <p:custDataLst>
              <p:tags r:id="rId7"/>
            </p:custDataLst>
          </p:nvPr>
        </p:nvSpPr>
        <p:spPr/>
        <p:txBody>
          <a:bodyPr>
            <a:normAutofit/>
          </a:bodyPr>
          <a:lstStyle/>
          <a:p>
            <a:endParaRPr lang="zh-CN" altLang="en-US"/>
          </a:p>
        </p:txBody>
      </p:sp>
      <p:sp>
        <p:nvSpPr>
          <p:cNvPr id="6" name="灯片编号占位符 5"/>
          <p:cNvSpPr>
            <a:spLocks noGrp="1"/>
          </p:cNvSpPr>
          <p:nvPr>
            <p:ph type="sldNum" sz="quarter" idx="12"/>
            <p:custDataLst>
              <p:tags r:id="rId8"/>
            </p:custDataLst>
          </p:nvPr>
        </p:nvSpPr>
        <p:spPr/>
        <p:txBody>
          <a:bodyPr>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lIns="90170" tIns="46990" rIns="90170" bIns="46990">
            <a:normAutofit/>
          </a:bodyPr>
          <a:lstStyle/>
          <a:p>
            <a:fld id="{760FBDFE-C587-4B4C-A407-44438C67B59E}" type="datetimeFigureOut">
              <a:rPr lang="zh-CN" altLang="en-US" smtClean="0"/>
              <a:t>2023/12/14</a:t>
            </a:fld>
            <a:endParaRPr lang="zh-CN" altLang="en-US"/>
          </a:p>
        </p:txBody>
      </p:sp>
      <p:sp>
        <p:nvSpPr>
          <p:cNvPr id="6" name="页脚占位符 5"/>
          <p:cNvSpPr>
            <a:spLocks noGrp="1"/>
          </p:cNvSpPr>
          <p:nvPr>
            <p:ph type="ftr" sz="quarter" idx="11"/>
            <p:custDataLst>
              <p:tags r:id="rId5"/>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6"/>
            </p:custDataLst>
          </p:nvPr>
        </p:nvSpPr>
        <p:spPr/>
        <p:txBody>
          <a:bodyPr lIns="90170" tIns="46990" rIns="90170" bIns="46990">
            <a:normAutofit/>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2023/12/14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p:custDataLst>
              <p:tags r:id="rId1"/>
            </p:custDataLst>
          </p:nvPr>
        </p:nvGrpSpPr>
        <p:grpSpPr>
          <a:xfrm>
            <a:off x="10608342" y="5053054"/>
            <a:ext cx="1583658" cy="1966165"/>
            <a:chOff x="10608342" y="5053054"/>
            <a:chExt cx="1583658" cy="1966165"/>
          </a:xfrm>
        </p:grpSpPr>
        <p:sp>
          <p:nvSpPr>
            <p:cNvPr id="10" name="任意多边形: 形状 9"/>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7"/>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2023/12/14</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2023/12/14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2023/12/14</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2023/12/14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2023/12/14</a:t>
            </a:fld>
            <a:endParaRPr lang="zh-CN" altLang="en-US"/>
          </a:p>
        </p:txBody>
      </p:sp>
      <p:sp>
        <p:nvSpPr>
          <p:cNvPr id="5" name="页脚占位符 4"/>
          <p:cNvSpPr>
            <a:spLocks noGrp="1"/>
          </p:cNvSpPr>
          <p:nvPr>
            <p:ph type="ftr" sz="quarter" idx="3"/>
            <p:custDataLst>
              <p:tags r:id="rId23"/>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p:custDataLst>
              <p:tags r:id="rId2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hemeOverride" Target="../theme/themeOverride1.xml"/><Relationship Id="rId6" Type="http://schemas.openxmlformats.org/officeDocument/2006/relationships/slideLayout" Target="../slideLayouts/slideLayout1.xml"/><Relationship Id="rId5" Type="http://schemas.openxmlformats.org/officeDocument/2006/relationships/tags" Target="../tags/tag168.xml"/><Relationship Id="rId4" Type="http://schemas.openxmlformats.org/officeDocument/2006/relationships/tags" Target="../tags/tag16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7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78.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3.xml"/><Relationship Id="rId1" Type="http://schemas.openxmlformats.org/officeDocument/2006/relationships/tags" Target="../tags/tag179.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3.xml"/><Relationship Id="rId1" Type="http://schemas.openxmlformats.org/officeDocument/2006/relationships/tags" Target="../tags/tag18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8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9.xml"/><Relationship Id="rId1" Type="http://schemas.openxmlformats.org/officeDocument/2006/relationships/themeOverride" Target="../theme/themeOverride2.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8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8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90.xml"/></Relationships>
</file>

<file path=ppt/slides/_rels/slide24.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hemeOverride" Target="../theme/themeOverride3.xml"/><Relationship Id="rId4"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3.xml"/><Relationship Id="rId1" Type="http://schemas.openxmlformats.org/officeDocument/2006/relationships/tags" Target="../tags/tag17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7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7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tags" Target="../tags/tag17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17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tags" Target="../tags/tag175.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tags" Target="../tags/tag17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3"/>
            </p:custDataLst>
          </p:nvPr>
        </p:nvSpPr>
        <p:spPr>
          <a:xfrm>
            <a:off x="1741805" y="2702560"/>
            <a:ext cx="9077325" cy="1118235"/>
          </a:xfrm>
        </p:spPr>
        <p:txBody>
          <a:bodyPr>
            <a:normAutofit/>
          </a:bodyPr>
          <a:lstStyle/>
          <a:p>
            <a:r>
              <a:rPr lang="zh-CN" altLang="en-US" sz="4800" dirty="0" smtClean="0">
                <a:sym typeface="+mn-lt"/>
              </a:rPr>
              <a:t>交易性金融资产的核算</a:t>
            </a:r>
            <a:endParaRPr lang="zh-CN" altLang="en-US" sz="4800" dirty="0">
              <a:sym typeface="+mn-lt"/>
            </a:endParaRPr>
          </a:p>
        </p:txBody>
      </p:sp>
      <p:sp>
        <p:nvSpPr>
          <p:cNvPr id="3" name="副标题 2"/>
          <p:cNvSpPr>
            <a:spLocks noGrp="1"/>
          </p:cNvSpPr>
          <p:nvPr>
            <p:ph type="subTitle" idx="1"/>
            <p:custDataLst>
              <p:tags r:id="rId4"/>
            </p:custDataLst>
          </p:nvPr>
        </p:nvSpPr>
        <p:spPr>
          <a:xfrm>
            <a:off x="2744470" y="4702810"/>
            <a:ext cx="9077325" cy="676275"/>
          </a:xfrm>
        </p:spPr>
        <p:txBody>
          <a:bodyPr/>
          <a:lstStyle/>
          <a:p>
            <a:r>
              <a:rPr lang="zh-CN" altLang="en-US" dirty="0">
                <a:sym typeface="+mn-lt"/>
              </a:rPr>
              <a:t>张家港第二职业高级中学    </a:t>
            </a:r>
          </a:p>
        </p:txBody>
      </p:sp>
      <p:sp>
        <p:nvSpPr>
          <p:cNvPr id="13" name="文本占位符 12"/>
          <p:cNvSpPr>
            <a:spLocks noGrp="1"/>
          </p:cNvSpPr>
          <p:nvPr>
            <p:ph type="body" sz="quarter" idx="14"/>
            <p:custDataLst>
              <p:tags r:id="rId5"/>
            </p:custDataLst>
          </p:nvPr>
        </p:nvSpPr>
        <p:spPr>
          <a:xfrm>
            <a:off x="9824692" y="4702787"/>
            <a:ext cx="1777956" cy="540979"/>
          </a:xfrm>
        </p:spPr>
        <p:txBody>
          <a:bodyPr/>
          <a:lstStyle/>
          <a:p>
            <a:r>
              <a:rPr lang="zh-CN" altLang="en-US" dirty="0">
                <a:sym typeface="+mn-lt"/>
              </a:rPr>
              <a:t>袁晓余</a:t>
            </a:r>
          </a:p>
        </p:txBody>
      </p:sp>
    </p:spTree>
    <p:custDataLst>
      <p:tags r:id="rId2"/>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案例链接</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内容占位符 1"/>
          <p:cNvSpPr>
            <a:spLocks noGrp="1"/>
          </p:cNvSpPr>
          <p:nvPr>
            <p:ph sz="quarter" idx="13"/>
          </p:nvPr>
        </p:nvSpPr>
        <p:spPr>
          <a:xfrm>
            <a:off x="669930" y="1643063"/>
            <a:ext cx="10852237" cy="4698352"/>
          </a:xfrm>
        </p:spPr>
        <p:txBody>
          <a:bodyPr>
            <a:normAutofit fontScale="92500" lnSpcReduction="20000"/>
          </a:bodyPr>
          <a:lstStyle/>
          <a:p>
            <a:r>
              <a:rPr lang="en-US" altLang="zh-CN" sz="2400" dirty="0"/>
              <a:t>【</a:t>
            </a:r>
            <a:r>
              <a:rPr lang="zh-CN" altLang="en-US" sz="2400" dirty="0"/>
              <a:t>案例二</a:t>
            </a:r>
            <a:r>
              <a:rPr lang="en-US" altLang="zh-CN" sz="2400" dirty="0"/>
              <a:t>】</a:t>
            </a:r>
            <a:r>
              <a:rPr lang="zh-CN" altLang="en-US" sz="2400" dirty="0"/>
              <a:t>甲公司为增值税一般纳税人。假定</a:t>
            </a:r>
            <a:r>
              <a:rPr lang="en-US" altLang="zh-CN" sz="2400" dirty="0"/>
              <a:t>2022</a:t>
            </a:r>
            <a:r>
              <a:rPr lang="zh-CN" altLang="en-US" sz="2400" dirty="0"/>
              <a:t>年</a:t>
            </a:r>
            <a:r>
              <a:rPr lang="en-US" altLang="zh-CN" sz="2400" dirty="0"/>
              <a:t>6</a:t>
            </a:r>
            <a:r>
              <a:rPr lang="zh-CN" altLang="en-US" sz="2400" dirty="0"/>
              <a:t>月</a:t>
            </a:r>
            <a:r>
              <a:rPr lang="en-US" altLang="zh-CN" sz="2400" dirty="0"/>
              <a:t>1</a:t>
            </a:r>
            <a:r>
              <a:rPr lang="zh-CN" altLang="en-US" sz="2400" dirty="0"/>
              <a:t>日，甲公司从上海证券交易所购入</a:t>
            </a:r>
            <a:r>
              <a:rPr lang="en-US" altLang="zh-CN" sz="2400" dirty="0"/>
              <a:t>A</a:t>
            </a:r>
            <a:r>
              <a:rPr lang="zh-CN" altLang="en-US" sz="2400" dirty="0"/>
              <a:t>上市公司股票</a:t>
            </a:r>
            <a:r>
              <a:rPr lang="en-US" altLang="zh-CN" sz="2400" dirty="0"/>
              <a:t>100 000</a:t>
            </a:r>
            <a:r>
              <a:rPr lang="zh-CN" altLang="en-US" sz="2400" dirty="0"/>
              <a:t>股，支付价款</a:t>
            </a:r>
            <a:r>
              <a:rPr lang="en-US" altLang="zh-CN" sz="2400" dirty="0"/>
              <a:t>1 000 000</a:t>
            </a:r>
            <a:r>
              <a:rPr lang="zh-CN" altLang="en-US" sz="2400" dirty="0"/>
              <a:t>元（其中包含已宣告但尚未发放的现金股利</a:t>
            </a:r>
            <a:r>
              <a:rPr lang="en-US" altLang="zh-CN" sz="2400" dirty="0"/>
              <a:t>60 000</a:t>
            </a:r>
            <a:r>
              <a:rPr lang="zh-CN" altLang="en-US" sz="2400" dirty="0"/>
              <a:t>元），另支付相关交易费用</a:t>
            </a:r>
            <a:r>
              <a:rPr lang="en-US" altLang="zh-CN" sz="2400" dirty="0"/>
              <a:t>2500</a:t>
            </a:r>
            <a:r>
              <a:rPr lang="zh-CN" altLang="en-US" sz="2400" dirty="0"/>
              <a:t>元，取得的增值税专用发票上注明的增值税税额为</a:t>
            </a:r>
            <a:r>
              <a:rPr lang="en-US" altLang="zh-CN" sz="2400" dirty="0"/>
              <a:t>150</a:t>
            </a:r>
            <a:r>
              <a:rPr lang="zh-CN" altLang="en-US" sz="2400" dirty="0"/>
              <a:t>元。甲公司将其划分为交易性金融资产进行管理和核算。甲公司应编制如下会计分录：</a:t>
            </a:r>
          </a:p>
          <a:p>
            <a:r>
              <a:rPr lang="zh-CN" altLang="en-US" sz="2400" dirty="0"/>
              <a:t>借：交易性金融资产</a:t>
            </a:r>
            <a:r>
              <a:rPr lang="en-US" altLang="zh-CN" sz="2400" dirty="0"/>
              <a:t>——</a:t>
            </a:r>
            <a:r>
              <a:rPr lang="zh-CN" altLang="en-US" sz="2400" dirty="0"/>
              <a:t>成本  </a:t>
            </a:r>
            <a:r>
              <a:rPr lang="en-US" altLang="zh-CN" sz="2400" dirty="0"/>
              <a:t>940 000</a:t>
            </a:r>
          </a:p>
          <a:p>
            <a:r>
              <a:rPr lang="en-US" altLang="zh-CN" sz="2400" dirty="0"/>
              <a:t>   </a:t>
            </a:r>
            <a:r>
              <a:rPr lang="en-US" altLang="zh-CN" sz="2400" dirty="0" smtClean="0"/>
              <a:t>  </a:t>
            </a:r>
            <a:r>
              <a:rPr lang="zh-CN" altLang="en-US" sz="2400" dirty="0" smtClean="0"/>
              <a:t>应</a:t>
            </a:r>
            <a:r>
              <a:rPr lang="zh-CN" altLang="en-US" sz="2400" dirty="0"/>
              <a:t>收股利                 </a:t>
            </a:r>
            <a:r>
              <a:rPr lang="zh-CN" altLang="en-US" sz="2400" dirty="0" smtClean="0"/>
              <a:t>          </a:t>
            </a:r>
            <a:r>
              <a:rPr lang="en-US" altLang="zh-CN" sz="2400" dirty="0" smtClean="0"/>
              <a:t>60 </a:t>
            </a:r>
            <a:r>
              <a:rPr lang="en-US" altLang="zh-CN" sz="2400" dirty="0"/>
              <a:t>000</a:t>
            </a:r>
          </a:p>
          <a:p>
            <a:r>
              <a:rPr lang="en-US" altLang="zh-CN" sz="2400" dirty="0"/>
              <a:t>  </a:t>
            </a:r>
            <a:r>
              <a:rPr lang="en-US" altLang="zh-CN" sz="2400" dirty="0" smtClean="0"/>
              <a:t>   </a:t>
            </a:r>
            <a:r>
              <a:rPr lang="zh-CN" altLang="en-US" sz="2400" dirty="0"/>
              <a:t>投资收益                 </a:t>
            </a:r>
            <a:r>
              <a:rPr lang="zh-CN" altLang="en-US" sz="2400" dirty="0" smtClean="0"/>
              <a:t>                 </a:t>
            </a:r>
            <a:r>
              <a:rPr lang="en-US" altLang="zh-CN" sz="2400" dirty="0"/>
              <a:t>2500</a:t>
            </a:r>
          </a:p>
          <a:p>
            <a:r>
              <a:rPr lang="en-US" altLang="zh-CN" sz="2400" dirty="0"/>
              <a:t>   </a:t>
            </a:r>
            <a:r>
              <a:rPr lang="en-US" altLang="zh-CN" sz="2400" dirty="0" smtClean="0"/>
              <a:t>  </a:t>
            </a:r>
            <a:r>
              <a:rPr lang="zh-CN" altLang="en-US" sz="2400" dirty="0" smtClean="0"/>
              <a:t>应</a:t>
            </a:r>
            <a:r>
              <a:rPr lang="zh-CN" altLang="en-US" sz="2400" dirty="0"/>
              <a:t>交税费</a:t>
            </a:r>
            <a:r>
              <a:rPr lang="en-US" altLang="zh-CN" sz="2400" dirty="0"/>
              <a:t>——</a:t>
            </a:r>
            <a:r>
              <a:rPr lang="zh-CN" altLang="en-US" sz="2400" dirty="0"/>
              <a:t>应交增值税（进项税额） </a:t>
            </a:r>
            <a:r>
              <a:rPr lang="en-US" altLang="zh-CN" sz="2400" dirty="0"/>
              <a:t>150</a:t>
            </a:r>
          </a:p>
          <a:p>
            <a:r>
              <a:rPr lang="en-US" altLang="zh-CN" sz="2400" dirty="0"/>
              <a:t>  </a:t>
            </a:r>
            <a:r>
              <a:rPr lang="zh-CN" altLang="en-US" sz="2400" dirty="0"/>
              <a:t>贷：其他货币资金</a:t>
            </a:r>
            <a:r>
              <a:rPr lang="en-US" altLang="zh-CN" sz="2400" dirty="0"/>
              <a:t>——</a:t>
            </a:r>
            <a:r>
              <a:rPr lang="zh-CN" altLang="en-US" sz="2400" dirty="0"/>
              <a:t>存出投资款      </a:t>
            </a:r>
            <a:r>
              <a:rPr lang="en-US" altLang="zh-CN" sz="2400" dirty="0"/>
              <a:t>1 002 650</a:t>
            </a:r>
          </a:p>
          <a:p>
            <a:endParaRPr lang="zh-CN" altLang="en-US" dirty="0"/>
          </a:p>
        </p:txBody>
      </p:sp>
    </p:spTree>
    <p:custDataLst>
      <p:tags r:id="rId1"/>
    </p:custDataLst>
    <p:extLst>
      <p:ext uri="{BB962C8B-B14F-4D97-AF65-F5344CB8AC3E}">
        <p14:creationId xmlns:p14="http://schemas.microsoft.com/office/powerpoint/2010/main" val="426160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Effect transition="in" filter="fade">
                                      <p:cBhvr>
                                        <p:cTn id="34" dur="1000"/>
                                        <p:tgtEl>
                                          <p:spTgt spid="2">
                                            <p:txEl>
                                              <p:pRg st="5" end="5"/>
                                            </p:txEl>
                                          </p:spTgt>
                                        </p:tgtEl>
                                      </p:cBhvr>
                                    </p:animEffect>
                                    <p:anim calcmode="lin" valueType="num">
                                      <p:cBhvr>
                                        <p:cTn id="3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案例链接</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a:t>【</a:t>
            </a:r>
            <a:r>
              <a:rPr lang="zh-CN" altLang="en-US" sz="2400" dirty="0"/>
              <a:t>案例三</a:t>
            </a:r>
            <a:r>
              <a:rPr lang="en-US" altLang="zh-CN" sz="2400" dirty="0"/>
              <a:t>】</a:t>
            </a:r>
            <a:r>
              <a:rPr lang="zh-CN" altLang="en-US" sz="2400" dirty="0"/>
              <a:t>承接案例二，假定</a:t>
            </a:r>
            <a:r>
              <a:rPr lang="en-US" altLang="zh-CN" sz="2400" dirty="0"/>
              <a:t>2022</a:t>
            </a:r>
            <a:r>
              <a:rPr lang="zh-CN" altLang="en-US" sz="2400" dirty="0"/>
              <a:t>年</a:t>
            </a:r>
            <a:r>
              <a:rPr lang="en-US" altLang="zh-CN" sz="2400" dirty="0"/>
              <a:t>6</a:t>
            </a:r>
            <a:r>
              <a:rPr lang="zh-CN" altLang="en-US" sz="2400" dirty="0"/>
              <a:t>月</a:t>
            </a:r>
            <a:r>
              <a:rPr lang="en-US" altLang="zh-CN" sz="2400" dirty="0"/>
              <a:t>17</a:t>
            </a:r>
            <a:r>
              <a:rPr lang="zh-CN" altLang="en-US" sz="2400" dirty="0"/>
              <a:t>日，甲公司收到</a:t>
            </a:r>
            <a:r>
              <a:rPr lang="en-US" altLang="zh-CN" sz="2400" dirty="0"/>
              <a:t>A</a:t>
            </a:r>
            <a:r>
              <a:rPr lang="zh-CN" altLang="en-US" sz="2400" dirty="0"/>
              <a:t>上市公司向其发放的现金股利</a:t>
            </a:r>
            <a:r>
              <a:rPr lang="en-US" altLang="zh-CN" sz="2400" dirty="0"/>
              <a:t>60 000</a:t>
            </a:r>
            <a:r>
              <a:rPr lang="zh-CN" altLang="en-US" sz="2400" dirty="0"/>
              <a:t>元，存入银行。假定不考虑相关税费。甲公司应编制如下会计分录：</a:t>
            </a:r>
          </a:p>
          <a:p>
            <a:r>
              <a:rPr lang="zh-CN" altLang="en-US" sz="2400" dirty="0"/>
              <a:t> 借：其他货币资金</a:t>
            </a:r>
            <a:r>
              <a:rPr lang="en-US" altLang="zh-CN" sz="2400" dirty="0"/>
              <a:t>——</a:t>
            </a:r>
            <a:r>
              <a:rPr lang="zh-CN" altLang="en-US" sz="2400" dirty="0"/>
              <a:t>存出投资款   </a:t>
            </a:r>
            <a:r>
              <a:rPr lang="en-US" altLang="zh-CN" sz="2400" dirty="0"/>
              <a:t>60 000</a:t>
            </a:r>
          </a:p>
          <a:p>
            <a:r>
              <a:rPr lang="en-US" altLang="zh-CN" sz="2400" dirty="0"/>
              <a:t>    </a:t>
            </a:r>
            <a:r>
              <a:rPr lang="zh-CN" altLang="en-US" sz="2400" dirty="0"/>
              <a:t>贷：应收股利                     </a:t>
            </a:r>
            <a:r>
              <a:rPr lang="zh-CN" altLang="en-US" sz="2400" dirty="0" smtClean="0"/>
              <a:t>         </a:t>
            </a:r>
            <a:r>
              <a:rPr lang="en-US" altLang="zh-CN" sz="2400" dirty="0" smtClean="0"/>
              <a:t>60 </a:t>
            </a:r>
            <a:r>
              <a:rPr lang="en-US" altLang="zh-CN" sz="2400" dirty="0"/>
              <a:t>000</a:t>
            </a:r>
          </a:p>
          <a:p>
            <a:endParaRPr lang="zh-CN" altLang="en-US" dirty="0"/>
          </a:p>
        </p:txBody>
      </p:sp>
    </p:spTree>
    <p:custDataLst>
      <p:tags r:id="rId1"/>
    </p:custDataLst>
    <p:extLst>
      <p:ext uri="{BB962C8B-B14F-4D97-AF65-F5344CB8AC3E}">
        <p14:creationId xmlns:p14="http://schemas.microsoft.com/office/powerpoint/2010/main" val="3875675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kumimoji="0" lang="zh-CN" altLang="en-US" sz="3200" b="0" i="0" u="none" strike="noStrike" kern="1200" cap="none" spc="0" normalizeH="0" baseline="0" noProof="0" dirty="0">
                <a:ln>
                  <a:noFill/>
                </a:ln>
                <a:solidFill>
                  <a:srgbClr val="FFFFFF"/>
                </a:solidFill>
                <a:effectLst/>
                <a:uLnTx/>
                <a:uFillTx/>
                <a:latin typeface="Arial"/>
                <a:ea typeface="微软雅黑"/>
                <a:cs typeface="+mn-cs"/>
              </a:rPr>
              <a:t>故事：小花是怎么“养牛”的？</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4025759405"/>
              </p:ext>
            </p:extLst>
          </p:nvPr>
        </p:nvGraphicFramePr>
        <p:xfrm>
          <a:off x="1169943" y="1808429"/>
          <a:ext cx="4545057" cy="4152373"/>
        </p:xfrm>
        <a:graphic>
          <a:graphicData uri="http://schemas.openxmlformats.org/drawingml/2006/table">
            <a:tbl>
              <a:tblPr firstRow="1" bandRow="1">
                <a:tableStyleId>{5C22544A-7EE6-4342-B048-85BDC9FD1C3A}</a:tableStyleId>
              </a:tblPr>
              <a:tblGrid>
                <a:gridCol w="1120380">
                  <a:extLst>
                    <a:ext uri="{9D8B030D-6E8A-4147-A177-3AD203B41FA5}">
                      <a16:colId xmlns:a16="http://schemas.microsoft.com/office/drawing/2014/main" val="2705130291"/>
                    </a:ext>
                  </a:extLst>
                </a:gridCol>
                <a:gridCol w="3424677">
                  <a:extLst>
                    <a:ext uri="{9D8B030D-6E8A-4147-A177-3AD203B41FA5}">
                      <a16:colId xmlns:a16="http://schemas.microsoft.com/office/drawing/2014/main" val="1154149865"/>
                    </a:ext>
                  </a:extLst>
                </a:gridCol>
              </a:tblGrid>
              <a:tr h="4152373">
                <a:tc>
                  <a:txBody>
                    <a:bodyPr/>
                    <a:lstStyle/>
                    <a:p>
                      <a:endParaRPr lang="en-US" altLang="zh-CN" dirty="0" smtClean="0"/>
                    </a:p>
                    <a:p>
                      <a:endParaRPr lang="en-US" altLang="zh-CN" dirty="0" smtClean="0"/>
                    </a:p>
                    <a:p>
                      <a:endParaRPr lang="en-US" altLang="zh-CN" dirty="0" smtClean="0"/>
                    </a:p>
                    <a:p>
                      <a:r>
                        <a:rPr lang="zh-CN" altLang="en-US" sz="3200" dirty="0" smtClean="0">
                          <a:solidFill>
                            <a:schemeClr val="tx1"/>
                          </a:solidFill>
                        </a:rPr>
                        <a:t>期</a:t>
                      </a:r>
                      <a:endParaRPr lang="en-US" altLang="zh-CN" sz="3200" dirty="0" smtClean="0">
                        <a:solidFill>
                          <a:schemeClr val="tx1"/>
                        </a:solidFill>
                      </a:endParaRPr>
                    </a:p>
                    <a:p>
                      <a:r>
                        <a:rPr lang="zh-CN" altLang="en-US" sz="3200" dirty="0" smtClean="0">
                          <a:solidFill>
                            <a:schemeClr val="tx1"/>
                          </a:solidFill>
                        </a:rPr>
                        <a:t>末</a:t>
                      </a:r>
                      <a:endParaRPr lang="en-US" altLang="zh-CN" sz="3200" dirty="0" smtClean="0">
                        <a:solidFill>
                          <a:schemeClr val="tx1"/>
                        </a:solidFill>
                      </a:endParaRPr>
                    </a:p>
                    <a:p>
                      <a:r>
                        <a:rPr lang="zh-CN" altLang="en-US" sz="3200" dirty="0" smtClean="0">
                          <a:solidFill>
                            <a:schemeClr val="tx1"/>
                          </a:solidFill>
                        </a:rPr>
                        <a:t>计</a:t>
                      </a:r>
                      <a:endParaRPr lang="en-US" altLang="zh-CN" sz="3200" dirty="0" smtClean="0">
                        <a:solidFill>
                          <a:schemeClr val="tx1"/>
                        </a:solidFill>
                      </a:endParaRPr>
                    </a:p>
                    <a:p>
                      <a:r>
                        <a:rPr lang="zh-CN" altLang="en-US" sz="3200" dirty="0" smtClean="0">
                          <a:solidFill>
                            <a:schemeClr val="tx1"/>
                          </a:solidFill>
                        </a:rPr>
                        <a:t>量</a:t>
                      </a:r>
                      <a:endParaRPr lang="en-US" altLang="zh-CN" sz="3200" dirty="0" smtClean="0">
                        <a:solidFill>
                          <a:schemeClr val="tx1"/>
                        </a:solidFill>
                      </a:endParaRPr>
                    </a:p>
                    <a:p>
                      <a:endParaRPr lang="en-US" altLang="zh-CN" sz="3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lang="en-US" altLang="zh-CN" b="0" dirty="0" smtClean="0">
                        <a:solidFill>
                          <a:schemeClr val="tx1"/>
                        </a:solidFill>
                      </a:endParaRPr>
                    </a:p>
                    <a:p>
                      <a:r>
                        <a:rPr lang="zh-CN" altLang="en-US" sz="2400" b="0" dirty="0" smtClean="0">
                          <a:solidFill>
                            <a:schemeClr val="tx1"/>
                          </a:solidFill>
                        </a:rPr>
                        <a:t>资产负债表日</a:t>
                      </a:r>
                      <a:endParaRPr lang="en-US" altLang="zh-CN" sz="2400" b="0" dirty="0" smtClean="0">
                        <a:solidFill>
                          <a:schemeClr val="tx1"/>
                        </a:solidFill>
                      </a:endParaRPr>
                    </a:p>
                    <a:p>
                      <a:endParaRPr lang="en-US" altLang="zh-CN" b="0" dirty="0" smtClean="0">
                        <a:solidFill>
                          <a:schemeClr val="tx1"/>
                        </a:solidFill>
                      </a:endParaRPr>
                    </a:p>
                    <a:p>
                      <a:endParaRPr lang="en-US" altLang="zh-CN" b="0" dirty="0" smtClean="0">
                        <a:solidFill>
                          <a:schemeClr val="tx1"/>
                        </a:solidFill>
                      </a:endParaRPr>
                    </a:p>
                    <a:p>
                      <a:pPr marL="342900" indent="-342900">
                        <a:buFont typeface="Wingdings" panose="05000000000000000000" pitchFamily="2" charset="2"/>
                        <a:buChar char="ü"/>
                      </a:pPr>
                      <a:r>
                        <a:rPr lang="zh-CN" altLang="en-US" sz="2400" b="0" dirty="0" smtClean="0">
                          <a:solidFill>
                            <a:srgbClr val="0070C0"/>
                          </a:solidFill>
                        </a:rPr>
                        <a:t>情形一：</a:t>
                      </a:r>
                      <a:r>
                        <a:rPr lang="zh-CN" altLang="en-US" sz="2400" b="0" dirty="0" smtClean="0">
                          <a:solidFill>
                            <a:schemeClr val="tx1"/>
                          </a:solidFill>
                        </a:rPr>
                        <a:t>母牛养的好，变肥了</a:t>
                      </a:r>
                      <a:endParaRPr lang="en-US" altLang="zh-CN" sz="2400" b="0" dirty="0" smtClean="0">
                        <a:solidFill>
                          <a:schemeClr val="tx1"/>
                        </a:solidFill>
                      </a:endParaRPr>
                    </a:p>
                    <a:p>
                      <a:pPr marL="342900" indent="-342900">
                        <a:buFont typeface="Wingdings" panose="05000000000000000000" pitchFamily="2" charset="2"/>
                        <a:buChar char="ü"/>
                      </a:pPr>
                      <a:endParaRPr lang="en-US" altLang="zh-CN" sz="2400" b="0" dirty="0" smtClean="0">
                        <a:solidFill>
                          <a:schemeClr val="tx1"/>
                        </a:solidFill>
                      </a:endParaRPr>
                    </a:p>
                    <a:p>
                      <a:pPr marL="342900" indent="-342900">
                        <a:buFont typeface="Wingdings" panose="05000000000000000000" pitchFamily="2" charset="2"/>
                        <a:buChar char="ü"/>
                      </a:pPr>
                      <a:endParaRPr lang="en-US" altLang="zh-CN" sz="2400" b="0" dirty="0" smtClean="0">
                        <a:solidFill>
                          <a:schemeClr val="tx1"/>
                        </a:solidFill>
                      </a:endParaRPr>
                    </a:p>
                    <a:p>
                      <a:pPr marL="0" indent="0">
                        <a:buFont typeface="Wingdings" panose="05000000000000000000" pitchFamily="2" charset="2"/>
                        <a:buNone/>
                      </a:pPr>
                      <a:endParaRPr lang="en-US" altLang="zh-CN" sz="2400" b="0" dirty="0" smtClean="0">
                        <a:solidFill>
                          <a:srgbClr val="0070C0"/>
                        </a:solidFill>
                      </a:endParaRPr>
                    </a:p>
                    <a:p>
                      <a:endParaRPr lang="en-US" altLang="zh-CN" b="0" dirty="0" smtClean="0">
                        <a:solidFill>
                          <a:schemeClr val="tx1"/>
                        </a:solidFill>
                      </a:endParaRPr>
                    </a:p>
                    <a:p>
                      <a:r>
                        <a:rPr lang="zh-CN" altLang="en-US" sz="2400" b="0" dirty="0" smtClean="0">
                          <a:solidFill>
                            <a:schemeClr val="tx1"/>
                          </a:solidFill>
                        </a:rPr>
                        <a:t>（</a:t>
                      </a:r>
                      <a:r>
                        <a:rPr lang="en-US" altLang="zh-CN" sz="2400" b="0" dirty="0" smtClean="0">
                          <a:solidFill>
                            <a:schemeClr val="tx1"/>
                          </a:solidFill>
                        </a:rPr>
                        <a:t>900</a:t>
                      </a:r>
                      <a:r>
                        <a:rPr lang="zh-CN" altLang="en-US" sz="2400" b="0" dirty="0" smtClean="0">
                          <a:solidFill>
                            <a:schemeClr val="tx1"/>
                          </a:solidFill>
                        </a:rPr>
                        <a:t>）          （</a:t>
                      </a:r>
                      <a:r>
                        <a:rPr lang="en-US" altLang="zh-CN" sz="2400" b="0" dirty="0" smtClean="0">
                          <a:solidFill>
                            <a:schemeClr val="tx1"/>
                          </a:solidFill>
                        </a:rPr>
                        <a:t>1200</a:t>
                      </a:r>
                      <a:r>
                        <a:rPr lang="zh-CN" altLang="en-US" sz="2400" b="0" dirty="0" smtClean="0">
                          <a:solidFill>
                            <a:schemeClr val="tx1"/>
                          </a:solidFill>
                        </a:rPr>
                        <a:t>）</a:t>
                      </a:r>
                      <a:endParaRPr lang="en-US" altLang="zh-CN" sz="2400" b="0" dirty="0" smtClean="0">
                        <a:solidFill>
                          <a:schemeClr val="tx1"/>
                        </a:solidFill>
                      </a:endParaRPr>
                    </a:p>
                    <a:p>
                      <a:r>
                        <a:rPr lang="en-US" altLang="zh-CN" sz="2400" b="0" dirty="0" smtClean="0">
                          <a:solidFill>
                            <a:schemeClr val="tx1"/>
                          </a:solidFill>
                        </a:rPr>
                        <a:t>           </a:t>
                      </a:r>
                      <a:r>
                        <a:rPr lang="zh-CN" altLang="en-US" sz="2400" b="0" dirty="0" smtClean="0">
                          <a:solidFill>
                            <a:schemeClr val="tx1"/>
                          </a:solidFill>
                        </a:rPr>
                        <a:t>升值了！</a:t>
                      </a:r>
                      <a:endParaRPr lang="en-US" altLang="zh-CN" sz="24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75104492"/>
                  </a:ext>
                </a:extLst>
              </a:tr>
            </a:tbl>
          </a:graphicData>
        </a:graphic>
      </p:graphicFrame>
      <p:pic>
        <p:nvPicPr>
          <p:cNvPr id="3" name="图片 2"/>
          <p:cNvPicPr>
            <a:picLocks noChangeAspect="1"/>
          </p:cNvPicPr>
          <p:nvPr/>
        </p:nvPicPr>
        <p:blipFill>
          <a:blip r:embed="rId3"/>
          <a:stretch>
            <a:fillRect/>
          </a:stretch>
        </p:blipFill>
        <p:spPr>
          <a:xfrm>
            <a:off x="2546564" y="4299171"/>
            <a:ext cx="725274" cy="605986"/>
          </a:xfrm>
          <a:prstGeom prst="rect">
            <a:avLst/>
          </a:prstGeom>
        </p:spPr>
      </p:pic>
      <p:pic>
        <p:nvPicPr>
          <p:cNvPr id="8" name="图片 7"/>
          <p:cNvPicPr>
            <a:picLocks noChangeAspect="1"/>
          </p:cNvPicPr>
          <p:nvPr/>
        </p:nvPicPr>
        <p:blipFill>
          <a:blip r:embed="rId3"/>
          <a:stretch>
            <a:fillRect/>
          </a:stretch>
        </p:blipFill>
        <p:spPr>
          <a:xfrm>
            <a:off x="4384888" y="3884616"/>
            <a:ext cx="1221434" cy="1020541"/>
          </a:xfrm>
          <a:prstGeom prst="rect">
            <a:avLst/>
          </a:prstGeom>
        </p:spPr>
      </p:pic>
      <p:cxnSp>
        <p:nvCxnSpPr>
          <p:cNvPr id="5" name="直接箭头连接符 4"/>
          <p:cNvCxnSpPr/>
          <p:nvPr/>
        </p:nvCxnSpPr>
        <p:spPr>
          <a:xfrm>
            <a:off x="3600450" y="4572000"/>
            <a:ext cx="885825" cy="28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40526" y="1288732"/>
            <a:ext cx="3997234" cy="523220"/>
          </a:xfrm>
          <a:prstGeom prst="rect">
            <a:avLst/>
          </a:prstGeom>
          <a:noFill/>
        </p:spPr>
        <p:txBody>
          <a:bodyPr wrap="square" rtlCol="0">
            <a:spAutoFit/>
          </a:bodyPr>
          <a:lstStyle/>
          <a:p>
            <a:r>
              <a:rPr lang="zh-CN" altLang="en-US" sz="2800" dirty="0" smtClean="0"/>
              <a:t>（二）持有期间</a:t>
            </a:r>
            <a:endParaRPr lang="zh-CN" altLang="en-US" sz="2800" dirty="0"/>
          </a:p>
        </p:txBody>
      </p:sp>
      <p:sp>
        <p:nvSpPr>
          <p:cNvPr id="2" name="矩形 1"/>
          <p:cNvSpPr/>
          <p:nvPr/>
        </p:nvSpPr>
        <p:spPr>
          <a:xfrm>
            <a:off x="5944417" y="3427829"/>
            <a:ext cx="6096000" cy="1477328"/>
          </a:xfrm>
          <a:prstGeom prst="rect">
            <a:avLst/>
          </a:prstGeom>
        </p:spPr>
        <p:txBody>
          <a:bodyPr>
            <a:spAutoFit/>
          </a:bodyPr>
          <a:lstStyle/>
          <a:p>
            <a:pPr lvl="0"/>
            <a:endParaRPr lang="en-US" altLang="zh-CN" b="1" dirty="0">
              <a:solidFill>
                <a:srgbClr val="000000"/>
              </a:solidFill>
            </a:endParaRPr>
          </a:p>
          <a:p>
            <a:pPr lvl="0"/>
            <a:r>
              <a:rPr lang="zh-CN" altLang="en-US" sz="2400" dirty="0">
                <a:solidFill>
                  <a:srgbClr val="000000"/>
                </a:solidFill>
              </a:rPr>
              <a:t>借：交易性金融资产</a:t>
            </a:r>
            <a:r>
              <a:rPr lang="en-US" altLang="zh-CN" sz="2400" dirty="0">
                <a:solidFill>
                  <a:srgbClr val="000000"/>
                </a:solidFill>
              </a:rPr>
              <a:t>——</a:t>
            </a:r>
            <a:r>
              <a:rPr lang="zh-CN" altLang="en-US" sz="2400" dirty="0">
                <a:solidFill>
                  <a:srgbClr val="000000"/>
                </a:solidFill>
              </a:rPr>
              <a:t>公允价值变动 </a:t>
            </a:r>
            <a:r>
              <a:rPr lang="en-US" altLang="zh-CN" sz="2400" dirty="0">
                <a:solidFill>
                  <a:srgbClr val="000000"/>
                </a:solidFill>
              </a:rPr>
              <a:t>300</a:t>
            </a:r>
          </a:p>
          <a:p>
            <a:pPr lvl="0"/>
            <a:endParaRPr lang="en-US" altLang="zh-CN" sz="2400" dirty="0">
              <a:solidFill>
                <a:srgbClr val="000000"/>
              </a:solidFill>
            </a:endParaRPr>
          </a:p>
          <a:p>
            <a:pPr lvl="0"/>
            <a:r>
              <a:rPr lang="en-US" altLang="zh-CN" sz="2400" dirty="0">
                <a:solidFill>
                  <a:srgbClr val="000000"/>
                </a:solidFill>
              </a:rPr>
              <a:t>   </a:t>
            </a:r>
            <a:r>
              <a:rPr lang="zh-CN" altLang="en-US" sz="2400" dirty="0">
                <a:solidFill>
                  <a:srgbClr val="000000"/>
                </a:solidFill>
              </a:rPr>
              <a:t>贷：公允价值变动损益                       </a:t>
            </a:r>
            <a:r>
              <a:rPr lang="en-US" altLang="zh-CN" sz="2400" dirty="0">
                <a:solidFill>
                  <a:srgbClr val="000000"/>
                </a:solidFill>
              </a:rPr>
              <a:t>300</a:t>
            </a:r>
          </a:p>
        </p:txBody>
      </p:sp>
      <p:sp>
        <p:nvSpPr>
          <p:cNvPr id="4" name="文本框 3"/>
          <p:cNvSpPr txBox="1"/>
          <p:nvPr/>
        </p:nvSpPr>
        <p:spPr>
          <a:xfrm>
            <a:off x="6309360" y="2155371"/>
            <a:ext cx="1685109" cy="523220"/>
          </a:xfrm>
          <a:prstGeom prst="rect">
            <a:avLst/>
          </a:prstGeom>
          <a:noFill/>
        </p:spPr>
        <p:txBody>
          <a:bodyPr wrap="square" rtlCol="0">
            <a:spAutoFit/>
          </a:bodyPr>
          <a:lstStyle/>
          <a:p>
            <a:r>
              <a:rPr lang="zh-CN" altLang="en-US" sz="2800" dirty="0" smtClean="0"/>
              <a:t>公允价值</a:t>
            </a:r>
            <a:endParaRPr lang="zh-CN" altLang="en-US" sz="2800" dirty="0"/>
          </a:p>
        </p:txBody>
      </p:sp>
      <p:sp>
        <p:nvSpPr>
          <p:cNvPr id="6" name="矩形 5"/>
          <p:cNvSpPr/>
          <p:nvPr/>
        </p:nvSpPr>
        <p:spPr>
          <a:xfrm>
            <a:off x="8966642" y="2110574"/>
            <a:ext cx="1620957" cy="523220"/>
          </a:xfrm>
          <a:prstGeom prst="rect">
            <a:avLst/>
          </a:prstGeom>
        </p:spPr>
        <p:txBody>
          <a:bodyPr wrap="none">
            <a:spAutoFit/>
          </a:bodyPr>
          <a:lstStyle/>
          <a:p>
            <a:r>
              <a:rPr lang="zh-CN" altLang="en-US" sz="2800" dirty="0">
                <a:solidFill>
                  <a:srgbClr val="000000"/>
                </a:solidFill>
              </a:rPr>
              <a:t>账面余额</a:t>
            </a:r>
            <a:endParaRPr lang="zh-CN" altLang="en-US" dirty="0"/>
          </a:p>
        </p:txBody>
      </p:sp>
    </p:spTree>
    <p:custDataLst>
      <p:tags r:id="rId1"/>
    </p:custDataLst>
    <p:extLst>
      <p:ext uri="{BB962C8B-B14F-4D97-AF65-F5344CB8AC3E}">
        <p14:creationId xmlns:p14="http://schemas.microsoft.com/office/powerpoint/2010/main" val="43001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1000"/>
                                        <p:tgtEl>
                                          <p:spTgt spid="4"/>
                                        </p:tgtEl>
                                      </p:cBhvr>
                                    </p:animEffect>
                                    <p:anim calcmode="lin" valueType="num">
                                      <p:cBhvr>
                                        <p:cTn id="30" dur="1000" fill="hold"/>
                                        <p:tgtEl>
                                          <p:spTgt spid="4"/>
                                        </p:tgtEl>
                                        <p:attrNameLst>
                                          <p:attrName>ppt_x</p:attrName>
                                        </p:attrNameLst>
                                      </p:cBhvr>
                                      <p:tavLst>
                                        <p:tav tm="0">
                                          <p:val>
                                            <p:strVal val="#ppt_x"/>
                                          </p:val>
                                        </p:tav>
                                        <p:tav tm="100000">
                                          <p:val>
                                            <p:strVal val="#ppt_x"/>
                                          </p:val>
                                        </p:tav>
                                      </p:tavLst>
                                    </p:anim>
                                    <p:anim calcmode="lin" valueType="num">
                                      <p:cBhvr>
                                        <p:cTn id="3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additive="base">
                                        <p:cTn id="36" dur="500" fill="hold"/>
                                        <p:tgtEl>
                                          <p:spTgt spid="6"/>
                                        </p:tgtEl>
                                        <p:attrNameLst>
                                          <p:attrName>ppt_x</p:attrName>
                                        </p:attrNameLst>
                                      </p:cBhvr>
                                      <p:tavLst>
                                        <p:tav tm="0">
                                          <p:val>
                                            <p:strVal val="#ppt_x"/>
                                          </p:val>
                                        </p:tav>
                                        <p:tav tm="100000">
                                          <p:val>
                                            <p:strVal val="#ppt_x"/>
                                          </p:val>
                                        </p:tav>
                                      </p:tavLst>
                                    </p:anim>
                                    <p:anim calcmode="lin" valueType="num">
                                      <p:cBhvr additive="base">
                                        <p:cTn id="3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 calcmode="lin" valueType="num">
                                      <p:cBhvr additive="base">
                                        <p:cTn id="42" dur="500" fill="hold"/>
                                        <p:tgtEl>
                                          <p:spTgt spid="2"/>
                                        </p:tgtEl>
                                        <p:attrNameLst>
                                          <p:attrName>ppt_x</p:attrName>
                                        </p:attrNameLst>
                                      </p:cBhvr>
                                      <p:tavLst>
                                        <p:tav tm="0">
                                          <p:val>
                                            <p:strVal val="#ppt_x"/>
                                          </p:val>
                                        </p:tav>
                                        <p:tav tm="100000">
                                          <p:val>
                                            <p:strVal val="#ppt_x"/>
                                          </p:val>
                                        </p:tav>
                                      </p:tavLst>
                                    </p:anim>
                                    <p:anim calcmode="lin" valueType="num">
                                      <p:cBhvr additive="base">
                                        <p:cTn id="4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kumimoji="0" lang="zh-CN" altLang="en-US" sz="3200" b="0" i="0" u="none" strike="noStrike" kern="1200" cap="none" spc="0" normalizeH="0" baseline="0" noProof="0" dirty="0">
                <a:ln>
                  <a:noFill/>
                </a:ln>
                <a:solidFill>
                  <a:srgbClr val="FFFFFF"/>
                </a:solidFill>
                <a:effectLst/>
                <a:uLnTx/>
                <a:uFillTx/>
                <a:latin typeface="Arial"/>
                <a:ea typeface="微软雅黑"/>
                <a:cs typeface="+mn-cs"/>
              </a:rPr>
              <a:t>故事：小花是怎么“养牛”的？</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1810860376"/>
              </p:ext>
            </p:extLst>
          </p:nvPr>
        </p:nvGraphicFramePr>
        <p:xfrm>
          <a:off x="1169943" y="1808429"/>
          <a:ext cx="4545057" cy="4206240"/>
        </p:xfrm>
        <a:graphic>
          <a:graphicData uri="http://schemas.openxmlformats.org/drawingml/2006/table">
            <a:tbl>
              <a:tblPr firstRow="1" bandRow="1">
                <a:tableStyleId>{5C22544A-7EE6-4342-B048-85BDC9FD1C3A}</a:tableStyleId>
              </a:tblPr>
              <a:tblGrid>
                <a:gridCol w="1120380">
                  <a:extLst>
                    <a:ext uri="{9D8B030D-6E8A-4147-A177-3AD203B41FA5}">
                      <a16:colId xmlns:a16="http://schemas.microsoft.com/office/drawing/2014/main" val="2705130291"/>
                    </a:ext>
                  </a:extLst>
                </a:gridCol>
                <a:gridCol w="3424677">
                  <a:extLst>
                    <a:ext uri="{9D8B030D-6E8A-4147-A177-3AD203B41FA5}">
                      <a16:colId xmlns:a16="http://schemas.microsoft.com/office/drawing/2014/main" val="1154149865"/>
                    </a:ext>
                  </a:extLst>
                </a:gridCol>
              </a:tblGrid>
              <a:tr h="4152373">
                <a:tc>
                  <a:txBody>
                    <a:bodyPr/>
                    <a:lstStyle/>
                    <a:p>
                      <a:endParaRPr lang="en-US" altLang="zh-CN" dirty="0" smtClean="0"/>
                    </a:p>
                    <a:p>
                      <a:endParaRPr lang="en-US" altLang="zh-CN" dirty="0" smtClean="0"/>
                    </a:p>
                    <a:p>
                      <a:endParaRPr lang="en-US" altLang="zh-CN" dirty="0" smtClean="0"/>
                    </a:p>
                    <a:p>
                      <a:r>
                        <a:rPr lang="zh-CN" altLang="en-US" sz="3200" dirty="0" smtClean="0">
                          <a:solidFill>
                            <a:schemeClr val="tx1"/>
                          </a:solidFill>
                        </a:rPr>
                        <a:t>期</a:t>
                      </a:r>
                      <a:endParaRPr lang="en-US" altLang="zh-CN" sz="3200" dirty="0" smtClean="0">
                        <a:solidFill>
                          <a:schemeClr val="tx1"/>
                        </a:solidFill>
                      </a:endParaRPr>
                    </a:p>
                    <a:p>
                      <a:r>
                        <a:rPr lang="zh-CN" altLang="en-US" sz="3200" dirty="0" smtClean="0">
                          <a:solidFill>
                            <a:schemeClr val="tx1"/>
                          </a:solidFill>
                        </a:rPr>
                        <a:t>末</a:t>
                      </a:r>
                      <a:endParaRPr lang="en-US" altLang="zh-CN" sz="3200" dirty="0" smtClean="0">
                        <a:solidFill>
                          <a:schemeClr val="tx1"/>
                        </a:solidFill>
                      </a:endParaRPr>
                    </a:p>
                    <a:p>
                      <a:r>
                        <a:rPr lang="zh-CN" altLang="en-US" sz="3200" dirty="0" smtClean="0">
                          <a:solidFill>
                            <a:schemeClr val="tx1"/>
                          </a:solidFill>
                        </a:rPr>
                        <a:t>计</a:t>
                      </a:r>
                      <a:endParaRPr lang="en-US" altLang="zh-CN" sz="3200" dirty="0" smtClean="0">
                        <a:solidFill>
                          <a:schemeClr val="tx1"/>
                        </a:solidFill>
                      </a:endParaRPr>
                    </a:p>
                    <a:p>
                      <a:r>
                        <a:rPr lang="zh-CN" altLang="en-US" sz="3200" dirty="0" smtClean="0">
                          <a:solidFill>
                            <a:schemeClr val="tx1"/>
                          </a:solidFill>
                        </a:rPr>
                        <a:t>量</a:t>
                      </a:r>
                      <a:endParaRPr lang="en-US" altLang="zh-CN" sz="3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lang="en-US" altLang="zh-CN" sz="2400" b="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400" b="0" i="0" u="none" strike="noStrike" kern="1200" cap="none" spc="0" normalizeH="0" baseline="0" noProof="0" dirty="0" smtClean="0">
                          <a:ln>
                            <a:noFill/>
                          </a:ln>
                          <a:solidFill>
                            <a:srgbClr val="000000"/>
                          </a:solidFill>
                          <a:effectLst/>
                          <a:uLnTx/>
                          <a:uFillTx/>
                          <a:latin typeface="+mn-lt"/>
                          <a:ea typeface="+mn-ea"/>
                          <a:cs typeface="+mn-cs"/>
                        </a:rPr>
                        <a:t>资产负债表日</a:t>
                      </a:r>
                      <a:endParaRPr kumimoji="0" lang="en-US" altLang="zh-CN" sz="2400" b="0" i="0" u="none" strike="noStrike" kern="1200" cap="none" spc="0" normalizeH="0" baseline="0" noProof="0" dirty="0" smtClean="0">
                        <a:ln>
                          <a:noFill/>
                        </a:ln>
                        <a:solidFill>
                          <a:srgbClr val="000000"/>
                        </a:solidFill>
                        <a:effectLst/>
                        <a:uLnTx/>
                        <a:uFillTx/>
                        <a:latin typeface="+mn-lt"/>
                        <a:ea typeface="+mn-ea"/>
                        <a:cs typeface="+mn-cs"/>
                      </a:endParaRPr>
                    </a:p>
                    <a:p>
                      <a:endParaRPr lang="en-US" altLang="zh-CN" b="0" dirty="0" smtClean="0">
                        <a:solidFill>
                          <a:schemeClr val="tx1"/>
                        </a:solidFill>
                      </a:endParaRPr>
                    </a:p>
                    <a:p>
                      <a:endParaRPr lang="en-US" altLang="zh-CN" b="0" dirty="0" smtClean="0">
                        <a:solidFill>
                          <a:schemeClr val="tx1"/>
                        </a:solidFill>
                      </a:endParaRPr>
                    </a:p>
                    <a:p>
                      <a:pPr marL="342900" indent="-342900">
                        <a:buFont typeface="Wingdings" panose="05000000000000000000" pitchFamily="2" charset="2"/>
                        <a:buChar char="ü"/>
                      </a:pPr>
                      <a:r>
                        <a:rPr lang="zh-CN" altLang="en-US" sz="2400" b="0" dirty="0" smtClean="0">
                          <a:solidFill>
                            <a:srgbClr val="0070C0"/>
                          </a:solidFill>
                        </a:rPr>
                        <a:t>情形二：</a:t>
                      </a:r>
                      <a:r>
                        <a:rPr lang="zh-CN" altLang="zh-CN" sz="2400" b="0" kern="1200" dirty="0" smtClean="0">
                          <a:solidFill>
                            <a:schemeClr val="tx1"/>
                          </a:solidFill>
                          <a:effectLst/>
                          <a:latin typeface="+mn-lt"/>
                          <a:ea typeface="+mn-ea"/>
                          <a:cs typeface="+mn-cs"/>
                        </a:rPr>
                        <a:t>母牛没养好，变瘦了</a:t>
                      </a:r>
                      <a:endParaRPr lang="en-US" altLang="zh-CN" sz="2400" b="0" dirty="0" smtClean="0">
                        <a:solidFill>
                          <a:schemeClr val="tx1"/>
                        </a:solidFill>
                      </a:endParaRPr>
                    </a:p>
                    <a:p>
                      <a:pPr marL="342900" indent="-342900">
                        <a:buFont typeface="Wingdings" panose="05000000000000000000" pitchFamily="2" charset="2"/>
                        <a:buChar char="ü"/>
                      </a:pPr>
                      <a:endParaRPr lang="en-US" altLang="zh-CN" sz="2400" b="0" dirty="0" smtClean="0">
                        <a:solidFill>
                          <a:schemeClr val="tx1"/>
                        </a:solidFill>
                      </a:endParaRPr>
                    </a:p>
                    <a:p>
                      <a:pPr marL="342900" indent="-342900">
                        <a:buFont typeface="Wingdings" panose="05000000000000000000" pitchFamily="2" charset="2"/>
                        <a:buChar char="ü"/>
                      </a:pPr>
                      <a:endParaRPr lang="en-US" altLang="zh-CN" sz="2400" b="0" dirty="0" smtClean="0">
                        <a:solidFill>
                          <a:schemeClr val="tx1"/>
                        </a:solidFill>
                      </a:endParaRPr>
                    </a:p>
                    <a:p>
                      <a:pPr marL="0" indent="0">
                        <a:buFont typeface="Wingdings" panose="05000000000000000000" pitchFamily="2" charset="2"/>
                        <a:buNone/>
                      </a:pPr>
                      <a:endParaRPr lang="en-US" altLang="zh-CN" sz="2400" b="0" dirty="0" smtClean="0">
                        <a:solidFill>
                          <a:srgbClr val="0070C0"/>
                        </a:solidFill>
                      </a:endParaRPr>
                    </a:p>
                    <a:p>
                      <a:endParaRPr lang="en-US" altLang="zh-CN" b="0" dirty="0" smtClean="0">
                        <a:solidFill>
                          <a:schemeClr val="tx1"/>
                        </a:solidFill>
                      </a:endParaRPr>
                    </a:p>
                    <a:p>
                      <a:r>
                        <a:rPr lang="zh-CN" altLang="en-US" sz="2400" b="0" dirty="0" smtClean="0">
                          <a:solidFill>
                            <a:schemeClr val="tx1"/>
                          </a:solidFill>
                        </a:rPr>
                        <a:t>（</a:t>
                      </a:r>
                      <a:r>
                        <a:rPr lang="en-US" altLang="zh-CN" sz="2400" b="0" dirty="0" smtClean="0">
                          <a:solidFill>
                            <a:schemeClr val="tx1"/>
                          </a:solidFill>
                        </a:rPr>
                        <a:t>1200</a:t>
                      </a:r>
                      <a:r>
                        <a:rPr lang="zh-CN" altLang="en-US" sz="2400" b="0" dirty="0" smtClean="0">
                          <a:solidFill>
                            <a:schemeClr val="tx1"/>
                          </a:solidFill>
                        </a:rPr>
                        <a:t>）          （</a:t>
                      </a:r>
                      <a:r>
                        <a:rPr lang="en-US" altLang="zh-CN" sz="2400" b="0" dirty="0" smtClean="0">
                          <a:solidFill>
                            <a:schemeClr val="tx1"/>
                          </a:solidFill>
                        </a:rPr>
                        <a:t>800</a:t>
                      </a:r>
                      <a:r>
                        <a:rPr lang="zh-CN" altLang="en-US" sz="2400" b="0" dirty="0" smtClean="0">
                          <a:solidFill>
                            <a:schemeClr val="tx1"/>
                          </a:solidFill>
                        </a:rPr>
                        <a:t>）</a:t>
                      </a:r>
                      <a:endParaRPr lang="en-US" altLang="zh-CN" sz="2400" b="0" dirty="0" smtClean="0">
                        <a:solidFill>
                          <a:schemeClr val="tx1"/>
                        </a:solidFill>
                      </a:endParaRPr>
                    </a:p>
                    <a:p>
                      <a:r>
                        <a:rPr lang="en-US" altLang="zh-CN" sz="2400" b="0" dirty="0" smtClean="0">
                          <a:solidFill>
                            <a:schemeClr val="tx1"/>
                          </a:solidFill>
                        </a:rPr>
                        <a:t>             </a:t>
                      </a:r>
                      <a:r>
                        <a:rPr lang="zh-CN" altLang="en-US" sz="2400" b="0" dirty="0" smtClean="0">
                          <a:solidFill>
                            <a:schemeClr val="tx1"/>
                          </a:solidFill>
                        </a:rPr>
                        <a:t>贬值了！</a:t>
                      </a:r>
                      <a:endParaRPr lang="en-US" altLang="zh-CN" sz="2400" b="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75104492"/>
                  </a:ext>
                </a:extLst>
              </a:tr>
            </a:tbl>
          </a:graphicData>
        </a:graphic>
      </p:graphicFrame>
      <p:pic>
        <p:nvPicPr>
          <p:cNvPr id="3" name="图片 2"/>
          <p:cNvPicPr>
            <a:picLocks noChangeAspect="1"/>
          </p:cNvPicPr>
          <p:nvPr/>
        </p:nvPicPr>
        <p:blipFill>
          <a:blip r:embed="rId3"/>
          <a:stretch>
            <a:fillRect/>
          </a:stretch>
        </p:blipFill>
        <p:spPr>
          <a:xfrm>
            <a:off x="4746925" y="4269007"/>
            <a:ext cx="725274" cy="605986"/>
          </a:xfrm>
          <a:prstGeom prst="rect">
            <a:avLst/>
          </a:prstGeom>
        </p:spPr>
      </p:pic>
      <p:pic>
        <p:nvPicPr>
          <p:cNvPr id="8" name="图片 7"/>
          <p:cNvPicPr>
            <a:picLocks noChangeAspect="1"/>
          </p:cNvPicPr>
          <p:nvPr/>
        </p:nvPicPr>
        <p:blipFill>
          <a:blip r:embed="rId3"/>
          <a:stretch>
            <a:fillRect/>
          </a:stretch>
        </p:blipFill>
        <p:spPr>
          <a:xfrm>
            <a:off x="2379016" y="3854452"/>
            <a:ext cx="1221434" cy="1020541"/>
          </a:xfrm>
          <a:prstGeom prst="rect">
            <a:avLst/>
          </a:prstGeom>
        </p:spPr>
      </p:pic>
      <p:cxnSp>
        <p:nvCxnSpPr>
          <p:cNvPr id="5" name="直接箭头连接符 4"/>
          <p:cNvCxnSpPr/>
          <p:nvPr/>
        </p:nvCxnSpPr>
        <p:spPr>
          <a:xfrm>
            <a:off x="3600450" y="4572000"/>
            <a:ext cx="9584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矩形 1"/>
          <p:cNvSpPr/>
          <p:nvPr/>
        </p:nvSpPr>
        <p:spPr>
          <a:xfrm>
            <a:off x="5732849" y="3764557"/>
            <a:ext cx="6096000" cy="1200329"/>
          </a:xfrm>
          <a:prstGeom prst="rect">
            <a:avLst/>
          </a:prstGeom>
        </p:spPr>
        <p:txBody>
          <a:bodyPr>
            <a:spAutoFit/>
          </a:bodyPr>
          <a:lstStyle/>
          <a:p>
            <a:pPr lvl="0"/>
            <a:r>
              <a:rPr lang="zh-CN" altLang="en-US" sz="2400" dirty="0">
                <a:solidFill>
                  <a:srgbClr val="000000"/>
                </a:solidFill>
              </a:rPr>
              <a:t>借：公允价值变动损益               </a:t>
            </a:r>
            <a:r>
              <a:rPr lang="en-US" altLang="zh-CN" sz="2400" dirty="0">
                <a:solidFill>
                  <a:srgbClr val="000000"/>
                </a:solidFill>
              </a:rPr>
              <a:t>400</a:t>
            </a:r>
          </a:p>
          <a:p>
            <a:pPr lvl="0"/>
            <a:endParaRPr lang="en-US" altLang="zh-CN" sz="2400" dirty="0">
              <a:solidFill>
                <a:srgbClr val="000000"/>
              </a:solidFill>
            </a:endParaRPr>
          </a:p>
          <a:p>
            <a:pPr lvl="0"/>
            <a:r>
              <a:rPr lang="en-US" altLang="zh-CN" sz="2400" dirty="0">
                <a:solidFill>
                  <a:srgbClr val="000000"/>
                </a:solidFill>
              </a:rPr>
              <a:t>  </a:t>
            </a:r>
            <a:r>
              <a:rPr lang="zh-CN" altLang="en-US" sz="2400" dirty="0">
                <a:solidFill>
                  <a:srgbClr val="000000"/>
                </a:solidFill>
              </a:rPr>
              <a:t>贷：交易性金融资产</a:t>
            </a:r>
            <a:r>
              <a:rPr lang="en-US" altLang="zh-CN" sz="2400" dirty="0">
                <a:solidFill>
                  <a:srgbClr val="000000"/>
                </a:solidFill>
              </a:rPr>
              <a:t>——</a:t>
            </a:r>
            <a:r>
              <a:rPr lang="zh-CN" altLang="en-US" sz="2400" dirty="0">
                <a:solidFill>
                  <a:srgbClr val="000000"/>
                </a:solidFill>
              </a:rPr>
              <a:t>公允价值变</a:t>
            </a:r>
            <a:r>
              <a:rPr lang="zh-CN" altLang="en-US" sz="2400" dirty="0" smtClean="0">
                <a:solidFill>
                  <a:srgbClr val="000000"/>
                </a:solidFill>
              </a:rPr>
              <a:t>动</a:t>
            </a:r>
            <a:r>
              <a:rPr lang="en-US" altLang="zh-CN" sz="2400" dirty="0" smtClean="0">
                <a:solidFill>
                  <a:srgbClr val="000000"/>
                </a:solidFill>
              </a:rPr>
              <a:t>400</a:t>
            </a:r>
            <a:endParaRPr lang="en-US" altLang="zh-CN" sz="2400" dirty="0">
              <a:solidFill>
                <a:srgbClr val="000000"/>
              </a:solidFill>
            </a:endParaRPr>
          </a:p>
        </p:txBody>
      </p:sp>
      <p:sp>
        <p:nvSpPr>
          <p:cNvPr id="9" name="文本框 8"/>
          <p:cNvSpPr txBox="1"/>
          <p:nvPr/>
        </p:nvSpPr>
        <p:spPr>
          <a:xfrm>
            <a:off x="6139543" y="2207622"/>
            <a:ext cx="1685109" cy="523220"/>
          </a:xfrm>
          <a:prstGeom prst="rect">
            <a:avLst/>
          </a:prstGeom>
          <a:noFill/>
        </p:spPr>
        <p:txBody>
          <a:bodyPr wrap="square" rtlCol="0">
            <a:spAutoFit/>
          </a:bodyPr>
          <a:lstStyle/>
          <a:p>
            <a:r>
              <a:rPr lang="zh-CN" altLang="en-US" sz="2800" dirty="0" smtClean="0"/>
              <a:t>公允价值</a:t>
            </a:r>
            <a:endParaRPr lang="zh-CN" altLang="en-US" sz="2800" dirty="0"/>
          </a:p>
        </p:txBody>
      </p:sp>
      <p:sp>
        <p:nvSpPr>
          <p:cNvPr id="10" name="矩形 9"/>
          <p:cNvSpPr/>
          <p:nvPr/>
        </p:nvSpPr>
        <p:spPr>
          <a:xfrm>
            <a:off x="8966642" y="2207622"/>
            <a:ext cx="1620957" cy="523220"/>
          </a:xfrm>
          <a:prstGeom prst="rect">
            <a:avLst/>
          </a:prstGeom>
        </p:spPr>
        <p:txBody>
          <a:bodyPr wrap="none">
            <a:spAutoFit/>
          </a:bodyPr>
          <a:lstStyle/>
          <a:p>
            <a:r>
              <a:rPr lang="zh-CN" altLang="en-US" sz="2800" dirty="0">
                <a:solidFill>
                  <a:srgbClr val="000000"/>
                </a:solidFill>
              </a:rPr>
              <a:t>账面余额</a:t>
            </a:r>
            <a:endParaRPr lang="zh-CN" altLang="en-US" dirty="0"/>
          </a:p>
        </p:txBody>
      </p:sp>
    </p:spTree>
    <p:custDataLst>
      <p:tags r:id="rId1"/>
    </p:custDataLst>
    <p:extLst>
      <p:ext uri="{BB962C8B-B14F-4D97-AF65-F5344CB8AC3E}">
        <p14:creationId xmlns:p14="http://schemas.microsoft.com/office/powerpoint/2010/main" val="290558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1000"/>
                                        <p:tgtEl>
                                          <p:spTgt spid="9"/>
                                        </p:tgtEl>
                                      </p:cBhvr>
                                    </p:animEffect>
                                    <p:anim calcmode="lin" valueType="num">
                                      <p:cBhvr>
                                        <p:cTn id="26" dur="1000" fill="hold"/>
                                        <p:tgtEl>
                                          <p:spTgt spid="9"/>
                                        </p:tgtEl>
                                        <p:attrNameLst>
                                          <p:attrName>ppt_x</p:attrName>
                                        </p:attrNameLst>
                                      </p:cBhvr>
                                      <p:tavLst>
                                        <p:tav tm="0">
                                          <p:val>
                                            <p:strVal val="#ppt_x"/>
                                          </p:val>
                                        </p:tav>
                                        <p:tav tm="100000">
                                          <p:val>
                                            <p:strVal val="#ppt_x"/>
                                          </p:val>
                                        </p:tav>
                                      </p:tavLst>
                                    </p:anim>
                                    <p:anim calcmode="lin" valueType="num">
                                      <p:cBhvr>
                                        <p:cTn id="2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barn(inVertical)">
                                      <p:cBhvr>
                                        <p:cTn id="3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kumimoji="0" lang="zh-CN" altLang="en-US" sz="3200" b="0" i="0" u="none" strike="noStrike" kern="1200" cap="none" spc="0" normalizeH="0" baseline="0" noProof="0" dirty="0">
                <a:ln>
                  <a:noFill/>
                </a:ln>
                <a:solidFill>
                  <a:srgbClr val="FFFFFF"/>
                </a:solidFill>
                <a:effectLst/>
                <a:uLnTx/>
                <a:uFillTx/>
                <a:latin typeface="Arial"/>
                <a:ea typeface="微软雅黑"/>
                <a:cs typeface="+mn-cs"/>
              </a:rPr>
              <a:t>故事：小花是怎么“养牛”的？</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4" name="文本框 3"/>
          <p:cNvSpPr txBox="1"/>
          <p:nvPr/>
        </p:nvSpPr>
        <p:spPr>
          <a:xfrm>
            <a:off x="1515289" y="2067263"/>
            <a:ext cx="8634549" cy="1815882"/>
          </a:xfrm>
          <a:prstGeom prst="rect">
            <a:avLst/>
          </a:prstGeom>
          <a:noFill/>
        </p:spPr>
        <p:txBody>
          <a:bodyPr wrap="square" rtlCol="0">
            <a:spAutoFit/>
          </a:bodyPr>
          <a:lstStyle/>
          <a:p>
            <a:r>
              <a:rPr lang="zh-CN" altLang="en-US" sz="2800" dirty="0" smtClean="0">
                <a:solidFill>
                  <a:srgbClr val="0070C0"/>
                </a:solidFill>
              </a:rPr>
              <a:t>（</a:t>
            </a:r>
            <a:r>
              <a:rPr lang="en-US" altLang="zh-CN" sz="2800" dirty="0" smtClean="0">
                <a:solidFill>
                  <a:srgbClr val="0070C0"/>
                </a:solidFill>
              </a:rPr>
              <a:t>1</a:t>
            </a:r>
            <a:r>
              <a:rPr lang="zh-CN" altLang="en-US" sz="2800" dirty="0" smtClean="0">
                <a:solidFill>
                  <a:srgbClr val="0070C0"/>
                </a:solidFill>
              </a:rPr>
              <a:t>）公允价值  </a:t>
            </a:r>
            <a:r>
              <a:rPr lang="en-US" altLang="zh-CN" sz="2800" dirty="0" smtClean="0">
                <a:solidFill>
                  <a:srgbClr val="FF0000"/>
                </a:solidFill>
              </a:rPr>
              <a:t>&gt;</a:t>
            </a:r>
            <a:r>
              <a:rPr lang="en-US" altLang="zh-CN" sz="2800" dirty="0" smtClean="0">
                <a:solidFill>
                  <a:srgbClr val="0070C0"/>
                </a:solidFill>
              </a:rPr>
              <a:t>  </a:t>
            </a:r>
            <a:r>
              <a:rPr lang="zh-CN" altLang="en-US" sz="2800" dirty="0" smtClean="0">
                <a:solidFill>
                  <a:srgbClr val="0070C0"/>
                </a:solidFill>
              </a:rPr>
              <a:t>账面余额</a:t>
            </a:r>
            <a:endParaRPr lang="en-US" altLang="zh-CN" sz="2800" dirty="0" smtClean="0">
              <a:solidFill>
                <a:srgbClr val="0070C0"/>
              </a:solidFill>
            </a:endParaRPr>
          </a:p>
          <a:p>
            <a:endParaRPr lang="en-US" altLang="zh-CN" sz="2800" dirty="0" smtClean="0">
              <a:solidFill>
                <a:srgbClr val="0070C0"/>
              </a:solidFill>
            </a:endParaRPr>
          </a:p>
          <a:p>
            <a:r>
              <a:rPr lang="zh-CN" altLang="en-US" sz="2800" dirty="0" smtClean="0">
                <a:solidFill>
                  <a:srgbClr val="0070C0"/>
                </a:solidFill>
              </a:rPr>
              <a:t>借：交易性金融资产</a:t>
            </a:r>
            <a:r>
              <a:rPr lang="en-US" altLang="zh-CN" sz="2800" dirty="0" smtClean="0">
                <a:solidFill>
                  <a:srgbClr val="0070C0"/>
                </a:solidFill>
              </a:rPr>
              <a:t>——</a:t>
            </a:r>
            <a:r>
              <a:rPr lang="zh-CN" altLang="en-US" sz="2800" dirty="0" smtClean="0">
                <a:solidFill>
                  <a:srgbClr val="0070C0"/>
                </a:solidFill>
              </a:rPr>
              <a:t>公允价值变动       （</a:t>
            </a:r>
            <a:r>
              <a:rPr lang="zh-CN" altLang="en-US" sz="2800" dirty="0" smtClean="0">
                <a:solidFill>
                  <a:srgbClr val="FF0000"/>
                </a:solidFill>
              </a:rPr>
              <a:t>差额</a:t>
            </a:r>
            <a:r>
              <a:rPr lang="zh-CN" altLang="en-US" sz="2800" dirty="0" smtClean="0">
                <a:solidFill>
                  <a:srgbClr val="0070C0"/>
                </a:solidFill>
              </a:rPr>
              <a:t>）</a:t>
            </a:r>
            <a:endParaRPr lang="en-US" altLang="zh-CN" sz="2800" dirty="0" smtClean="0">
              <a:solidFill>
                <a:srgbClr val="0070C0"/>
              </a:solidFill>
            </a:endParaRPr>
          </a:p>
          <a:p>
            <a:r>
              <a:rPr lang="en-US" altLang="zh-CN" sz="2800" dirty="0">
                <a:solidFill>
                  <a:srgbClr val="0070C0"/>
                </a:solidFill>
              </a:rPr>
              <a:t> </a:t>
            </a:r>
            <a:r>
              <a:rPr lang="en-US" altLang="zh-CN" sz="2800" dirty="0" smtClean="0">
                <a:solidFill>
                  <a:srgbClr val="0070C0"/>
                </a:solidFill>
              </a:rPr>
              <a:t>    </a:t>
            </a:r>
            <a:r>
              <a:rPr lang="zh-CN" altLang="en-US" sz="2800" dirty="0" smtClean="0">
                <a:solidFill>
                  <a:srgbClr val="0070C0"/>
                </a:solidFill>
              </a:rPr>
              <a:t>贷：公允价值变动损益                            （</a:t>
            </a:r>
            <a:r>
              <a:rPr lang="zh-CN" altLang="en-US" sz="2800" dirty="0" smtClean="0">
                <a:solidFill>
                  <a:srgbClr val="FF0000"/>
                </a:solidFill>
              </a:rPr>
              <a:t>差额</a:t>
            </a:r>
            <a:r>
              <a:rPr lang="zh-CN" altLang="en-US" sz="2800" dirty="0">
                <a:solidFill>
                  <a:srgbClr val="0070C0"/>
                </a:solidFill>
              </a:rPr>
              <a:t>）</a:t>
            </a:r>
            <a:endParaRPr lang="zh-CN" altLang="en-US" dirty="0">
              <a:solidFill>
                <a:srgbClr val="0070C0"/>
              </a:solidFill>
            </a:endParaRPr>
          </a:p>
        </p:txBody>
      </p:sp>
      <p:sp>
        <p:nvSpPr>
          <p:cNvPr id="6" name="矩形 5"/>
          <p:cNvSpPr/>
          <p:nvPr/>
        </p:nvSpPr>
        <p:spPr>
          <a:xfrm>
            <a:off x="1515289" y="1544043"/>
            <a:ext cx="1492716" cy="523220"/>
          </a:xfrm>
          <a:prstGeom prst="rect">
            <a:avLst/>
          </a:prstGeom>
        </p:spPr>
        <p:txBody>
          <a:bodyPr wrap="none">
            <a:spAutoFit/>
          </a:bodyPr>
          <a:lstStyle/>
          <a:p>
            <a:pPr lvl="0"/>
            <a:r>
              <a:rPr lang="zh-CN" altLang="en-US" sz="2800" u="sng" dirty="0">
                <a:solidFill>
                  <a:srgbClr val="0070C0"/>
                </a:solidFill>
              </a:rPr>
              <a:t>划重点</a:t>
            </a:r>
            <a:r>
              <a:rPr lang="zh-CN" altLang="en-US" u="sng" dirty="0">
                <a:solidFill>
                  <a:srgbClr val="0070C0"/>
                </a:solidFill>
              </a:rPr>
              <a:t>：</a:t>
            </a:r>
            <a:endParaRPr lang="en-US" altLang="zh-CN" u="sng" dirty="0">
              <a:solidFill>
                <a:srgbClr val="0070C0"/>
              </a:solidFill>
            </a:endParaRPr>
          </a:p>
        </p:txBody>
      </p:sp>
      <p:sp>
        <p:nvSpPr>
          <p:cNvPr id="12" name="文本框 11"/>
          <p:cNvSpPr txBox="1"/>
          <p:nvPr/>
        </p:nvSpPr>
        <p:spPr>
          <a:xfrm>
            <a:off x="1515289" y="4010981"/>
            <a:ext cx="9784082" cy="1815882"/>
          </a:xfrm>
          <a:prstGeom prst="rect">
            <a:avLst/>
          </a:prstGeom>
          <a:noFill/>
        </p:spPr>
        <p:txBody>
          <a:bodyPr wrap="square" rtlCol="0">
            <a:spAutoFit/>
          </a:bodyPr>
          <a:lstStyle/>
          <a:p>
            <a:r>
              <a:rPr lang="zh-CN" altLang="en-US" sz="2800" dirty="0" smtClean="0">
                <a:solidFill>
                  <a:srgbClr val="0070C0"/>
                </a:solidFill>
              </a:rPr>
              <a:t>（</a:t>
            </a:r>
            <a:r>
              <a:rPr lang="en-US" altLang="zh-CN" sz="2800" dirty="0" smtClean="0">
                <a:solidFill>
                  <a:srgbClr val="0070C0"/>
                </a:solidFill>
              </a:rPr>
              <a:t>2</a:t>
            </a:r>
            <a:r>
              <a:rPr lang="zh-CN" altLang="en-US" sz="2800" dirty="0" smtClean="0">
                <a:solidFill>
                  <a:srgbClr val="0070C0"/>
                </a:solidFill>
              </a:rPr>
              <a:t>）公允价值  </a:t>
            </a:r>
            <a:r>
              <a:rPr lang="en-US" altLang="zh-CN" sz="2800" dirty="0" smtClean="0">
                <a:solidFill>
                  <a:srgbClr val="FF0000"/>
                </a:solidFill>
              </a:rPr>
              <a:t>&lt;</a:t>
            </a:r>
            <a:r>
              <a:rPr lang="en-US" altLang="zh-CN" sz="2800" dirty="0" smtClean="0">
                <a:solidFill>
                  <a:srgbClr val="0070C0"/>
                </a:solidFill>
              </a:rPr>
              <a:t>  </a:t>
            </a:r>
            <a:r>
              <a:rPr lang="zh-CN" altLang="en-US" sz="2800" dirty="0" smtClean="0">
                <a:solidFill>
                  <a:srgbClr val="0070C0"/>
                </a:solidFill>
              </a:rPr>
              <a:t>账面余额</a:t>
            </a:r>
            <a:endParaRPr lang="en-US" altLang="zh-CN" sz="2800" dirty="0" smtClean="0">
              <a:solidFill>
                <a:srgbClr val="0070C0"/>
              </a:solidFill>
            </a:endParaRPr>
          </a:p>
          <a:p>
            <a:endParaRPr lang="en-US" altLang="zh-CN" sz="2800" dirty="0" smtClean="0">
              <a:solidFill>
                <a:srgbClr val="0070C0"/>
              </a:solidFill>
            </a:endParaRPr>
          </a:p>
          <a:p>
            <a:r>
              <a:rPr lang="zh-CN" altLang="en-US" sz="2800" dirty="0" smtClean="0">
                <a:solidFill>
                  <a:srgbClr val="0070C0"/>
                </a:solidFill>
              </a:rPr>
              <a:t>借：</a:t>
            </a:r>
            <a:r>
              <a:rPr lang="zh-CN" altLang="en-US" sz="2800" dirty="0">
                <a:solidFill>
                  <a:srgbClr val="0070C0"/>
                </a:solidFill>
              </a:rPr>
              <a:t>公允价值变动损</a:t>
            </a:r>
            <a:r>
              <a:rPr lang="zh-CN" altLang="en-US" sz="2800" dirty="0" smtClean="0">
                <a:solidFill>
                  <a:srgbClr val="0070C0"/>
                </a:solidFill>
              </a:rPr>
              <a:t>益                             （</a:t>
            </a:r>
            <a:r>
              <a:rPr lang="zh-CN" altLang="en-US" sz="2800" dirty="0" smtClean="0">
                <a:solidFill>
                  <a:srgbClr val="FF0000"/>
                </a:solidFill>
              </a:rPr>
              <a:t>差额</a:t>
            </a:r>
            <a:r>
              <a:rPr lang="zh-CN" altLang="en-US" sz="2800" dirty="0" smtClean="0">
                <a:solidFill>
                  <a:srgbClr val="0070C0"/>
                </a:solidFill>
              </a:rPr>
              <a:t>）</a:t>
            </a:r>
            <a:endParaRPr lang="en-US" altLang="zh-CN" sz="2800" dirty="0" smtClean="0">
              <a:solidFill>
                <a:srgbClr val="0070C0"/>
              </a:solidFill>
            </a:endParaRPr>
          </a:p>
          <a:p>
            <a:r>
              <a:rPr lang="en-US" altLang="zh-CN" sz="2800" dirty="0">
                <a:solidFill>
                  <a:srgbClr val="0070C0"/>
                </a:solidFill>
              </a:rPr>
              <a:t> </a:t>
            </a:r>
            <a:r>
              <a:rPr lang="en-US" altLang="zh-CN" sz="2800" dirty="0" smtClean="0">
                <a:solidFill>
                  <a:srgbClr val="0070C0"/>
                </a:solidFill>
              </a:rPr>
              <a:t>    </a:t>
            </a:r>
            <a:r>
              <a:rPr lang="zh-CN" altLang="en-US" sz="2800" dirty="0" smtClean="0">
                <a:solidFill>
                  <a:srgbClr val="0070C0"/>
                </a:solidFill>
              </a:rPr>
              <a:t>贷：</a:t>
            </a:r>
            <a:r>
              <a:rPr lang="zh-CN" altLang="en-US" sz="2800" dirty="0">
                <a:solidFill>
                  <a:srgbClr val="0070C0"/>
                </a:solidFill>
              </a:rPr>
              <a:t>交易性金融资产</a:t>
            </a:r>
            <a:r>
              <a:rPr lang="en-US" altLang="zh-CN" sz="2800" dirty="0">
                <a:solidFill>
                  <a:srgbClr val="0070C0"/>
                </a:solidFill>
              </a:rPr>
              <a:t>——</a:t>
            </a:r>
            <a:r>
              <a:rPr lang="zh-CN" altLang="en-US" sz="2800" dirty="0">
                <a:solidFill>
                  <a:srgbClr val="0070C0"/>
                </a:solidFill>
              </a:rPr>
              <a:t>公允价值变</a:t>
            </a:r>
            <a:r>
              <a:rPr lang="zh-CN" altLang="en-US" sz="2800" dirty="0" smtClean="0">
                <a:solidFill>
                  <a:srgbClr val="0070C0"/>
                </a:solidFill>
              </a:rPr>
              <a:t>动（</a:t>
            </a:r>
            <a:r>
              <a:rPr lang="zh-CN" altLang="en-US" sz="2800" dirty="0" smtClean="0">
                <a:solidFill>
                  <a:srgbClr val="FF0000"/>
                </a:solidFill>
              </a:rPr>
              <a:t>差额</a:t>
            </a:r>
            <a:r>
              <a:rPr lang="zh-CN" altLang="en-US" sz="2800" dirty="0" smtClean="0">
                <a:solidFill>
                  <a:srgbClr val="0070C0"/>
                </a:solidFill>
              </a:rPr>
              <a:t>）</a:t>
            </a:r>
            <a:endParaRPr lang="zh-CN" altLang="en-US" sz="2800" dirty="0">
              <a:solidFill>
                <a:srgbClr val="0070C0"/>
              </a:solidFill>
            </a:endParaRPr>
          </a:p>
        </p:txBody>
      </p:sp>
    </p:spTree>
    <p:custDataLst>
      <p:tags r:id="rId1"/>
    </p:custDataLst>
    <p:extLst>
      <p:ext uri="{BB962C8B-B14F-4D97-AF65-F5344CB8AC3E}">
        <p14:creationId xmlns:p14="http://schemas.microsoft.com/office/powerpoint/2010/main" val="13950151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案例链接</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a:t>【</a:t>
            </a:r>
            <a:r>
              <a:rPr lang="zh-CN" altLang="en-US" sz="2400" dirty="0"/>
              <a:t>案例五</a:t>
            </a:r>
            <a:r>
              <a:rPr lang="en-US" altLang="zh-CN" sz="2400" dirty="0"/>
              <a:t>】</a:t>
            </a:r>
          </a:p>
          <a:p>
            <a:r>
              <a:rPr lang="zh-CN" altLang="en-US" sz="2400" dirty="0" smtClean="0"/>
              <a:t>接</a:t>
            </a:r>
            <a:r>
              <a:rPr lang="zh-CN" altLang="en-US" sz="2400" dirty="0"/>
              <a:t>上例，假定</a:t>
            </a:r>
            <a:r>
              <a:rPr lang="en-US" altLang="zh-CN" sz="2400" dirty="0"/>
              <a:t>2022</a:t>
            </a:r>
            <a:r>
              <a:rPr lang="zh-CN" altLang="en-US" sz="2400" dirty="0"/>
              <a:t>年</a:t>
            </a:r>
            <a:r>
              <a:rPr lang="en-US" altLang="zh-CN" sz="2400" dirty="0"/>
              <a:t>6</a:t>
            </a:r>
            <a:r>
              <a:rPr lang="zh-CN" altLang="en-US" sz="2400" dirty="0"/>
              <a:t>月</a:t>
            </a:r>
            <a:r>
              <a:rPr lang="en-US" altLang="zh-CN" sz="2400" dirty="0"/>
              <a:t>30</a:t>
            </a:r>
            <a:r>
              <a:rPr lang="zh-CN" altLang="en-US" sz="2400" dirty="0"/>
              <a:t>日，甲公司持有</a:t>
            </a:r>
            <a:r>
              <a:rPr lang="en-US" altLang="zh-CN" sz="2400" dirty="0"/>
              <a:t>A</a:t>
            </a:r>
            <a:r>
              <a:rPr lang="zh-CN" altLang="en-US" sz="2400" dirty="0"/>
              <a:t>上市公司股票的公允价值为</a:t>
            </a:r>
            <a:r>
              <a:rPr lang="en-US" altLang="zh-CN" sz="2400" dirty="0"/>
              <a:t>860 000</a:t>
            </a:r>
            <a:r>
              <a:rPr lang="zh-CN" altLang="en-US" sz="2400" dirty="0"/>
              <a:t>元。</a:t>
            </a:r>
          </a:p>
          <a:p>
            <a:r>
              <a:rPr lang="zh-CN" altLang="en-US" sz="2400" dirty="0"/>
              <a:t> 公允价值</a:t>
            </a:r>
            <a:r>
              <a:rPr lang="en-US" altLang="zh-CN" sz="2400" dirty="0"/>
              <a:t>-</a:t>
            </a:r>
            <a:r>
              <a:rPr lang="zh-CN" altLang="en-US" sz="2400" dirty="0"/>
              <a:t>账面余额</a:t>
            </a:r>
            <a:r>
              <a:rPr lang="en-US" altLang="zh-CN" sz="2400" dirty="0"/>
              <a:t>=860 000-940 000=-80 000</a:t>
            </a:r>
            <a:r>
              <a:rPr lang="zh-CN" altLang="en-US" sz="2400" dirty="0"/>
              <a:t>（元）</a:t>
            </a:r>
            <a:endParaRPr lang="en-US" altLang="zh-CN" sz="2400" dirty="0"/>
          </a:p>
          <a:p>
            <a:r>
              <a:rPr lang="zh-CN" altLang="en-US" sz="2400" dirty="0" smtClean="0"/>
              <a:t>借</a:t>
            </a:r>
            <a:r>
              <a:rPr lang="zh-CN" altLang="en-US" sz="2400" dirty="0"/>
              <a:t>：公允价值变动损益                  </a:t>
            </a:r>
            <a:r>
              <a:rPr lang="en-US" altLang="zh-CN" sz="2400" dirty="0"/>
              <a:t>80 000</a:t>
            </a:r>
          </a:p>
          <a:p>
            <a:r>
              <a:rPr lang="en-US" altLang="zh-CN" sz="2400" dirty="0"/>
              <a:t>   </a:t>
            </a:r>
            <a:r>
              <a:rPr lang="zh-CN" altLang="en-US" sz="2400" dirty="0"/>
              <a:t>贷：交易性金融资产</a:t>
            </a:r>
            <a:r>
              <a:rPr lang="en-US" altLang="zh-CN" sz="2400" dirty="0"/>
              <a:t>——</a:t>
            </a:r>
            <a:r>
              <a:rPr lang="zh-CN" altLang="en-US" sz="2400" dirty="0"/>
              <a:t>公允价值变动    </a:t>
            </a:r>
            <a:r>
              <a:rPr lang="en-US" altLang="zh-CN" sz="2400" dirty="0"/>
              <a:t>80 000</a:t>
            </a:r>
          </a:p>
          <a:p>
            <a:endParaRPr lang="zh-CN" altLang="en-US" dirty="0"/>
          </a:p>
        </p:txBody>
      </p:sp>
    </p:spTree>
    <p:custDataLst>
      <p:tags r:id="rId1"/>
    </p:custDataLst>
    <p:extLst>
      <p:ext uri="{BB962C8B-B14F-4D97-AF65-F5344CB8AC3E}">
        <p14:creationId xmlns:p14="http://schemas.microsoft.com/office/powerpoint/2010/main" val="135003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 calcmode="lin" valueType="num">
                                      <p:cBhvr additive="base">
                                        <p:cTn id="2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案例链接</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a:t>【</a:t>
            </a:r>
            <a:r>
              <a:rPr lang="zh-CN" altLang="en-US" sz="2400" dirty="0"/>
              <a:t>案例五</a:t>
            </a:r>
            <a:r>
              <a:rPr lang="en-US" altLang="zh-CN" sz="2400" dirty="0"/>
              <a:t>】</a:t>
            </a:r>
          </a:p>
          <a:p>
            <a:r>
              <a:rPr lang="zh-CN" altLang="en-US" sz="2400" dirty="0"/>
              <a:t>接上例，假定</a:t>
            </a:r>
            <a:r>
              <a:rPr lang="en-US" altLang="zh-CN" sz="2400" dirty="0"/>
              <a:t>2022</a:t>
            </a:r>
            <a:r>
              <a:rPr lang="zh-CN" altLang="en-US" sz="2400" dirty="0"/>
              <a:t>年</a:t>
            </a:r>
            <a:r>
              <a:rPr lang="en-US" altLang="zh-CN" sz="2400" dirty="0"/>
              <a:t>12</a:t>
            </a:r>
            <a:r>
              <a:rPr lang="zh-CN" altLang="en-US" sz="2400" dirty="0"/>
              <a:t>月</a:t>
            </a:r>
            <a:r>
              <a:rPr lang="en-US" altLang="zh-CN" sz="2400" dirty="0"/>
              <a:t>31</a:t>
            </a:r>
            <a:r>
              <a:rPr lang="zh-CN" altLang="en-US" sz="2400" dirty="0"/>
              <a:t>日，甲公司持有</a:t>
            </a:r>
            <a:r>
              <a:rPr lang="en-US" altLang="zh-CN" sz="2400" dirty="0"/>
              <a:t>A</a:t>
            </a:r>
            <a:r>
              <a:rPr lang="zh-CN" altLang="en-US" sz="2400" dirty="0"/>
              <a:t>上市公司股票的公允价值为</a:t>
            </a:r>
            <a:r>
              <a:rPr lang="en-US" altLang="zh-CN" sz="2400" dirty="0"/>
              <a:t>1 240 000</a:t>
            </a:r>
            <a:r>
              <a:rPr lang="zh-CN" altLang="en-US" sz="2400" dirty="0"/>
              <a:t>元</a:t>
            </a:r>
            <a:r>
              <a:rPr lang="zh-CN" altLang="en-US" sz="2400" dirty="0" smtClean="0"/>
              <a:t>。</a:t>
            </a:r>
            <a:endParaRPr lang="en-US" altLang="zh-CN" sz="2400" dirty="0" smtClean="0"/>
          </a:p>
          <a:p>
            <a:r>
              <a:rPr lang="zh-CN" altLang="en-US" sz="2400" dirty="0"/>
              <a:t>公允价值</a:t>
            </a:r>
            <a:r>
              <a:rPr lang="en-US" altLang="zh-CN" sz="2400" dirty="0"/>
              <a:t>-</a:t>
            </a:r>
            <a:r>
              <a:rPr lang="zh-CN" altLang="en-US" sz="2400" dirty="0"/>
              <a:t>账面余额</a:t>
            </a:r>
            <a:r>
              <a:rPr lang="en-US" altLang="zh-CN" sz="2400" dirty="0"/>
              <a:t>=1 240 000-860 000= 380 000</a:t>
            </a:r>
            <a:r>
              <a:rPr lang="zh-CN" altLang="en-US" sz="2400" dirty="0"/>
              <a:t>（元）</a:t>
            </a:r>
            <a:endParaRPr lang="en-US" altLang="zh-CN" sz="2400" dirty="0"/>
          </a:p>
          <a:p>
            <a:r>
              <a:rPr lang="zh-CN" altLang="en-US" sz="2400" dirty="0" smtClean="0"/>
              <a:t>借</a:t>
            </a:r>
            <a:r>
              <a:rPr lang="zh-CN" altLang="en-US" sz="2400" dirty="0"/>
              <a:t>：交易性金融资产</a:t>
            </a:r>
            <a:r>
              <a:rPr lang="en-US" altLang="zh-CN" sz="2400" dirty="0"/>
              <a:t>——</a:t>
            </a:r>
            <a:r>
              <a:rPr lang="zh-CN" altLang="en-US" sz="2400" dirty="0"/>
              <a:t>公允价值变动 </a:t>
            </a:r>
            <a:r>
              <a:rPr lang="en-US" altLang="zh-CN" sz="2400" dirty="0"/>
              <a:t>380 000</a:t>
            </a:r>
          </a:p>
          <a:p>
            <a:r>
              <a:rPr lang="en-US" altLang="zh-CN" sz="2400" dirty="0"/>
              <a:t>   </a:t>
            </a:r>
            <a:r>
              <a:rPr lang="zh-CN" altLang="en-US" sz="2400" dirty="0"/>
              <a:t>贷：公允价值变动损益              </a:t>
            </a:r>
            <a:r>
              <a:rPr lang="en-US" altLang="zh-CN" sz="2400" dirty="0"/>
              <a:t>380 000</a:t>
            </a:r>
          </a:p>
          <a:p>
            <a:endParaRPr lang="zh-CN" altLang="en-US" dirty="0"/>
          </a:p>
        </p:txBody>
      </p:sp>
    </p:spTree>
    <p:custDataLst>
      <p:tags r:id="rId1"/>
    </p:custDataLst>
    <p:extLst>
      <p:ext uri="{BB962C8B-B14F-4D97-AF65-F5344CB8AC3E}">
        <p14:creationId xmlns:p14="http://schemas.microsoft.com/office/powerpoint/2010/main" val="277934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1000"/>
                                        <p:tgtEl>
                                          <p:spTgt spid="2">
                                            <p:txEl>
                                              <p:pRg st="3" end="3"/>
                                            </p:txEl>
                                          </p:spTgt>
                                        </p:tgtEl>
                                      </p:cBhvr>
                                    </p:animEffect>
                                    <p:anim calcmode="lin" valueType="num">
                                      <p:cBhvr>
                                        <p:cTn id="2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fade">
                                      <p:cBhvr>
                                        <p:cTn id="30" dur="1000"/>
                                        <p:tgtEl>
                                          <p:spTgt spid="2">
                                            <p:txEl>
                                              <p:pRg st="4" end="4"/>
                                            </p:txEl>
                                          </p:spTgt>
                                        </p:tgtEl>
                                      </p:cBhvr>
                                    </p:animEffect>
                                    <p:anim calcmode="lin" valueType="num">
                                      <p:cBhvr>
                                        <p:cTn id="3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课堂练习（真题）</a:t>
            </a: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smtClean="0"/>
              <a:t>1.【2020</a:t>
            </a:r>
            <a:r>
              <a:rPr lang="zh-CN" altLang="en-US" sz="2400" dirty="0"/>
              <a:t>年单选题</a:t>
            </a:r>
            <a:r>
              <a:rPr lang="en-US" altLang="zh-CN" sz="2400" dirty="0"/>
              <a:t>】</a:t>
            </a:r>
            <a:r>
              <a:rPr lang="zh-CN" altLang="en-US" sz="2400" dirty="0"/>
              <a:t>甲公司将购入乙上市公司的股票确认为交易性金融资产，共支付价款</a:t>
            </a:r>
            <a:r>
              <a:rPr lang="en-US" altLang="zh-CN" sz="2400" dirty="0" smtClean="0"/>
              <a:t>106</a:t>
            </a:r>
            <a:r>
              <a:rPr lang="zh-CN" altLang="en-US" sz="2400" dirty="0" smtClean="0"/>
              <a:t>万</a:t>
            </a:r>
            <a:r>
              <a:rPr lang="zh-CN" altLang="en-US" sz="2400" dirty="0"/>
              <a:t>元，其中包含已宣告但尚未发放的现金股利</a:t>
            </a:r>
            <a:r>
              <a:rPr lang="en-US" altLang="zh-CN" sz="2400" dirty="0"/>
              <a:t>3</a:t>
            </a:r>
            <a:r>
              <a:rPr lang="zh-CN" altLang="en-US" sz="2400" dirty="0"/>
              <a:t>万元；另支付交易</a:t>
            </a:r>
            <a:r>
              <a:rPr lang="zh-CN" altLang="en-US" sz="2400" dirty="0" smtClean="0"/>
              <a:t>费用</a:t>
            </a:r>
            <a:r>
              <a:rPr lang="en-US" altLang="zh-CN" sz="2400" dirty="0" smtClean="0"/>
              <a:t>0.1</a:t>
            </a:r>
            <a:r>
              <a:rPr lang="zh-CN" altLang="en-US" sz="2400" dirty="0"/>
              <a:t>万元，增值税税额为</a:t>
            </a:r>
            <a:r>
              <a:rPr lang="en-US" altLang="zh-CN" sz="2400" dirty="0"/>
              <a:t>0.006</a:t>
            </a:r>
            <a:r>
              <a:rPr lang="zh-CN" altLang="en-US" sz="2400" dirty="0"/>
              <a:t>万元。不考虑其他因素，甲公司应借记“投资收益”科目的金额为</a:t>
            </a:r>
            <a:r>
              <a:rPr lang="en-US" altLang="zh-CN" sz="2400" dirty="0"/>
              <a:t>(  )</a:t>
            </a:r>
            <a:r>
              <a:rPr lang="zh-CN" altLang="en-US" sz="2400" dirty="0"/>
              <a:t>万元。</a:t>
            </a:r>
          </a:p>
          <a:p>
            <a:r>
              <a:rPr lang="en-US" altLang="zh-CN" sz="2400" dirty="0"/>
              <a:t>A.3   </a:t>
            </a:r>
            <a:r>
              <a:rPr lang="en-US" altLang="zh-CN" sz="2400" dirty="0" smtClean="0"/>
              <a:t>       B.0.1          C.0.106           </a:t>
            </a:r>
            <a:r>
              <a:rPr lang="en-US" altLang="zh-CN" sz="2400" dirty="0"/>
              <a:t>D.2.9</a:t>
            </a:r>
          </a:p>
          <a:p>
            <a:endParaRPr lang="zh-CN" altLang="en-US" dirty="0"/>
          </a:p>
        </p:txBody>
      </p:sp>
    </p:spTree>
    <p:custDataLst>
      <p:tags r:id="rId1"/>
    </p:custDataLst>
    <p:extLst>
      <p:ext uri="{BB962C8B-B14F-4D97-AF65-F5344CB8AC3E}">
        <p14:creationId xmlns:p14="http://schemas.microsoft.com/office/powerpoint/2010/main" val="1607626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课堂练习（真题）</a:t>
            </a: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smtClean="0"/>
              <a:t>2.【2019</a:t>
            </a:r>
            <a:r>
              <a:rPr lang="zh-CN" altLang="en-US" sz="2400" dirty="0"/>
              <a:t>年单选题</a:t>
            </a:r>
            <a:r>
              <a:rPr lang="en-US" altLang="zh-CN" sz="2400" dirty="0"/>
              <a:t>】</a:t>
            </a:r>
            <a:r>
              <a:rPr lang="zh-CN" altLang="en-US" sz="2400" dirty="0"/>
              <a:t>甲公司购入乙公司股票并划分为交易性金融资产，共支付价款</a:t>
            </a:r>
            <a:r>
              <a:rPr lang="en-US" altLang="zh-CN" sz="2400" dirty="0"/>
              <a:t>3 600 000</a:t>
            </a:r>
            <a:r>
              <a:rPr lang="zh-CN" altLang="en-US" sz="2400" dirty="0"/>
              <a:t>元（其中包含已宣告但尚未发放的现金股利</a:t>
            </a:r>
            <a:r>
              <a:rPr lang="en-US" altLang="zh-CN" sz="2400" dirty="0"/>
              <a:t>100 000</a:t>
            </a:r>
            <a:r>
              <a:rPr lang="zh-CN" altLang="en-US" sz="2400" dirty="0"/>
              <a:t>元</a:t>
            </a:r>
            <a:r>
              <a:rPr lang="en-US" altLang="zh-CN" sz="2400" dirty="0"/>
              <a:t>)</a:t>
            </a:r>
            <a:r>
              <a:rPr lang="zh-CN" altLang="en-US" sz="2400" dirty="0"/>
              <a:t>，另支付相关交易费用</a:t>
            </a:r>
            <a:r>
              <a:rPr lang="en-US" altLang="zh-CN" sz="2400" dirty="0"/>
              <a:t>10 000</a:t>
            </a:r>
            <a:r>
              <a:rPr lang="zh-CN" altLang="en-US" sz="2400" dirty="0"/>
              <a:t>元，取得并经税务机关认证的增值税专用发票上注明的增值税税额为</a:t>
            </a:r>
            <a:r>
              <a:rPr lang="en-US" altLang="zh-CN" sz="2400" dirty="0"/>
              <a:t>600</a:t>
            </a:r>
            <a:r>
              <a:rPr lang="zh-CN" altLang="en-US" sz="2400" dirty="0"/>
              <a:t>元。不考虑其他因素，甲公司取得乙公司股票时应借记“交易性金融资产”科目的金额为（）元。</a:t>
            </a:r>
          </a:p>
          <a:p>
            <a:r>
              <a:rPr lang="en-US" altLang="zh-CN" sz="2400" dirty="0"/>
              <a:t>A.3 610 000    B.3510 000    C.3 600 000   D.3 500 000</a:t>
            </a:r>
          </a:p>
          <a:p>
            <a:endParaRPr lang="zh-CN" altLang="en-US" dirty="0"/>
          </a:p>
        </p:txBody>
      </p:sp>
    </p:spTree>
    <p:custDataLst>
      <p:tags r:id="rId1"/>
    </p:custDataLst>
    <p:extLst>
      <p:ext uri="{BB962C8B-B14F-4D97-AF65-F5344CB8AC3E}">
        <p14:creationId xmlns:p14="http://schemas.microsoft.com/office/powerpoint/2010/main" val="20316312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课堂练习（真题）</a:t>
            </a: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smtClean="0"/>
              <a:t>3.【2022</a:t>
            </a:r>
            <a:r>
              <a:rPr lang="zh-CN" altLang="en-US" sz="2400" dirty="0"/>
              <a:t>年单选题</a:t>
            </a:r>
            <a:r>
              <a:rPr lang="en-US" altLang="zh-CN" sz="2400" dirty="0"/>
              <a:t>】</a:t>
            </a:r>
            <a:r>
              <a:rPr lang="zh-CN" altLang="en-US" sz="2400" dirty="0"/>
              <a:t>企业取得交易性金融资产支付的相关交易费用应记入的会计科目是</a:t>
            </a:r>
            <a:r>
              <a:rPr lang="en-US" altLang="zh-CN" sz="2400" dirty="0" smtClean="0"/>
              <a:t>(  )</a:t>
            </a:r>
            <a:r>
              <a:rPr lang="zh-CN" altLang="en-US" sz="2400" dirty="0"/>
              <a:t>。</a:t>
            </a:r>
          </a:p>
          <a:p>
            <a:r>
              <a:rPr lang="en-US" altLang="zh-CN" sz="2400" dirty="0"/>
              <a:t>A.</a:t>
            </a:r>
            <a:r>
              <a:rPr lang="zh-CN" altLang="en-US" sz="2400" dirty="0"/>
              <a:t>公允价值变动损益 </a:t>
            </a:r>
            <a:r>
              <a:rPr lang="zh-CN" altLang="en-US" sz="2400" dirty="0" smtClean="0"/>
              <a:t>     </a:t>
            </a:r>
            <a:r>
              <a:rPr lang="en-US" altLang="zh-CN" sz="2400" dirty="0"/>
              <a:t>B.</a:t>
            </a:r>
            <a:r>
              <a:rPr lang="zh-CN" altLang="en-US" sz="2400" dirty="0"/>
              <a:t>资产处置损益   </a:t>
            </a:r>
            <a:endParaRPr lang="en-US" altLang="zh-CN" sz="2400" dirty="0" smtClean="0"/>
          </a:p>
          <a:p>
            <a:r>
              <a:rPr lang="en-US" altLang="zh-CN" sz="2400" dirty="0" smtClean="0"/>
              <a:t>C</a:t>
            </a:r>
            <a:r>
              <a:rPr lang="en-US" altLang="zh-CN" sz="2400" dirty="0"/>
              <a:t>.</a:t>
            </a:r>
            <a:r>
              <a:rPr lang="zh-CN" altLang="en-US" sz="2400" dirty="0"/>
              <a:t>投资收益    </a:t>
            </a:r>
            <a:r>
              <a:rPr lang="zh-CN" altLang="en-US" sz="2400" dirty="0" smtClean="0"/>
              <a:t>              </a:t>
            </a:r>
            <a:r>
              <a:rPr lang="en-US" altLang="zh-CN" sz="2400" dirty="0" smtClean="0"/>
              <a:t>D</a:t>
            </a:r>
            <a:r>
              <a:rPr lang="en-US" altLang="zh-CN" sz="2400" dirty="0"/>
              <a:t>.</a:t>
            </a:r>
            <a:r>
              <a:rPr lang="zh-CN" altLang="en-US" sz="2400" dirty="0"/>
              <a:t>交易性金融资产</a:t>
            </a:r>
          </a:p>
          <a:p>
            <a:endParaRPr lang="zh-CN" altLang="en-US" dirty="0"/>
          </a:p>
        </p:txBody>
      </p:sp>
    </p:spTree>
    <p:custDataLst>
      <p:tags r:id="rId1"/>
    </p:custDataLst>
    <p:extLst>
      <p:ext uri="{BB962C8B-B14F-4D97-AF65-F5344CB8AC3E}">
        <p14:creationId xmlns:p14="http://schemas.microsoft.com/office/powerpoint/2010/main" val="1158380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946" y="401123"/>
            <a:ext cx="4191345" cy="2772053"/>
          </a:xfrm>
          <a:prstGeom prst="rect">
            <a:avLst/>
          </a:prstGeom>
        </p:spPr>
      </p:pic>
      <p:pic>
        <p:nvPicPr>
          <p:cNvPr id="8" name="图片 7"/>
          <p:cNvPicPr>
            <a:picLocks noChangeAspect="1"/>
          </p:cNvPicPr>
          <p:nvPr/>
        </p:nvPicPr>
        <p:blipFill>
          <a:blip r:embed="rId5"/>
          <a:stretch>
            <a:fillRect/>
          </a:stretch>
        </p:blipFill>
        <p:spPr>
          <a:xfrm>
            <a:off x="772463" y="3653671"/>
            <a:ext cx="4290358" cy="2447389"/>
          </a:xfrm>
          <a:prstGeom prst="rect">
            <a:avLst/>
          </a:prstGeom>
        </p:spPr>
      </p:pic>
      <p:pic>
        <p:nvPicPr>
          <p:cNvPr id="10" name="图片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52158" y="991629"/>
            <a:ext cx="5180982" cy="3885737"/>
          </a:xfrm>
          <a:prstGeom prst="rect">
            <a:avLst/>
          </a:prstGeom>
        </p:spPr>
      </p:pic>
      <p:sp>
        <p:nvSpPr>
          <p:cNvPr id="2" name="文本框 1"/>
          <p:cNvSpPr txBox="1"/>
          <p:nvPr/>
        </p:nvSpPr>
        <p:spPr>
          <a:xfrm>
            <a:off x="6021977" y="5342709"/>
            <a:ext cx="5434149" cy="646331"/>
          </a:xfrm>
          <a:prstGeom prst="rect">
            <a:avLst/>
          </a:prstGeom>
          <a:noFill/>
        </p:spPr>
        <p:txBody>
          <a:bodyPr wrap="square" rtlCol="0">
            <a:spAutoFit/>
          </a:bodyPr>
          <a:lstStyle/>
          <a:p>
            <a:r>
              <a:rPr lang="zh-CN" altLang="en-US" b="1" dirty="0" smtClean="0"/>
              <a:t>徐洁    获</a:t>
            </a:r>
            <a:r>
              <a:rPr lang="en-US" altLang="zh-CN" b="1" dirty="0" smtClean="0"/>
              <a:t>2023</a:t>
            </a:r>
            <a:r>
              <a:rPr lang="zh-CN" altLang="en-US" b="1" dirty="0" smtClean="0"/>
              <a:t>年张家港市“行行出状元”</a:t>
            </a:r>
            <a:endParaRPr lang="en-US" altLang="zh-CN" b="1" dirty="0" smtClean="0"/>
          </a:p>
          <a:p>
            <a:r>
              <a:rPr lang="en-US" altLang="zh-CN" b="1" dirty="0"/>
              <a:t> </a:t>
            </a:r>
            <a:r>
              <a:rPr lang="en-US" altLang="zh-CN" b="1" dirty="0" smtClean="0"/>
              <a:t>          </a:t>
            </a:r>
            <a:r>
              <a:rPr lang="zh-CN" altLang="en-US" b="1" dirty="0" smtClean="0"/>
              <a:t>学生组一等奖</a:t>
            </a:r>
            <a:endParaRPr lang="zh-CN" altLang="en-US" b="1" dirty="0"/>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课堂练习（真题）</a:t>
            </a: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smtClean="0"/>
              <a:t>4.【2021</a:t>
            </a:r>
            <a:r>
              <a:rPr lang="zh-CN" altLang="en-US" sz="2400" dirty="0"/>
              <a:t>年单选题</a:t>
            </a:r>
            <a:r>
              <a:rPr lang="en-US" altLang="zh-CN" sz="2400" dirty="0"/>
              <a:t>】</a:t>
            </a:r>
            <a:r>
              <a:rPr lang="zh-CN" altLang="en-US" sz="2400" dirty="0"/>
              <a:t>资产负债表日，企业应将持有的交易性金融资产公允价值高于账面余额的差额记入的会计科目是（）。</a:t>
            </a:r>
          </a:p>
          <a:p>
            <a:r>
              <a:rPr lang="en-US" altLang="zh-CN" sz="2400" dirty="0"/>
              <a:t>A.	</a:t>
            </a:r>
            <a:r>
              <a:rPr lang="zh-CN" altLang="en-US" sz="2400" dirty="0"/>
              <a:t>其他业务收入  </a:t>
            </a:r>
            <a:r>
              <a:rPr lang="zh-CN" altLang="en-US" sz="2400" dirty="0" smtClean="0"/>
              <a:t>         </a:t>
            </a:r>
            <a:r>
              <a:rPr lang="en-US" altLang="zh-CN" sz="2400" dirty="0"/>
              <a:t>B.</a:t>
            </a:r>
            <a:r>
              <a:rPr lang="zh-CN" altLang="en-US" sz="2400" dirty="0"/>
              <a:t>公允价值变动损益   </a:t>
            </a:r>
            <a:endParaRPr lang="en-US" altLang="zh-CN" sz="2400" dirty="0" smtClean="0"/>
          </a:p>
          <a:p>
            <a:r>
              <a:rPr lang="en-US" altLang="zh-CN" sz="2400" dirty="0" smtClean="0"/>
              <a:t>C</a:t>
            </a:r>
            <a:r>
              <a:rPr lang="en-US" altLang="zh-CN" sz="2400" dirty="0"/>
              <a:t>.</a:t>
            </a:r>
            <a:r>
              <a:rPr lang="zh-CN" altLang="en-US" sz="2400" dirty="0"/>
              <a:t>资产处置损益  </a:t>
            </a:r>
            <a:r>
              <a:rPr lang="zh-CN" altLang="en-US" sz="2400" dirty="0" smtClean="0"/>
              <a:t>            </a:t>
            </a:r>
            <a:r>
              <a:rPr lang="en-US" altLang="zh-CN" sz="2400" dirty="0"/>
              <a:t>D.</a:t>
            </a:r>
            <a:r>
              <a:rPr lang="zh-CN" altLang="en-US" sz="2400" dirty="0"/>
              <a:t>投资收益</a:t>
            </a:r>
          </a:p>
          <a:p>
            <a:endParaRPr lang="en-US" altLang="zh-CN" sz="2400" dirty="0"/>
          </a:p>
          <a:p>
            <a:endParaRPr lang="zh-CN" altLang="en-US" dirty="0"/>
          </a:p>
        </p:txBody>
      </p:sp>
    </p:spTree>
    <p:custDataLst>
      <p:tags r:id="rId1"/>
    </p:custDataLst>
    <p:extLst>
      <p:ext uri="{BB962C8B-B14F-4D97-AF65-F5344CB8AC3E}">
        <p14:creationId xmlns:p14="http://schemas.microsoft.com/office/powerpoint/2010/main" val="3817265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课堂练习（真题）</a:t>
            </a:r>
          </a:p>
        </p:txBody>
      </p:sp>
      <p:sp>
        <p:nvSpPr>
          <p:cNvPr id="2" name="内容占位符 1"/>
          <p:cNvSpPr>
            <a:spLocks noGrp="1"/>
          </p:cNvSpPr>
          <p:nvPr>
            <p:ph sz="quarter" idx="13"/>
          </p:nvPr>
        </p:nvSpPr>
        <p:spPr>
          <a:xfrm>
            <a:off x="669930" y="1643063"/>
            <a:ext cx="10852237" cy="4698352"/>
          </a:xfrm>
        </p:spPr>
        <p:txBody>
          <a:bodyPr>
            <a:normAutofit/>
          </a:bodyPr>
          <a:lstStyle/>
          <a:p>
            <a:r>
              <a:rPr lang="en-US" altLang="zh-CN" sz="2400" dirty="0" smtClean="0"/>
              <a:t>5.【2019</a:t>
            </a:r>
            <a:r>
              <a:rPr lang="zh-CN" altLang="en-US" sz="2400" dirty="0"/>
              <a:t>年单选题</a:t>
            </a:r>
            <a:r>
              <a:rPr lang="en-US" altLang="zh-CN" sz="2400" dirty="0"/>
              <a:t>】2018</a:t>
            </a:r>
            <a:r>
              <a:rPr lang="zh-CN" altLang="en-US" sz="2400" dirty="0"/>
              <a:t>年</a:t>
            </a:r>
            <a:r>
              <a:rPr lang="en-US" altLang="zh-CN" sz="2400" dirty="0"/>
              <a:t>12</a:t>
            </a:r>
            <a:r>
              <a:rPr lang="zh-CN" altLang="en-US" sz="2400" dirty="0"/>
              <a:t>月</a:t>
            </a:r>
            <a:r>
              <a:rPr lang="en-US" altLang="zh-CN" sz="2400" dirty="0"/>
              <a:t>1</a:t>
            </a:r>
            <a:r>
              <a:rPr lang="zh-CN" altLang="en-US" sz="2400" dirty="0"/>
              <a:t>日，某企业“交易性金融资产</a:t>
            </a:r>
            <a:r>
              <a:rPr lang="en-US" altLang="zh-CN" sz="2400" dirty="0"/>
              <a:t>——A</a:t>
            </a:r>
            <a:r>
              <a:rPr lang="zh-CN" altLang="en-US" sz="2400" dirty="0"/>
              <a:t>上市公司股票”借方余额为</a:t>
            </a:r>
            <a:r>
              <a:rPr lang="en-US" altLang="zh-CN" sz="2400" dirty="0"/>
              <a:t>1 000 000 </a:t>
            </a:r>
            <a:r>
              <a:rPr lang="zh-CN" altLang="en-US" sz="2400" dirty="0"/>
              <a:t>元</a:t>
            </a:r>
            <a:r>
              <a:rPr lang="en-US" altLang="zh-CN" sz="2400" dirty="0"/>
              <a:t>;12</a:t>
            </a:r>
            <a:r>
              <a:rPr lang="zh-CN" altLang="en-US" sz="2400" dirty="0"/>
              <a:t>月</a:t>
            </a:r>
            <a:r>
              <a:rPr lang="en-US" altLang="zh-CN" sz="2400" dirty="0"/>
              <a:t>31</a:t>
            </a:r>
            <a:r>
              <a:rPr lang="zh-CN" altLang="en-US" sz="2400" dirty="0"/>
              <a:t>日，</a:t>
            </a:r>
            <a:r>
              <a:rPr lang="en-US" altLang="zh-CN" sz="2400" dirty="0"/>
              <a:t>A</a:t>
            </a:r>
            <a:r>
              <a:rPr lang="zh-CN" altLang="en-US" sz="2400" dirty="0"/>
              <a:t>上市公司股票的公允价值为</a:t>
            </a:r>
            <a:r>
              <a:rPr lang="en-US" altLang="zh-CN" sz="2400" dirty="0"/>
              <a:t>1 050 000</a:t>
            </a:r>
            <a:r>
              <a:rPr lang="zh-CN" altLang="en-US" sz="2400" dirty="0"/>
              <a:t>元。不考虑其他因素，下列各项中，关于该企业持有</a:t>
            </a:r>
            <a:r>
              <a:rPr lang="en-US" altLang="zh-CN" sz="2400" dirty="0"/>
              <a:t>A</a:t>
            </a:r>
            <a:r>
              <a:rPr lang="zh-CN" altLang="en-US" sz="2400" dirty="0"/>
              <a:t>上市公司股票相关会计科目处理正确的是（ </a:t>
            </a:r>
            <a:r>
              <a:rPr lang="en-US" altLang="zh-CN" sz="2400" dirty="0"/>
              <a:t>)</a:t>
            </a:r>
            <a:r>
              <a:rPr lang="zh-CN" altLang="en-US" sz="2400" dirty="0"/>
              <a:t>。</a:t>
            </a:r>
          </a:p>
          <a:p>
            <a:r>
              <a:rPr lang="en-US" altLang="zh-CN" sz="2400" dirty="0"/>
              <a:t>A.</a:t>
            </a:r>
            <a:r>
              <a:rPr lang="zh-CN" altLang="en-US" sz="2400" dirty="0"/>
              <a:t>贷记“营业外收入”科目</a:t>
            </a:r>
            <a:r>
              <a:rPr lang="en-US" altLang="zh-CN" sz="2400" dirty="0"/>
              <a:t>50 000</a:t>
            </a:r>
            <a:r>
              <a:rPr lang="zh-CN" altLang="en-US" sz="2400" dirty="0"/>
              <a:t>元           </a:t>
            </a:r>
            <a:endParaRPr lang="en-US" altLang="zh-CN" sz="2400" dirty="0" smtClean="0"/>
          </a:p>
          <a:p>
            <a:r>
              <a:rPr lang="en-US" altLang="zh-CN" sz="2400" dirty="0" smtClean="0"/>
              <a:t>B</a:t>
            </a:r>
            <a:r>
              <a:rPr lang="en-US" altLang="zh-CN" sz="2400" dirty="0"/>
              <a:t>.</a:t>
            </a:r>
            <a:r>
              <a:rPr lang="zh-CN" altLang="en-US" sz="2400" dirty="0"/>
              <a:t>贷记“资本公积”科目</a:t>
            </a:r>
            <a:r>
              <a:rPr lang="en-US" altLang="zh-CN" sz="2400" dirty="0"/>
              <a:t>50 000</a:t>
            </a:r>
            <a:r>
              <a:rPr lang="zh-CN" altLang="en-US" sz="2400" dirty="0"/>
              <a:t>元</a:t>
            </a:r>
          </a:p>
          <a:p>
            <a:r>
              <a:rPr lang="en-US" altLang="zh-CN" sz="2400" dirty="0"/>
              <a:t>C.</a:t>
            </a:r>
            <a:r>
              <a:rPr lang="zh-CN" altLang="en-US" sz="2400" dirty="0"/>
              <a:t>贷记“公允价值变动损益”科目</a:t>
            </a:r>
            <a:r>
              <a:rPr lang="en-US" altLang="zh-CN" sz="2400" dirty="0"/>
              <a:t>50 000</a:t>
            </a:r>
            <a:r>
              <a:rPr lang="zh-CN" altLang="en-US" sz="2400" dirty="0"/>
              <a:t>元    </a:t>
            </a:r>
            <a:endParaRPr lang="en-US" altLang="zh-CN" sz="2400" dirty="0" smtClean="0"/>
          </a:p>
          <a:p>
            <a:r>
              <a:rPr lang="en-US" altLang="zh-CN" sz="2400" dirty="0" smtClean="0"/>
              <a:t>D</a:t>
            </a:r>
            <a:r>
              <a:rPr lang="en-US" altLang="zh-CN" sz="2400" dirty="0"/>
              <a:t>.</a:t>
            </a:r>
            <a:r>
              <a:rPr lang="zh-CN" altLang="en-US" sz="2400" dirty="0"/>
              <a:t>贷记“投资收益”科目</a:t>
            </a:r>
            <a:r>
              <a:rPr lang="en-US" altLang="zh-CN" sz="2400" dirty="0"/>
              <a:t>50 000</a:t>
            </a:r>
            <a:r>
              <a:rPr lang="zh-CN" altLang="en-US" sz="2400" dirty="0"/>
              <a:t>元</a:t>
            </a:r>
          </a:p>
          <a:p>
            <a:endParaRPr lang="zh-CN" altLang="en-US" sz="2400" dirty="0"/>
          </a:p>
          <a:p>
            <a:endParaRPr lang="en-US" altLang="zh-CN" sz="2400" dirty="0"/>
          </a:p>
          <a:p>
            <a:endParaRPr lang="zh-CN" altLang="en-US" dirty="0"/>
          </a:p>
        </p:txBody>
      </p:sp>
    </p:spTree>
    <p:custDataLst>
      <p:tags r:id="rId1"/>
    </p:custDataLst>
    <p:extLst>
      <p:ext uri="{BB962C8B-B14F-4D97-AF65-F5344CB8AC3E}">
        <p14:creationId xmlns:p14="http://schemas.microsoft.com/office/powerpoint/2010/main" val="9623379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lang="zh-CN" altLang="en-US" sz="3200" dirty="0">
                <a:solidFill>
                  <a:srgbClr val="FFFFFF"/>
                </a:solidFill>
                <a:latin typeface="Arial"/>
                <a:ea typeface="微软雅黑"/>
              </a:rPr>
              <a:t>课</a:t>
            </a:r>
            <a:r>
              <a:rPr lang="zh-CN" altLang="en-US" sz="3200" dirty="0" smtClean="0">
                <a:solidFill>
                  <a:srgbClr val="FFFFFF"/>
                </a:solidFill>
                <a:latin typeface="Arial"/>
                <a:ea typeface="微软雅黑"/>
              </a:rPr>
              <a:t>堂小结</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graphicFrame>
        <p:nvGraphicFramePr>
          <p:cNvPr id="6" name="表格 5"/>
          <p:cNvGraphicFramePr>
            <a:graphicFrameLocks noGrp="1"/>
          </p:cNvGraphicFramePr>
          <p:nvPr>
            <p:extLst>
              <p:ext uri="{D42A27DB-BD31-4B8C-83A1-F6EECF244321}">
                <p14:modId xmlns:p14="http://schemas.microsoft.com/office/powerpoint/2010/main" val="2124062087"/>
              </p:ext>
            </p:extLst>
          </p:nvPr>
        </p:nvGraphicFramePr>
        <p:xfrm>
          <a:off x="1959519" y="1746635"/>
          <a:ext cx="8294824" cy="3935707"/>
        </p:xfrm>
        <a:graphic>
          <a:graphicData uri="http://schemas.openxmlformats.org/drawingml/2006/table">
            <a:tbl>
              <a:tblPr firstRow="1" firstCol="1" bandRow="1"/>
              <a:tblGrid>
                <a:gridCol w="413985">
                  <a:extLst>
                    <a:ext uri="{9D8B030D-6E8A-4147-A177-3AD203B41FA5}">
                      <a16:colId xmlns:a16="http://schemas.microsoft.com/office/drawing/2014/main" val="2491426034"/>
                    </a:ext>
                  </a:extLst>
                </a:gridCol>
                <a:gridCol w="1041874">
                  <a:extLst>
                    <a:ext uri="{9D8B030D-6E8A-4147-A177-3AD203B41FA5}">
                      <a16:colId xmlns:a16="http://schemas.microsoft.com/office/drawing/2014/main" val="3600126777"/>
                    </a:ext>
                  </a:extLst>
                </a:gridCol>
                <a:gridCol w="1402522">
                  <a:extLst>
                    <a:ext uri="{9D8B030D-6E8A-4147-A177-3AD203B41FA5}">
                      <a16:colId xmlns:a16="http://schemas.microsoft.com/office/drawing/2014/main" val="2010045850"/>
                    </a:ext>
                  </a:extLst>
                </a:gridCol>
                <a:gridCol w="5436443">
                  <a:extLst>
                    <a:ext uri="{9D8B030D-6E8A-4147-A177-3AD203B41FA5}">
                      <a16:colId xmlns:a16="http://schemas.microsoft.com/office/drawing/2014/main" val="840630606"/>
                    </a:ext>
                  </a:extLst>
                </a:gridCol>
              </a:tblGrid>
              <a:tr h="1967854">
                <a:tc gridSpan="3">
                  <a:txBody>
                    <a:bodyPr/>
                    <a:lstStyle/>
                    <a:p>
                      <a:pPr marL="0" lvl="0" indent="0" algn="just">
                        <a:spcAft>
                          <a:spcPts val="0"/>
                        </a:spcAft>
                        <a:buFont typeface="+mj-lt"/>
                        <a:buNone/>
                      </a:pPr>
                      <a:r>
                        <a:rPr lang="en-US" altLang="zh-CN" sz="2000" dirty="0" smtClean="0">
                          <a:effectLst/>
                          <a:latin typeface="宋体" panose="02010600030101010101" pitchFamily="2" charset="-122"/>
                          <a:ea typeface="宋体" panose="02010600030101010101" pitchFamily="2" charset="-122"/>
                          <a:cs typeface="宋体" panose="02010600030101010101" pitchFamily="2" charset="-122"/>
                        </a:rPr>
                        <a:t>1.</a:t>
                      </a:r>
                    </a:p>
                    <a:p>
                      <a:pPr marL="0" lvl="0" indent="0" algn="just">
                        <a:spcAft>
                          <a:spcPts val="0"/>
                        </a:spcAft>
                        <a:buFont typeface="+mj-lt"/>
                        <a:buNone/>
                      </a:pPr>
                      <a:r>
                        <a:rPr lang="zh-CN" sz="2000" dirty="0" smtClean="0">
                          <a:effectLst/>
                          <a:latin typeface="宋体" panose="02010600030101010101" pitchFamily="2" charset="-122"/>
                          <a:ea typeface="宋体" panose="02010600030101010101" pitchFamily="2" charset="-122"/>
                          <a:cs typeface="宋体" panose="02010600030101010101" pitchFamily="2" charset="-122"/>
                        </a:rPr>
                        <a:t>取</a:t>
                      </a:r>
                      <a:endParaRPr lang="en-US" altLang="zh-CN" sz="2000" dirty="0" smtClean="0">
                        <a:effectLst/>
                        <a:latin typeface="宋体" panose="02010600030101010101" pitchFamily="2" charset="-122"/>
                        <a:ea typeface="宋体" panose="02010600030101010101" pitchFamily="2" charset="-122"/>
                        <a:cs typeface="宋体" panose="02010600030101010101" pitchFamily="2" charset="-122"/>
                      </a:endParaRPr>
                    </a:p>
                    <a:p>
                      <a:pPr marL="0" lvl="0" indent="0" algn="just">
                        <a:spcAft>
                          <a:spcPts val="0"/>
                        </a:spcAft>
                        <a:buFont typeface="+mj-lt"/>
                        <a:buNone/>
                      </a:pPr>
                      <a:r>
                        <a:rPr lang="zh-CN" sz="2000" dirty="0" smtClean="0">
                          <a:effectLst/>
                          <a:latin typeface="宋体" panose="02010600030101010101" pitchFamily="2" charset="-122"/>
                          <a:ea typeface="宋体" panose="02010600030101010101" pitchFamily="2" charset="-122"/>
                          <a:cs typeface="宋体" panose="02010600030101010101" pitchFamily="2" charset="-122"/>
                        </a:rPr>
                        <a:t>得</a:t>
                      </a:r>
                      <a:r>
                        <a:rPr lang="zh-CN" altLang="en-US" sz="2000" dirty="0" smtClean="0">
                          <a:effectLst/>
                          <a:latin typeface="宋体" panose="02010600030101010101" pitchFamily="2" charset="-122"/>
                          <a:ea typeface="宋体" panose="02010600030101010101" pitchFamily="2" charset="-122"/>
                          <a:cs typeface="宋体" panose="02010600030101010101" pitchFamily="2" charset="-122"/>
                        </a:rPr>
                        <a:t>（初始计量）</a:t>
                      </a:r>
                      <a:endParaRPr lang="en-US" altLang="zh-CN" sz="2000" dirty="0" smtClean="0">
                        <a:effectLst/>
                        <a:latin typeface="宋体" panose="02010600030101010101" pitchFamily="2" charset="-122"/>
                        <a:ea typeface="宋体" panose="02010600030101010101" pitchFamily="2" charset="-122"/>
                        <a:cs typeface="宋体" panose="02010600030101010101" pitchFamily="2" charset="-122"/>
                      </a:endParaRPr>
                    </a:p>
                    <a:p>
                      <a:pPr marL="0" lvl="0" indent="0" algn="just">
                        <a:spcAft>
                          <a:spcPts val="0"/>
                        </a:spcAft>
                        <a:buFont typeface="+mj-lt"/>
                        <a:buNone/>
                      </a:pPr>
                      <a:r>
                        <a:rPr lang="zh-CN" sz="2000" dirty="0" smtClean="0">
                          <a:effectLst/>
                          <a:latin typeface="宋体" panose="02010600030101010101" pitchFamily="2" charset="-122"/>
                          <a:ea typeface="宋体" panose="02010600030101010101" pitchFamily="2" charset="-122"/>
                          <a:cs typeface="宋体" panose="02010600030101010101" pitchFamily="2" charset="-122"/>
                        </a:rPr>
                        <a:t>时</a:t>
                      </a:r>
                      <a:endParaRPr lang="zh-CN" sz="2000" dirty="0">
                        <a:effectLst/>
                        <a:latin typeface="宋体" panose="02010600030101010101" pitchFamily="2" charset="-122"/>
                        <a:ea typeface="宋体" panose="02010600030101010101" pitchFamily="2" charset="-122"/>
                        <a:cs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a:txBody>
                    <a:bodyPr/>
                    <a:lstStyle/>
                    <a:p>
                      <a:pPr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借：交易性金融资产——成本  （公允入账）</a:t>
                      </a:r>
                    </a:p>
                    <a:p>
                      <a:pPr indent="266700"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应收股利 </a:t>
                      </a: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r>
                        <a:rPr lang="en-US" sz="2000" kern="100" dirty="0" smtClean="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a:t>
                      </a: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已宣告未发放股利）</a:t>
                      </a:r>
                    </a:p>
                    <a:p>
                      <a:pPr indent="266700"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投资收益 </a:t>
                      </a: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r>
                        <a:rPr lang="en-US" sz="2000" kern="100" dirty="0" smtClean="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a:t>
                      </a: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交易费用）</a:t>
                      </a:r>
                    </a:p>
                    <a:p>
                      <a:pPr indent="266700"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应交税费——应交增值税（进项税额）</a:t>
                      </a:r>
                    </a:p>
                    <a:p>
                      <a:pPr algn="just">
                        <a:spcAft>
                          <a:spcPts val="0"/>
                        </a:spcAft>
                      </a:pP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贷：其他货币资金——存出投资款</a:t>
                      </a:r>
                    </a:p>
                    <a:p>
                      <a:pPr algn="just">
                        <a:spcAft>
                          <a:spcPts val="0"/>
                        </a:spcAft>
                      </a:pP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0613866"/>
                  </a:ext>
                </a:extLst>
              </a:tr>
              <a:tr h="655951">
                <a:tc rowSpan="3">
                  <a:txBody>
                    <a:bodyPr/>
                    <a:lstStyle/>
                    <a:p>
                      <a:pPr algn="just">
                        <a:spcAft>
                          <a:spcPts val="0"/>
                        </a:spcAft>
                      </a:pP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2</a:t>
                      </a: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a:t>
                      </a: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持</a:t>
                      </a:r>
                      <a:endParaRPr lang="en-US" altLang="zh-CN" sz="2000" kern="100" dirty="0" smtClean="0">
                        <a:effectLst/>
                        <a:latin typeface="Calibri" panose="020F0502020204030204" pitchFamily="34" charset="0"/>
                        <a:ea typeface="宋体" panose="02010600030101010101" pitchFamily="2" charset="-122"/>
                        <a:cs typeface="Times New Roman" panose="02020603050405020304" pitchFamily="18" charset="0"/>
                      </a:endParaRPr>
                    </a:p>
                    <a:p>
                      <a:pPr algn="just">
                        <a:spcAft>
                          <a:spcPts val="0"/>
                        </a:spcAft>
                      </a:pP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有</a:t>
                      </a:r>
                      <a:endParaRPr lang="en-US" altLang="zh-CN" sz="2000" kern="100" dirty="0" smtClean="0">
                        <a:effectLst/>
                        <a:latin typeface="Calibri" panose="020F0502020204030204" pitchFamily="34" charset="0"/>
                        <a:ea typeface="宋体" panose="02010600030101010101" pitchFamily="2" charset="-122"/>
                        <a:cs typeface="Times New Roman" panose="02020603050405020304" pitchFamily="18" charset="0"/>
                      </a:endParaRPr>
                    </a:p>
                    <a:p>
                      <a:pPr algn="just">
                        <a:spcAft>
                          <a:spcPts val="0"/>
                        </a:spcAft>
                      </a:pP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期</a:t>
                      </a:r>
                      <a:endParaRPr lang="en-US" altLang="zh-CN" sz="2000" kern="100" dirty="0" smtClean="0">
                        <a:effectLst/>
                        <a:latin typeface="Calibri" panose="020F0502020204030204" pitchFamily="34" charset="0"/>
                        <a:ea typeface="宋体" panose="02010600030101010101" pitchFamily="2" charset="-122"/>
                        <a:cs typeface="Times New Roman" panose="02020603050405020304" pitchFamily="18" charset="0"/>
                      </a:endParaRPr>
                    </a:p>
                    <a:p>
                      <a:pPr algn="just">
                        <a:spcAft>
                          <a:spcPts val="0"/>
                        </a:spcAft>
                      </a:pPr>
                      <a:r>
                        <a:rPr lang="zh-CN" sz="2000" kern="100" dirty="0" smtClean="0">
                          <a:effectLst/>
                          <a:latin typeface="Calibri" panose="020F0502020204030204" pitchFamily="34" charset="0"/>
                          <a:ea typeface="宋体" panose="02010600030101010101" pitchFamily="2" charset="-122"/>
                          <a:cs typeface="Times New Roman" panose="02020603050405020304" pitchFamily="18" charset="0"/>
                        </a:rPr>
                        <a:t>间</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p>
                      <a:pPr algn="just">
                        <a:spcAft>
                          <a:spcPts val="0"/>
                        </a:spcAft>
                      </a:pP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endParaRPr lang="zh-CN" sz="20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收到已宣告但尚未发放的现金股利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a:txBody>
                    <a:bodyPr/>
                    <a:lstStyle/>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借：其他货币资金——存出投资款</a:t>
                      </a:r>
                    </a:p>
                    <a:p>
                      <a:pPr algn="just">
                        <a:spcAft>
                          <a:spcPts val="0"/>
                        </a:spcAft>
                      </a:pPr>
                      <a:r>
                        <a:rPr lang="en-US" sz="2000" kern="10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a:effectLst/>
                          <a:latin typeface="Calibri" panose="020F0502020204030204" pitchFamily="34" charset="0"/>
                          <a:ea typeface="宋体" panose="02010600030101010101" pitchFamily="2" charset="-122"/>
                          <a:cs typeface="Times New Roman" panose="02020603050405020304" pitchFamily="18" charset="0"/>
                        </a:rPr>
                        <a:t>贷：应收股利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436675"/>
                  </a:ext>
                </a:extLst>
              </a:tr>
              <a:tr h="655951">
                <a:tc vMerge="1">
                  <a:txBody>
                    <a:bodyPr/>
                    <a:lstStyle/>
                    <a:p>
                      <a:endParaRPr lang="zh-CN" altLang="en-US"/>
                    </a:p>
                  </a:txBody>
                  <a:tcPr/>
                </a:tc>
                <a:tc rowSpan="2">
                  <a:txBody>
                    <a:bodyPr/>
                    <a:lstStyle/>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资产负债表日</a:t>
                      </a:r>
                    </a:p>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（期末计量）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a:t>
                      </a:r>
                      <a:r>
                        <a:rPr lang="en-US" sz="2000" kern="100">
                          <a:effectLst/>
                          <a:latin typeface="Calibri" panose="020F0502020204030204" pitchFamily="34" charset="0"/>
                          <a:ea typeface="宋体" panose="02010600030101010101" pitchFamily="2" charset="-122"/>
                          <a:cs typeface="Times New Roman" panose="02020603050405020304" pitchFamily="18" charset="0"/>
                        </a:rPr>
                        <a:t>1</a:t>
                      </a:r>
                      <a:r>
                        <a:rPr lang="zh-CN" sz="2000" kern="100">
                          <a:effectLst/>
                          <a:latin typeface="Calibri" panose="020F0502020204030204" pitchFamily="34" charset="0"/>
                          <a:ea typeface="宋体" panose="02010600030101010101" pitchFamily="2" charset="-122"/>
                          <a:cs typeface="Times New Roman" panose="02020603050405020304" pitchFamily="18" charset="0"/>
                        </a:rPr>
                        <a:t>）公允价值上升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借：交易性金融资产——公允价值变动</a:t>
                      </a:r>
                    </a:p>
                    <a:p>
                      <a:pPr algn="just">
                        <a:spcAft>
                          <a:spcPts val="0"/>
                        </a:spcAft>
                      </a:pPr>
                      <a:r>
                        <a:rPr lang="en-US" sz="2000" kern="10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a:effectLst/>
                          <a:latin typeface="Calibri" panose="020F0502020204030204" pitchFamily="34" charset="0"/>
                          <a:ea typeface="宋体" panose="02010600030101010101" pitchFamily="2" charset="-122"/>
                          <a:cs typeface="Times New Roman" panose="02020603050405020304" pitchFamily="18" charset="0"/>
                        </a:rPr>
                        <a:t>贷：公允价值变动损益</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3552693"/>
                  </a:ext>
                </a:extLst>
              </a:tr>
              <a:tr h="655951">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000" kern="100">
                          <a:effectLst/>
                          <a:latin typeface="Calibri" panose="020F0502020204030204" pitchFamily="34" charset="0"/>
                          <a:ea typeface="宋体" panose="02010600030101010101" pitchFamily="2" charset="-122"/>
                          <a:cs typeface="Times New Roman" panose="02020603050405020304" pitchFamily="18" charset="0"/>
                        </a:rPr>
                        <a:t>（</a:t>
                      </a:r>
                      <a:r>
                        <a:rPr lang="en-US" sz="2000" kern="100">
                          <a:effectLst/>
                          <a:latin typeface="Calibri" panose="020F0502020204030204" pitchFamily="34" charset="0"/>
                          <a:ea typeface="宋体" panose="02010600030101010101" pitchFamily="2" charset="-122"/>
                          <a:cs typeface="Times New Roman" panose="02020603050405020304" pitchFamily="18" charset="0"/>
                        </a:rPr>
                        <a:t>2</a:t>
                      </a:r>
                      <a:r>
                        <a:rPr lang="zh-CN" sz="2000" kern="100">
                          <a:effectLst/>
                          <a:latin typeface="Calibri" panose="020F0502020204030204" pitchFamily="34" charset="0"/>
                          <a:ea typeface="宋体" panose="02010600030101010101" pitchFamily="2" charset="-122"/>
                          <a:cs typeface="Times New Roman" panose="02020603050405020304" pitchFamily="18" charset="0"/>
                        </a:rPr>
                        <a:t>）公允价值下降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借：公允价值变动损益</a:t>
                      </a:r>
                    </a:p>
                    <a:p>
                      <a:pPr algn="just">
                        <a:spcAft>
                          <a:spcPts val="0"/>
                        </a:spcAft>
                      </a:pPr>
                      <a:r>
                        <a:rPr lang="en-US" sz="2000" kern="100" dirty="0">
                          <a:effectLst/>
                          <a:latin typeface="Calibri" panose="020F0502020204030204" pitchFamily="34" charset="0"/>
                          <a:ea typeface="宋体" panose="02010600030101010101" pitchFamily="2" charset="-122"/>
                          <a:cs typeface="Times New Roman" panose="02020603050405020304" pitchFamily="18" charset="0"/>
                        </a:rPr>
                        <a:t>  </a:t>
                      </a:r>
                      <a:r>
                        <a:rPr lang="zh-CN" sz="2000" kern="100" dirty="0">
                          <a:effectLst/>
                          <a:latin typeface="Calibri" panose="020F0502020204030204" pitchFamily="34" charset="0"/>
                          <a:ea typeface="宋体" panose="02010600030101010101" pitchFamily="2" charset="-122"/>
                          <a:cs typeface="Times New Roman" panose="02020603050405020304" pitchFamily="18" charset="0"/>
                        </a:rPr>
                        <a:t>贷：交易性金融资产——公允价值变动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163183"/>
                  </a:ext>
                </a:extLst>
              </a:tr>
            </a:tbl>
          </a:graphicData>
        </a:graphic>
      </p:graphicFrame>
    </p:spTree>
    <p:custDataLst>
      <p:tags r:id="rId1"/>
    </p:custDataLst>
    <p:extLst>
      <p:ext uri="{BB962C8B-B14F-4D97-AF65-F5344CB8AC3E}">
        <p14:creationId xmlns:p14="http://schemas.microsoft.com/office/powerpoint/2010/main" val="131152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布置作业</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文本框 1"/>
          <p:cNvSpPr txBox="1"/>
          <p:nvPr/>
        </p:nvSpPr>
        <p:spPr>
          <a:xfrm>
            <a:off x="862148" y="1685108"/>
            <a:ext cx="8490857" cy="2308324"/>
          </a:xfrm>
          <a:prstGeom prst="rect">
            <a:avLst/>
          </a:prstGeom>
          <a:noFill/>
        </p:spPr>
        <p:txBody>
          <a:bodyPr wrap="square" rtlCol="0">
            <a:spAutoFit/>
          </a:bodyPr>
          <a:lstStyle/>
          <a:p>
            <a:r>
              <a:rPr lang="zh-CN" altLang="en-US" sz="2400" dirty="0" smtClean="0"/>
              <a:t>（</a:t>
            </a:r>
            <a:r>
              <a:rPr lang="en-US" altLang="zh-CN" sz="2400" dirty="0" smtClean="0"/>
              <a:t>1</a:t>
            </a:r>
            <a:r>
              <a:rPr lang="zh-CN" altLang="en-US" sz="2400" dirty="0" smtClean="0"/>
              <a:t>）完</a:t>
            </a:r>
            <a:r>
              <a:rPr lang="zh-CN" altLang="en-US" sz="2400" dirty="0"/>
              <a:t>成本课相关会计分录的练习</a:t>
            </a:r>
            <a:r>
              <a:rPr lang="zh-CN" altLang="en-US" sz="2400" dirty="0" smtClean="0"/>
              <a:t>。</a:t>
            </a:r>
            <a:endParaRPr lang="en-US" altLang="zh-CN" sz="2400" dirty="0" smtClean="0"/>
          </a:p>
          <a:p>
            <a:endParaRPr lang="zh-CN" altLang="en-US" sz="2400" dirty="0"/>
          </a:p>
          <a:p>
            <a:r>
              <a:rPr lang="zh-CN" altLang="en-US" sz="2400" dirty="0" smtClean="0"/>
              <a:t>（</a:t>
            </a:r>
            <a:r>
              <a:rPr lang="en-US" altLang="zh-CN" sz="2400" dirty="0" smtClean="0"/>
              <a:t>2</a:t>
            </a:r>
            <a:r>
              <a:rPr lang="zh-CN" altLang="en-US" sz="2400" dirty="0" smtClean="0"/>
              <a:t>）预</a:t>
            </a:r>
            <a:r>
              <a:rPr lang="zh-CN" altLang="en-US" sz="2400" dirty="0"/>
              <a:t>习交易性金融资产持有期</a:t>
            </a:r>
            <a:r>
              <a:rPr lang="zh-CN" altLang="en-US" sz="2400" dirty="0" smtClean="0"/>
              <a:t>间宣告发放现金股利，收到现金股利及</a:t>
            </a:r>
            <a:r>
              <a:rPr lang="zh-CN" altLang="en-US" sz="2400" dirty="0"/>
              <a:t>出</a:t>
            </a:r>
            <a:r>
              <a:rPr lang="zh-CN" altLang="en-US" sz="2400" dirty="0" smtClean="0"/>
              <a:t>售环节的</a:t>
            </a:r>
            <a:r>
              <a:rPr lang="zh-CN" altLang="en-US" sz="2400" dirty="0"/>
              <a:t>相关业务处理</a:t>
            </a:r>
            <a:r>
              <a:rPr lang="zh-CN" altLang="en-US" sz="2400" dirty="0" smtClean="0"/>
              <a:t>。</a:t>
            </a:r>
            <a:endParaRPr lang="en-US" altLang="zh-CN" sz="2400" dirty="0" smtClean="0"/>
          </a:p>
          <a:p>
            <a:endParaRPr lang="zh-CN" altLang="en-US" sz="2400" dirty="0"/>
          </a:p>
          <a:p>
            <a:r>
              <a:rPr lang="zh-CN" altLang="en-US" sz="2400" dirty="0" smtClean="0"/>
              <a:t>（</a:t>
            </a:r>
            <a:r>
              <a:rPr lang="en-US" altLang="zh-CN" sz="2400" dirty="0" smtClean="0"/>
              <a:t>3</a:t>
            </a:r>
            <a:r>
              <a:rPr lang="zh-CN" altLang="en-US" sz="2400" dirty="0" smtClean="0"/>
              <a:t>）假</a:t>
            </a:r>
            <a:r>
              <a:rPr lang="zh-CN" altLang="en-US" sz="2400" dirty="0"/>
              <a:t>如我们购买的是债券，财务人员又该如何核算？</a:t>
            </a:r>
          </a:p>
        </p:txBody>
      </p:sp>
    </p:spTree>
    <p:custDataLst>
      <p:tags r:id="rId1"/>
    </p:custDataLst>
    <p:extLst>
      <p:ext uri="{BB962C8B-B14F-4D97-AF65-F5344CB8AC3E}">
        <p14:creationId xmlns:p14="http://schemas.microsoft.com/office/powerpoint/2010/main" val="232693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3"/>
            </p:custDataLst>
          </p:nvPr>
        </p:nvSpPr>
        <p:spPr>
          <a:xfrm>
            <a:off x="1741805" y="2702560"/>
            <a:ext cx="9077325" cy="1118235"/>
          </a:xfrm>
        </p:spPr>
        <p:txBody>
          <a:bodyPr>
            <a:normAutofit/>
          </a:bodyPr>
          <a:lstStyle/>
          <a:p>
            <a:r>
              <a:rPr lang="zh-CN" altLang="en-US" dirty="0">
                <a:sym typeface="+mn-lt"/>
              </a:rPr>
              <a:t>谢谢大家</a:t>
            </a:r>
          </a:p>
        </p:txBody>
      </p:sp>
      <p:sp>
        <p:nvSpPr>
          <p:cNvPr id="5" name="副标题 4"/>
          <p:cNvSpPr>
            <a:spLocks noGrp="1"/>
          </p:cNvSpPr>
          <p:nvPr>
            <p:ph type="subTitle" idx="1"/>
          </p:nvPr>
        </p:nvSpPr>
        <p:spPr>
          <a:xfrm>
            <a:off x="5238387" y="5153781"/>
            <a:ext cx="7117545" cy="676319"/>
          </a:xfrm>
        </p:spPr>
        <p:txBody>
          <a:bodyPr/>
          <a:lstStyle/>
          <a:p>
            <a:r>
              <a:rPr lang="en-US" altLang="zh-CN" dirty="0" smtClean="0"/>
              <a:t>2023.11.28</a:t>
            </a:r>
            <a:endParaRPr lang="zh-CN" altLang="en-US" dirty="0"/>
          </a:p>
        </p:txBody>
      </p:sp>
    </p:spTree>
    <p:custDataLst>
      <p:tags r:id="rId2"/>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内容占位符 4"/>
          <p:cNvSpPr>
            <a:spLocks noGrp="1"/>
          </p:cNvSpPr>
          <p:nvPr>
            <p:ph sz="quarter" idx="13"/>
          </p:nvPr>
        </p:nvSpPr>
        <p:spPr>
          <a:xfrm>
            <a:off x="1346426" y="1983070"/>
            <a:ext cx="5940198" cy="4326191"/>
          </a:xfrm>
        </p:spPr>
        <p:txBody>
          <a:bodyPr/>
          <a:lstStyle/>
          <a:p>
            <a:r>
              <a:rPr lang="zh-CN" altLang="en-US" sz="2400" dirty="0" smtClean="0"/>
              <a:t>（一）交</a:t>
            </a:r>
            <a:r>
              <a:rPr lang="zh-CN" altLang="en-US" sz="2400" dirty="0"/>
              <a:t>易</a:t>
            </a:r>
            <a:r>
              <a:rPr lang="zh-CN" altLang="en-US" sz="2400" dirty="0" smtClean="0"/>
              <a:t>性金融资产的概念</a:t>
            </a:r>
            <a:endParaRPr lang="en-US" altLang="zh-CN" sz="2400" dirty="0" smtClean="0"/>
          </a:p>
          <a:p>
            <a:r>
              <a:rPr lang="en-US" altLang="zh-CN" sz="2400" dirty="0"/>
              <a:t> </a:t>
            </a:r>
            <a:r>
              <a:rPr lang="en-US" altLang="zh-CN" sz="2400" dirty="0" smtClean="0"/>
              <a:t>     </a:t>
            </a:r>
            <a:r>
              <a:rPr lang="zh-CN" altLang="zh-CN" sz="2400" dirty="0" smtClean="0"/>
              <a:t>是</a:t>
            </a:r>
            <a:r>
              <a:rPr lang="zh-CN" altLang="zh-CN" sz="2400" dirty="0"/>
              <a:t>指</a:t>
            </a:r>
            <a:r>
              <a:rPr lang="zh-CN" altLang="zh-CN" sz="2400" u="sng" dirty="0">
                <a:solidFill>
                  <a:srgbClr val="FF0000"/>
                </a:solidFill>
              </a:rPr>
              <a:t>以公允价值计量且其变动计入当期损益</a:t>
            </a:r>
            <a:r>
              <a:rPr lang="zh-CN" altLang="zh-CN" sz="2400" dirty="0"/>
              <a:t>的金融资产，其持有目的一般是为了</a:t>
            </a:r>
            <a:r>
              <a:rPr lang="zh-CN" altLang="zh-CN" sz="2400" u="sng" dirty="0">
                <a:solidFill>
                  <a:srgbClr val="FF0000"/>
                </a:solidFill>
              </a:rPr>
              <a:t>近期内出售以赚取差价</a:t>
            </a:r>
            <a:r>
              <a:rPr lang="zh-CN" altLang="zh-CN" sz="2400" dirty="0"/>
              <a:t>，如企业以赚取差价为目的从活跃市场购入的</a:t>
            </a:r>
            <a:r>
              <a:rPr lang="zh-CN" altLang="zh-CN" sz="2400" dirty="0">
                <a:solidFill>
                  <a:srgbClr val="FF0000"/>
                </a:solidFill>
              </a:rPr>
              <a:t>股票</a:t>
            </a:r>
            <a:r>
              <a:rPr lang="zh-CN" altLang="zh-CN" sz="2400" dirty="0"/>
              <a:t>、</a:t>
            </a:r>
            <a:r>
              <a:rPr lang="zh-CN" altLang="zh-CN" sz="2400" dirty="0">
                <a:solidFill>
                  <a:srgbClr val="FF0000"/>
                </a:solidFill>
              </a:rPr>
              <a:t>债券</a:t>
            </a:r>
            <a:r>
              <a:rPr lang="zh-CN" altLang="zh-CN" sz="2400" dirty="0"/>
              <a:t>或</a:t>
            </a:r>
            <a:r>
              <a:rPr lang="zh-CN" altLang="zh-CN" sz="2400" dirty="0">
                <a:solidFill>
                  <a:srgbClr val="FF0000"/>
                </a:solidFill>
              </a:rPr>
              <a:t>基金</a:t>
            </a:r>
            <a:r>
              <a:rPr lang="zh-CN" altLang="zh-CN" sz="2400" dirty="0"/>
              <a:t>等</a:t>
            </a:r>
            <a:r>
              <a:rPr lang="zh-CN" altLang="zh-CN" sz="2400" dirty="0" smtClean="0"/>
              <a:t>。</a:t>
            </a:r>
            <a:endParaRPr lang="en-US" altLang="zh-CN" sz="2400" dirty="0" smtClean="0"/>
          </a:p>
          <a:p>
            <a:endParaRPr lang="zh-CN" altLang="zh-CN" sz="2400" dirty="0"/>
          </a:p>
          <a:p>
            <a:endParaRPr lang="zh-CN" altLang="en-US" dirty="0"/>
          </a:p>
        </p:txBody>
      </p:sp>
      <p:sp>
        <p:nvSpPr>
          <p:cNvPr id="7" name="椭圆 6"/>
          <p:cNvSpPr/>
          <p:nvPr/>
        </p:nvSpPr>
        <p:spPr>
          <a:xfrm>
            <a:off x="8453965" y="2183095"/>
            <a:ext cx="2880750" cy="2880000"/>
          </a:xfrm>
          <a:prstGeom prst="ellipse">
            <a:avLst/>
          </a:prstGeom>
          <a:blipFill dpi="0" rotWithShape="1">
            <a:blip r:embed="rId3" cstate="email">
              <a:extLst>
                <a:ext uri="{28A0092B-C50C-407E-A947-70E740481C1C}">
                  <a14:useLocalDpi xmlns:a14="http://schemas.microsoft.com/office/drawing/2010/main"/>
                </a:ext>
              </a:extLst>
            </a:blip>
            <a:srcRect/>
            <a:stretch>
              <a:fillRect/>
            </a:stretch>
          </a:blipFill>
          <a:ln w="57150" cap="flat" cmpd="sng" algn="ctr">
            <a:solidFill>
              <a:srgbClr val="3B79CE"/>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smtClean="0">
              <a:ln>
                <a:noFill/>
              </a:ln>
              <a:solidFill>
                <a:prstClr val="white"/>
              </a:solidFill>
              <a:effectLst/>
              <a:uLnTx/>
              <a:uFillTx/>
              <a:latin typeface="Calibri"/>
              <a:ea typeface="宋体" panose="02010600030101010101" pitchFamily="2" charset="-122"/>
              <a:cs typeface="+mn-cs"/>
            </a:endParaRPr>
          </a:p>
        </p:txBody>
      </p:sp>
      <p:sp>
        <p:nvSpPr>
          <p:cNvPr id="10" name="矩形 9"/>
          <p:cNvSpPr/>
          <p:nvPr/>
        </p:nvSpPr>
        <p:spPr>
          <a:xfrm flipH="1">
            <a:off x="485387" y="442692"/>
            <a:ext cx="10230800" cy="785812"/>
          </a:xfrm>
          <a:prstGeom prst="rect">
            <a:avLst/>
          </a:prstGeom>
          <a:gradFill flip="none" rotWithShape="1">
            <a:gsLst>
              <a:gs pos="0">
                <a:schemeClr val="accent1">
                  <a:lumMod val="75000"/>
                </a:schemeClr>
              </a:gs>
              <a:gs pos="65000">
                <a:schemeClr val="accent1">
                  <a:tint val="44500"/>
                  <a:satMod val="160000"/>
                  <a:lumMod val="100000"/>
                </a:schemeClr>
              </a:gs>
              <a:gs pos="100000">
                <a:schemeClr val="bg1">
                  <a:alpha val="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4800" dirty="0" smtClean="0">
                <a:solidFill>
                  <a:schemeClr val="tx1"/>
                </a:solidFill>
                <a:latin typeface="微软雅黑" pitchFamily="34" charset="-122"/>
                <a:ea typeface="微软雅黑" pitchFamily="34" charset="-122"/>
              </a:rPr>
              <a:t>  ●复习旧知</a:t>
            </a:r>
            <a:endParaRPr lang="zh-CN" altLang="en-US" sz="4400" dirty="0">
              <a:solidFill>
                <a:schemeClr val="tx1"/>
              </a:solidFill>
              <a:latin typeface="微软雅黑" pitchFamily="34" charset="-122"/>
              <a:ea typeface="微软雅黑" pitchFamily="34" charset="-122"/>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4"/>
          <p:cNvSpPr>
            <a:spLocks noGrp="1"/>
          </p:cNvSpPr>
          <p:nvPr>
            <p:ph sz="half" idx="2"/>
          </p:nvPr>
        </p:nvSpPr>
        <p:spPr>
          <a:xfrm>
            <a:off x="545439" y="4308252"/>
            <a:ext cx="4114801" cy="2105612"/>
          </a:xfrm>
        </p:spPr>
        <p:txBody>
          <a:bodyPr/>
          <a:lstStyle/>
          <a:p>
            <a:pPr lvl="0"/>
            <a:r>
              <a:rPr lang="zh-CN" altLang="en-US" sz="2400" dirty="0" smtClean="0">
                <a:solidFill>
                  <a:srgbClr val="000000">
                    <a:lumMod val="85000"/>
                    <a:lumOff val="15000"/>
                  </a:srgbClr>
                </a:solidFill>
              </a:rPr>
              <a:t>增</a:t>
            </a:r>
            <a:r>
              <a:rPr lang="zh-CN" altLang="en-US" sz="2400" dirty="0">
                <a:solidFill>
                  <a:srgbClr val="000000">
                    <a:lumMod val="85000"/>
                    <a:lumOff val="15000"/>
                  </a:srgbClr>
                </a:solidFill>
              </a:rPr>
              <a:t>加在</a:t>
            </a:r>
            <a:r>
              <a:rPr lang="zh-CN" altLang="en-US" sz="2400" dirty="0">
                <a:solidFill>
                  <a:srgbClr val="FF0000"/>
                </a:solidFill>
              </a:rPr>
              <a:t>借方</a:t>
            </a:r>
            <a:r>
              <a:rPr lang="zh-CN" altLang="en-US" sz="2400" dirty="0">
                <a:solidFill>
                  <a:srgbClr val="000000">
                    <a:lumMod val="85000"/>
                    <a:lumOff val="15000"/>
                  </a:srgbClr>
                </a:solidFill>
              </a:rPr>
              <a:t>，减少在</a:t>
            </a:r>
            <a:r>
              <a:rPr lang="zh-CN" altLang="en-US" sz="2400" dirty="0">
                <a:solidFill>
                  <a:srgbClr val="FF0000"/>
                </a:solidFill>
              </a:rPr>
              <a:t>贷方</a:t>
            </a:r>
            <a:r>
              <a:rPr lang="zh-CN" altLang="en-US" sz="2400" dirty="0">
                <a:solidFill>
                  <a:srgbClr val="000000"/>
                </a:solidFill>
              </a:rPr>
              <a:t>，</a:t>
            </a:r>
            <a:endParaRPr lang="en-US" altLang="zh-CN" sz="2400" dirty="0">
              <a:solidFill>
                <a:srgbClr val="000000"/>
              </a:solidFill>
            </a:endParaRPr>
          </a:p>
          <a:p>
            <a:pPr lvl="0"/>
            <a:r>
              <a:rPr lang="zh-CN" altLang="en-US" sz="2400" dirty="0">
                <a:solidFill>
                  <a:srgbClr val="000000"/>
                </a:solidFill>
              </a:rPr>
              <a:t>余额在</a:t>
            </a:r>
            <a:r>
              <a:rPr lang="zh-CN" altLang="en-US" sz="2400" dirty="0">
                <a:solidFill>
                  <a:srgbClr val="FF0000"/>
                </a:solidFill>
              </a:rPr>
              <a:t>借方</a:t>
            </a:r>
            <a:endParaRPr lang="en-US" altLang="zh-CN" sz="2400" dirty="0">
              <a:solidFill>
                <a:srgbClr val="FF0000"/>
              </a:solidFill>
            </a:endParaRPr>
          </a:p>
          <a:p>
            <a:endParaRPr lang="zh-CN" altLang="en-US" dirty="0"/>
          </a:p>
        </p:txBody>
      </p:sp>
      <p:sp>
        <p:nvSpPr>
          <p:cNvPr id="8" name="内容占位符 7"/>
          <p:cNvSpPr>
            <a:spLocks noGrp="1"/>
          </p:cNvSpPr>
          <p:nvPr>
            <p:ph sz="quarter" idx="4"/>
          </p:nvPr>
        </p:nvSpPr>
        <p:spPr>
          <a:xfrm>
            <a:off x="1064169" y="1406525"/>
            <a:ext cx="6159592" cy="539841"/>
          </a:xfrm>
        </p:spPr>
        <p:txBody>
          <a:bodyPr/>
          <a:lstStyle/>
          <a:p>
            <a:r>
              <a:rPr lang="zh-CN" altLang="en-US" sz="2400" dirty="0" smtClean="0"/>
              <a:t>（二）账户设置</a:t>
            </a:r>
            <a:endParaRPr lang="en-US" altLang="zh-CN" sz="2400" dirty="0" smtClean="0"/>
          </a:p>
        </p:txBody>
      </p:sp>
      <p:sp>
        <p:nvSpPr>
          <p:cNvPr id="15" name="矩形 14"/>
          <p:cNvSpPr/>
          <p:nvPr/>
        </p:nvSpPr>
        <p:spPr>
          <a:xfrm flipH="1">
            <a:off x="485387" y="411447"/>
            <a:ext cx="10230800" cy="785812"/>
          </a:xfrm>
          <a:prstGeom prst="rect">
            <a:avLst/>
          </a:prstGeom>
          <a:gradFill flip="none" rotWithShape="1">
            <a:gsLst>
              <a:gs pos="0">
                <a:schemeClr val="accent1">
                  <a:lumMod val="75000"/>
                </a:schemeClr>
              </a:gs>
              <a:gs pos="65000">
                <a:schemeClr val="accent1">
                  <a:tint val="44500"/>
                  <a:satMod val="160000"/>
                  <a:lumMod val="100000"/>
                </a:schemeClr>
              </a:gs>
              <a:gs pos="100000">
                <a:schemeClr val="bg1">
                  <a:alpha val="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4800" dirty="0" smtClean="0">
                <a:solidFill>
                  <a:schemeClr val="bg1"/>
                </a:solidFill>
                <a:latin typeface="微软雅黑" pitchFamily="34" charset="-122"/>
                <a:ea typeface="微软雅黑" pitchFamily="34" charset="-122"/>
              </a:rPr>
              <a:t>  </a:t>
            </a:r>
            <a:r>
              <a:rPr lang="zh-CN" altLang="en-US" sz="4800" dirty="0" smtClean="0">
                <a:solidFill>
                  <a:schemeClr val="tx1"/>
                </a:solidFill>
                <a:latin typeface="微软雅黑" pitchFamily="34" charset="-122"/>
                <a:ea typeface="微软雅黑" pitchFamily="34" charset="-122"/>
              </a:rPr>
              <a:t>●复习旧知</a:t>
            </a:r>
            <a:endParaRPr lang="zh-CN" altLang="en-US" sz="4400" dirty="0">
              <a:solidFill>
                <a:schemeClr val="tx1"/>
              </a:solidFill>
              <a:latin typeface="微软雅黑" pitchFamily="34" charset="-122"/>
              <a:ea typeface="微软雅黑" pitchFamily="34" charset="-122"/>
            </a:endParaRPr>
          </a:p>
        </p:txBody>
      </p:sp>
      <p:sp>
        <p:nvSpPr>
          <p:cNvPr id="6" name="矩形 5"/>
          <p:cNvSpPr/>
          <p:nvPr/>
        </p:nvSpPr>
        <p:spPr>
          <a:xfrm>
            <a:off x="6338437" y="2799857"/>
            <a:ext cx="6096000" cy="1180836"/>
          </a:xfrm>
          <a:prstGeom prst="rect">
            <a:avLst/>
          </a:prstGeom>
        </p:spPr>
        <p:txBody>
          <a:bodyPr>
            <a:spAutoFit/>
          </a:bodyPr>
          <a:lstStyle/>
          <a:p>
            <a:pPr marL="228600" lvl="0" indent="-228600">
              <a:lnSpc>
                <a:spcPct val="130000"/>
              </a:lnSpc>
              <a:spcAft>
                <a:spcPts val="1000"/>
              </a:spcAft>
              <a:buFont typeface="Arial" panose="020B0604020202020204" pitchFamily="34" charset="0"/>
              <a:buChar char="•"/>
            </a:pP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公</a:t>
            </a:r>
            <a:r>
              <a:rPr lang="zh-CN" altLang="zh-CN" sz="2400" b="1" spc="150" noProof="1">
                <a:solidFill>
                  <a:srgbClr val="000000">
                    <a:lumMod val="85000"/>
                    <a:lumOff val="15000"/>
                  </a:srgbClr>
                </a:solidFill>
                <a:latin typeface="Arial" panose="020B0604020202020204" pitchFamily="34" charset="0"/>
                <a:ea typeface="微软雅黑" panose="020B0503020204020204" charset="-122"/>
                <a:sym typeface="+mn-ea"/>
              </a:rPr>
              <a:t>允价值变动损益</a:t>
            </a:r>
          </a:p>
          <a:p>
            <a:pPr marL="228600" lvl="0" indent="-228600">
              <a:lnSpc>
                <a:spcPct val="130000"/>
              </a:lnSpc>
              <a:spcAft>
                <a:spcPts val="1000"/>
              </a:spcAft>
              <a:buFont typeface="Arial" panose="020B0604020202020204" pitchFamily="34" charset="0"/>
              <a:buChar char="•"/>
            </a:pP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投</a:t>
            </a:r>
            <a:r>
              <a:rPr lang="zh-CN" altLang="zh-CN" sz="2400" b="1" spc="150" noProof="1">
                <a:solidFill>
                  <a:srgbClr val="000000">
                    <a:lumMod val="85000"/>
                    <a:lumOff val="15000"/>
                  </a:srgbClr>
                </a:solidFill>
                <a:latin typeface="Arial" panose="020B0604020202020204" pitchFamily="34" charset="0"/>
                <a:ea typeface="微软雅黑" panose="020B0503020204020204" charset="-122"/>
                <a:sym typeface="+mn-ea"/>
              </a:rPr>
              <a:t>资收</a:t>
            </a: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益</a:t>
            </a:r>
            <a:endParaRPr lang="en-US" altLang="zh-CN" sz="2400" b="1" spc="150" noProof="1">
              <a:solidFill>
                <a:srgbClr val="000000">
                  <a:lumMod val="85000"/>
                  <a:lumOff val="15000"/>
                </a:srgbClr>
              </a:solidFill>
              <a:latin typeface="Arial" panose="020B0604020202020204" pitchFamily="34" charset="0"/>
              <a:ea typeface="微软雅黑" panose="020B0503020204020204" charset="-122"/>
              <a:sym typeface="+mn-ea"/>
            </a:endParaRPr>
          </a:p>
        </p:txBody>
      </p:sp>
      <p:sp>
        <p:nvSpPr>
          <p:cNvPr id="9" name="矩形 8"/>
          <p:cNvSpPr/>
          <p:nvPr/>
        </p:nvSpPr>
        <p:spPr>
          <a:xfrm>
            <a:off x="454430" y="2843917"/>
            <a:ext cx="5476446" cy="1180836"/>
          </a:xfrm>
          <a:prstGeom prst="rect">
            <a:avLst/>
          </a:prstGeom>
        </p:spPr>
        <p:txBody>
          <a:bodyPr wrap="square">
            <a:spAutoFit/>
          </a:bodyPr>
          <a:lstStyle/>
          <a:p>
            <a:pPr marL="228600" lvl="0" indent="-228600">
              <a:lnSpc>
                <a:spcPct val="130000"/>
              </a:lnSpc>
              <a:spcAft>
                <a:spcPts val="1000"/>
              </a:spcAft>
              <a:buFont typeface="Arial" panose="020B0604020202020204" pitchFamily="34" charset="0"/>
              <a:buChar char="•"/>
            </a:pP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交</a:t>
            </a:r>
            <a:r>
              <a:rPr lang="zh-CN" altLang="zh-CN" sz="2400" b="1" spc="150" noProof="1">
                <a:solidFill>
                  <a:srgbClr val="000000">
                    <a:lumMod val="85000"/>
                    <a:lumOff val="15000"/>
                  </a:srgbClr>
                </a:solidFill>
                <a:latin typeface="Arial" panose="020B0604020202020204" pitchFamily="34" charset="0"/>
                <a:ea typeface="微软雅黑" panose="020B0503020204020204" charset="-122"/>
                <a:sym typeface="+mn-ea"/>
              </a:rPr>
              <a:t>易性金融资产——成本</a:t>
            </a:r>
          </a:p>
          <a:p>
            <a:pPr marL="228600" lvl="0" indent="-228600">
              <a:lnSpc>
                <a:spcPct val="130000"/>
              </a:lnSpc>
              <a:spcAft>
                <a:spcPts val="1000"/>
              </a:spcAft>
              <a:buFont typeface="Arial" panose="020B0604020202020204" pitchFamily="34" charset="0"/>
              <a:buChar char="•"/>
            </a:pPr>
            <a:r>
              <a:rPr lang="en-US" altLang="zh-CN" sz="2400" b="1" spc="150" noProof="1">
                <a:solidFill>
                  <a:srgbClr val="000000">
                    <a:lumMod val="85000"/>
                    <a:lumOff val="15000"/>
                  </a:srgbClr>
                </a:solidFill>
                <a:latin typeface="Arial" panose="020B0604020202020204" pitchFamily="34" charset="0"/>
                <a:ea typeface="微软雅黑" panose="020B0503020204020204" charset="-122"/>
                <a:sym typeface="+mn-ea"/>
              </a:rPr>
              <a:t>                      </a:t>
            </a: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a:t>
            </a:r>
            <a:r>
              <a:rPr lang="zh-CN" altLang="zh-CN" sz="2400" b="1" spc="150" noProof="1">
                <a:solidFill>
                  <a:srgbClr val="000000">
                    <a:lumMod val="85000"/>
                    <a:lumOff val="15000"/>
                  </a:srgbClr>
                </a:solidFill>
                <a:latin typeface="Arial" panose="020B0604020202020204" pitchFamily="34" charset="0"/>
                <a:ea typeface="微软雅黑" panose="020B0503020204020204" charset="-122"/>
                <a:sym typeface="+mn-ea"/>
              </a:rPr>
              <a:t>—公允价值变</a:t>
            </a:r>
            <a:r>
              <a:rPr lang="zh-CN" altLang="zh-CN" sz="2400" b="1" spc="150" noProof="1" smtClean="0">
                <a:solidFill>
                  <a:srgbClr val="000000">
                    <a:lumMod val="85000"/>
                    <a:lumOff val="15000"/>
                  </a:srgbClr>
                </a:solidFill>
                <a:latin typeface="Arial" panose="020B0604020202020204" pitchFamily="34" charset="0"/>
                <a:ea typeface="微软雅黑" panose="020B0503020204020204" charset="-122"/>
                <a:sym typeface="+mn-ea"/>
              </a:rPr>
              <a:t>动</a:t>
            </a:r>
            <a:endParaRPr lang="en-US" altLang="zh-CN" sz="2400" b="1" spc="150" noProof="1">
              <a:solidFill>
                <a:srgbClr val="000000">
                  <a:lumMod val="85000"/>
                  <a:lumOff val="15000"/>
                </a:srgbClr>
              </a:solidFill>
              <a:latin typeface="Arial" panose="020B0604020202020204" pitchFamily="34" charset="0"/>
              <a:ea typeface="微软雅黑" panose="020B0503020204020204" charset="-122"/>
              <a:sym typeface="+mn-ea"/>
            </a:endParaRPr>
          </a:p>
        </p:txBody>
      </p:sp>
      <p:cxnSp>
        <p:nvCxnSpPr>
          <p:cNvPr id="16" name="直接连接符 7"/>
          <p:cNvCxnSpPr>
            <a:cxnSpLocks noChangeShapeType="1"/>
          </p:cNvCxnSpPr>
          <p:nvPr/>
        </p:nvCxnSpPr>
        <p:spPr bwMode="auto">
          <a:xfrm flipH="1">
            <a:off x="5930876" y="2379256"/>
            <a:ext cx="22249" cy="3326902"/>
          </a:xfrm>
          <a:prstGeom prst="line">
            <a:avLst/>
          </a:prstGeom>
          <a:noFill/>
          <a:ln w="57150">
            <a:solidFill>
              <a:srgbClr val="1C2E48"/>
            </a:solidFill>
            <a:round/>
            <a:headEnd/>
            <a:tailEnd/>
          </a:ln>
          <a:extLst>
            <a:ext uri="{909E8E84-426E-40DD-AFC4-6F175D3DCCD1}">
              <a14:hiddenFill xmlns:a14="http://schemas.microsoft.com/office/drawing/2010/main">
                <a:noFill/>
              </a14:hiddenFill>
            </a:ext>
          </a:extLst>
        </p:spPr>
      </p:cxnSp>
      <p:sp>
        <p:nvSpPr>
          <p:cNvPr id="17" name="矩形 16"/>
          <p:cNvSpPr/>
          <p:nvPr/>
        </p:nvSpPr>
        <p:spPr>
          <a:xfrm>
            <a:off x="1506385" y="2210024"/>
            <a:ext cx="2334293" cy="572464"/>
          </a:xfrm>
          <a:prstGeom prst="rect">
            <a:avLst/>
          </a:prstGeom>
        </p:spPr>
        <p:txBody>
          <a:bodyPr wrap="none">
            <a:spAutoFit/>
          </a:bodyPr>
          <a:lstStyle/>
          <a:p>
            <a:pPr marL="228600" lvl="0" indent="-228600">
              <a:lnSpc>
                <a:spcPct val="130000"/>
              </a:lnSpc>
              <a:spcAft>
                <a:spcPts val="1000"/>
              </a:spcAft>
              <a:buFont typeface="Arial" panose="020B0604020202020204" pitchFamily="34" charset="0"/>
              <a:buChar char="•"/>
            </a:pPr>
            <a:r>
              <a:rPr lang="zh-CN" altLang="en-US" sz="2400" spc="150" noProof="1">
                <a:solidFill>
                  <a:srgbClr val="C00000"/>
                </a:solidFill>
                <a:latin typeface="Arial" panose="020B0604020202020204" pitchFamily="34" charset="0"/>
                <a:ea typeface="微软雅黑" panose="020B0503020204020204" charset="-122"/>
                <a:sym typeface="+mn-ea"/>
              </a:rPr>
              <a:t>资产类</a:t>
            </a:r>
            <a:r>
              <a:rPr lang="en-US" altLang="zh-CN" sz="2400" spc="150" noProof="1">
                <a:solidFill>
                  <a:srgbClr val="000000">
                    <a:lumMod val="85000"/>
                    <a:lumOff val="15000"/>
                  </a:srgbClr>
                </a:solidFill>
                <a:latin typeface="Arial" panose="020B0604020202020204" pitchFamily="34" charset="0"/>
                <a:ea typeface="微软雅黑" panose="020B0503020204020204" charset="-122"/>
                <a:sym typeface="+mn-ea"/>
              </a:rPr>
              <a:t>         </a:t>
            </a:r>
          </a:p>
        </p:txBody>
      </p:sp>
      <p:sp>
        <p:nvSpPr>
          <p:cNvPr id="18" name="矩形 17"/>
          <p:cNvSpPr/>
          <p:nvPr/>
        </p:nvSpPr>
        <p:spPr>
          <a:xfrm>
            <a:off x="7223761" y="2142091"/>
            <a:ext cx="2438488" cy="572464"/>
          </a:xfrm>
          <a:prstGeom prst="rect">
            <a:avLst/>
          </a:prstGeom>
        </p:spPr>
        <p:txBody>
          <a:bodyPr wrap="none">
            <a:spAutoFit/>
          </a:bodyPr>
          <a:lstStyle/>
          <a:p>
            <a:pPr marL="228600" lvl="0" indent="-228600">
              <a:lnSpc>
                <a:spcPct val="130000"/>
              </a:lnSpc>
              <a:spcAft>
                <a:spcPts val="1000"/>
              </a:spcAft>
              <a:buFont typeface="Arial" panose="020B0604020202020204" pitchFamily="34" charset="0"/>
              <a:buChar char="•"/>
            </a:pPr>
            <a:r>
              <a:rPr lang="zh-CN" altLang="en-US" sz="2400" spc="150" noProof="1">
                <a:solidFill>
                  <a:srgbClr val="C00000"/>
                </a:solidFill>
                <a:latin typeface="Arial" panose="020B0604020202020204" pitchFamily="34" charset="0"/>
                <a:ea typeface="微软雅黑" panose="020B0503020204020204" charset="-122"/>
                <a:sym typeface="+mn-ea"/>
              </a:rPr>
              <a:t>损益类</a:t>
            </a:r>
            <a:r>
              <a:rPr lang="en-US" altLang="zh-CN" sz="2400" spc="150" noProof="1">
                <a:solidFill>
                  <a:srgbClr val="C00000"/>
                </a:solidFill>
                <a:latin typeface="Arial" panose="020B0604020202020204" pitchFamily="34" charset="0"/>
                <a:ea typeface="微软雅黑" panose="020B0503020204020204" charset="-122"/>
                <a:sym typeface="+mn-ea"/>
              </a:rPr>
              <a:t>          </a:t>
            </a:r>
          </a:p>
        </p:txBody>
      </p:sp>
      <p:sp>
        <p:nvSpPr>
          <p:cNvPr id="19" name="矩形 18"/>
          <p:cNvSpPr/>
          <p:nvPr/>
        </p:nvSpPr>
        <p:spPr>
          <a:xfrm>
            <a:off x="6338437" y="4243766"/>
            <a:ext cx="6096000" cy="1180836"/>
          </a:xfrm>
          <a:prstGeom prst="rect">
            <a:avLst/>
          </a:prstGeom>
        </p:spPr>
        <p:txBody>
          <a:bodyPr>
            <a:spAutoFit/>
          </a:bodyPr>
          <a:lstStyle/>
          <a:p>
            <a:pPr marL="228600" lvl="0" indent="-228600">
              <a:lnSpc>
                <a:spcPct val="130000"/>
              </a:lnSpc>
              <a:spcAft>
                <a:spcPts val="1000"/>
              </a:spcAft>
              <a:buFont typeface="Arial" panose="020B0604020202020204" pitchFamily="34" charset="0"/>
              <a:buChar char="•"/>
            </a:pPr>
            <a:r>
              <a:rPr lang="zh-CN" altLang="en-US" sz="2400" spc="150" noProof="1">
                <a:solidFill>
                  <a:srgbClr val="000000">
                    <a:lumMod val="85000"/>
                    <a:lumOff val="15000"/>
                  </a:srgbClr>
                </a:solidFill>
                <a:latin typeface="Arial" panose="020B0604020202020204" pitchFamily="34" charset="0"/>
                <a:ea typeface="微软雅黑" panose="020B0503020204020204" charset="-122"/>
                <a:sym typeface="+mn-ea"/>
              </a:rPr>
              <a:t>增加在</a:t>
            </a:r>
            <a:r>
              <a:rPr lang="zh-CN" altLang="en-US" sz="2400" spc="150" noProof="1">
                <a:solidFill>
                  <a:srgbClr val="FF0000"/>
                </a:solidFill>
                <a:latin typeface="Arial" panose="020B0604020202020204" pitchFamily="34" charset="0"/>
                <a:ea typeface="微软雅黑" panose="020B0503020204020204" charset="-122"/>
                <a:sym typeface="+mn-ea"/>
              </a:rPr>
              <a:t>贷方</a:t>
            </a:r>
            <a:r>
              <a:rPr lang="zh-CN" altLang="en-US" sz="2400" spc="150" noProof="1">
                <a:solidFill>
                  <a:srgbClr val="000000">
                    <a:lumMod val="85000"/>
                    <a:lumOff val="15000"/>
                  </a:srgbClr>
                </a:solidFill>
                <a:latin typeface="Arial" panose="020B0604020202020204" pitchFamily="34" charset="0"/>
                <a:ea typeface="微软雅黑" panose="020B0503020204020204" charset="-122"/>
                <a:sym typeface="+mn-ea"/>
              </a:rPr>
              <a:t>，减少在</a:t>
            </a:r>
            <a:r>
              <a:rPr lang="zh-CN" altLang="en-US" sz="2400" spc="150" noProof="1">
                <a:solidFill>
                  <a:srgbClr val="FF0000"/>
                </a:solidFill>
                <a:latin typeface="Arial" panose="020B0604020202020204" pitchFamily="34" charset="0"/>
                <a:ea typeface="微软雅黑" panose="020B0503020204020204" charset="-122"/>
                <a:sym typeface="+mn-ea"/>
              </a:rPr>
              <a:t>借方</a:t>
            </a:r>
            <a:r>
              <a:rPr lang="en-US" altLang="zh-CN" sz="2400" spc="150" noProof="1">
                <a:solidFill>
                  <a:srgbClr val="000000"/>
                </a:solidFill>
                <a:latin typeface="Arial" panose="020B0604020202020204" pitchFamily="34" charset="0"/>
                <a:ea typeface="微软雅黑" panose="020B0503020204020204" charset="-122"/>
                <a:sym typeface="+mn-ea"/>
              </a:rPr>
              <a:t>,</a:t>
            </a:r>
          </a:p>
          <a:p>
            <a:pPr marL="228600" lvl="0" indent="-228600">
              <a:lnSpc>
                <a:spcPct val="130000"/>
              </a:lnSpc>
              <a:spcAft>
                <a:spcPts val="1000"/>
              </a:spcAft>
              <a:buFont typeface="Arial" panose="020B0604020202020204" pitchFamily="34" charset="0"/>
              <a:buChar char="•"/>
            </a:pPr>
            <a:r>
              <a:rPr lang="zh-CN" altLang="en-US" sz="2400" spc="150" noProof="1">
                <a:solidFill>
                  <a:srgbClr val="000000"/>
                </a:solidFill>
                <a:latin typeface="Arial" panose="020B0604020202020204" pitchFamily="34" charset="0"/>
                <a:ea typeface="微软雅黑" panose="020B0503020204020204" charset="-122"/>
                <a:sym typeface="+mn-ea"/>
              </a:rPr>
              <a:t>期末无余额</a:t>
            </a:r>
          </a:p>
        </p:txBody>
      </p:sp>
    </p:spTree>
    <p:custDataLst>
      <p:tags r:id="rId1"/>
    </p:custDataLst>
    <p:extLst>
      <p:ext uri="{BB962C8B-B14F-4D97-AF65-F5344CB8AC3E}">
        <p14:creationId xmlns:p14="http://schemas.microsoft.com/office/powerpoint/2010/main" val="19161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build="p"/>
      <p:bldP spid="9" grpId="0"/>
      <p:bldP spid="17" grpId="0"/>
      <p:bldP spid="18"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99661"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lvl="0"/>
            <a:r>
              <a:rPr kumimoji="0" lang="zh-CN" altLang="en-US" sz="4800" b="0" i="0" u="none" strike="noStrike" kern="0" cap="none" spc="0" normalizeH="0" baseline="0" noProof="0" dirty="0" smtClean="0">
                <a:ln>
                  <a:noFill/>
                </a:ln>
                <a:effectLst/>
                <a:uLnTx/>
                <a:uFillTx/>
                <a:latin typeface="微软雅黑" pitchFamily="34" charset="-122"/>
                <a:ea typeface="宋体" panose="02010600030101010101" pitchFamily="2" charset="-122"/>
                <a:cs typeface="+mn-cs"/>
              </a:rPr>
              <a:t> </a:t>
            </a:r>
            <a:r>
              <a:rPr lang="zh-CN" altLang="en-US" sz="4800" dirty="0">
                <a:latin typeface="微软雅黑" pitchFamily="34" charset="-122"/>
                <a:ea typeface="微软雅黑" pitchFamily="34" charset="-122"/>
              </a:rPr>
              <a:t>●</a:t>
            </a:r>
            <a:r>
              <a:rPr kumimoji="0" lang="zh-CN" altLang="en-US" sz="4400" b="0" i="0" u="none" strike="noStrike" kern="0" cap="none" spc="0" normalizeH="0" baseline="0" noProof="0" dirty="0" smtClean="0">
                <a:ln>
                  <a:noFill/>
                </a:ln>
                <a:effectLst/>
                <a:uLnTx/>
                <a:uFillTx/>
                <a:latin typeface="微软雅黑" pitchFamily="34" charset="-122"/>
                <a:ea typeface="宋体" panose="02010600030101010101" pitchFamily="2" charset="-122"/>
                <a:cs typeface="+mn-cs"/>
              </a:rPr>
              <a:t>研习新课</a:t>
            </a:r>
          </a:p>
        </p:txBody>
      </p:sp>
      <p:sp>
        <p:nvSpPr>
          <p:cNvPr id="12" name="矩形 11"/>
          <p:cNvSpPr/>
          <p:nvPr/>
        </p:nvSpPr>
        <p:spPr>
          <a:xfrm>
            <a:off x="890372" y="1336915"/>
            <a:ext cx="2236510" cy="707886"/>
          </a:xfrm>
          <a:prstGeom prst="rect">
            <a:avLst/>
          </a:prstGeom>
        </p:spPr>
        <p:txBody>
          <a:bodyPr wrap="none">
            <a:spAutoFit/>
          </a:bodyPr>
          <a:lstStyle/>
          <a:p>
            <a:r>
              <a:rPr lang="zh-CN" altLang="zh-CN" sz="4000" dirty="0">
                <a:ea typeface="等线" panose="02010600030101010101" pitchFamily="2" charset="-122"/>
                <a:cs typeface="Times New Roman" panose="02020603050405020304" pitchFamily="18" charset="0"/>
              </a:rPr>
              <a:t>核算内容</a:t>
            </a:r>
            <a:endParaRPr lang="zh-CN" altLang="en-US" sz="4000" dirty="0"/>
          </a:p>
        </p:txBody>
      </p:sp>
      <p:sp>
        <p:nvSpPr>
          <p:cNvPr id="13" name="流程图: 可选过程 12"/>
          <p:cNvSpPr/>
          <p:nvPr/>
        </p:nvSpPr>
        <p:spPr>
          <a:xfrm>
            <a:off x="1771649" y="3143247"/>
            <a:ext cx="1585913" cy="785813"/>
          </a:xfrm>
          <a:prstGeom prst="flowChartAlternateProcess">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4" name="流程图: 可选过程 13"/>
          <p:cNvSpPr/>
          <p:nvPr/>
        </p:nvSpPr>
        <p:spPr>
          <a:xfrm>
            <a:off x="4491123" y="3136101"/>
            <a:ext cx="1754981" cy="785812"/>
          </a:xfrm>
          <a:prstGeom prst="flowChartAlternateProcess">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5" name="流程图: 可选过程 14"/>
          <p:cNvSpPr/>
          <p:nvPr/>
        </p:nvSpPr>
        <p:spPr>
          <a:xfrm>
            <a:off x="7353299" y="3136099"/>
            <a:ext cx="1585913" cy="785813"/>
          </a:xfrm>
          <a:prstGeom prst="flowChartAlternateProcess">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16" name="文本框 15"/>
          <p:cNvSpPr txBox="1"/>
          <p:nvPr/>
        </p:nvSpPr>
        <p:spPr>
          <a:xfrm>
            <a:off x="2008627" y="3274543"/>
            <a:ext cx="1277144" cy="523220"/>
          </a:xfrm>
          <a:prstGeom prst="rect">
            <a:avLst/>
          </a:prstGeom>
          <a:noFill/>
        </p:spPr>
        <p:txBody>
          <a:bodyPr wrap="square" rtlCol="0">
            <a:spAutoFit/>
          </a:bodyPr>
          <a:lstStyle/>
          <a:p>
            <a:r>
              <a:rPr lang="zh-CN" altLang="en-US" sz="2800" dirty="0" smtClean="0"/>
              <a:t>取得</a:t>
            </a:r>
            <a:endParaRPr lang="zh-CN" altLang="en-US" sz="2800" dirty="0"/>
          </a:p>
        </p:txBody>
      </p:sp>
      <p:sp>
        <p:nvSpPr>
          <p:cNvPr id="17" name="文本框 16"/>
          <p:cNvSpPr txBox="1"/>
          <p:nvPr/>
        </p:nvSpPr>
        <p:spPr>
          <a:xfrm>
            <a:off x="4588754" y="2352578"/>
            <a:ext cx="1657350" cy="523220"/>
          </a:xfrm>
          <a:prstGeom prst="rect">
            <a:avLst/>
          </a:prstGeom>
          <a:noFill/>
        </p:spPr>
        <p:txBody>
          <a:bodyPr wrap="square" rtlCol="0">
            <a:spAutoFit/>
          </a:bodyPr>
          <a:lstStyle/>
          <a:p>
            <a:r>
              <a:rPr lang="zh-CN" altLang="en-US" sz="2800" dirty="0" smtClean="0">
                <a:solidFill>
                  <a:srgbClr val="FF0000"/>
                </a:solidFill>
              </a:rPr>
              <a:t>期末计量</a:t>
            </a:r>
            <a:endParaRPr lang="zh-CN" altLang="en-US" sz="2800" dirty="0">
              <a:solidFill>
                <a:srgbClr val="FF0000"/>
              </a:solidFill>
            </a:endParaRPr>
          </a:p>
        </p:txBody>
      </p:sp>
      <p:sp>
        <p:nvSpPr>
          <p:cNvPr id="18" name="文本框 17"/>
          <p:cNvSpPr txBox="1"/>
          <p:nvPr/>
        </p:nvSpPr>
        <p:spPr>
          <a:xfrm>
            <a:off x="7624762" y="3267395"/>
            <a:ext cx="1314450" cy="523220"/>
          </a:xfrm>
          <a:prstGeom prst="rect">
            <a:avLst/>
          </a:prstGeom>
          <a:noFill/>
        </p:spPr>
        <p:txBody>
          <a:bodyPr wrap="square" rtlCol="0">
            <a:spAutoFit/>
          </a:bodyPr>
          <a:lstStyle/>
          <a:p>
            <a:r>
              <a:rPr lang="zh-CN" altLang="en-US" sz="2800" dirty="0" smtClean="0"/>
              <a:t>出售</a:t>
            </a:r>
            <a:endParaRPr lang="zh-CN" altLang="en-US" sz="2800" dirty="0"/>
          </a:p>
        </p:txBody>
      </p:sp>
      <p:sp>
        <p:nvSpPr>
          <p:cNvPr id="19" name="右箭头 18"/>
          <p:cNvSpPr/>
          <p:nvPr/>
        </p:nvSpPr>
        <p:spPr>
          <a:xfrm>
            <a:off x="3588146" y="3375422"/>
            <a:ext cx="671513" cy="321462"/>
          </a:xfrm>
          <a:prstGeom prst="rightArrow">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20" name="右箭头 19"/>
          <p:cNvSpPr/>
          <p:nvPr/>
        </p:nvSpPr>
        <p:spPr>
          <a:xfrm>
            <a:off x="6308500" y="3293837"/>
            <a:ext cx="706663" cy="403047"/>
          </a:xfrm>
          <a:prstGeom prst="rightArrow">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p>
        </p:txBody>
      </p:sp>
      <p:sp>
        <p:nvSpPr>
          <p:cNvPr id="21" name="文本框 20"/>
          <p:cNvSpPr txBox="1"/>
          <p:nvPr/>
        </p:nvSpPr>
        <p:spPr>
          <a:xfrm>
            <a:off x="1771649" y="4654728"/>
            <a:ext cx="6243637" cy="646331"/>
          </a:xfrm>
          <a:prstGeom prst="rect">
            <a:avLst/>
          </a:prstGeom>
          <a:noFill/>
        </p:spPr>
        <p:txBody>
          <a:bodyPr wrap="square" rtlCol="0">
            <a:spAutoFit/>
          </a:bodyPr>
          <a:lstStyle/>
          <a:p>
            <a:r>
              <a:rPr lang="zh-CN" altLang="en-US" sz="3600" dirty="0"/>
              <a:t>会计</a:t>
            </a:r>
            <a:r>
              <a:rPr lang="zh-CN" altLang="en-US" sz="3600" dirty="0" smtClean="0"/>
              <a:t>计量原则：公允价值计量</a:t>
            </a:r>
            <a:endParaRPr lang="zh-CN" altLang="en-US" sz="3600" dirty="0"/>
          </a:p>
        </p:txBody>
      </p:sp>
      <p:sp>
        <p:nvSpPr>
          <p:cNvPr id="2" name="文本框 1"/>
          <p:cNvSpPr txBox="1"/>
          <p:nvPr/>
        </p:nvSpPr>
        <p:spPr>
          <a:xfrm>
            <a:off x="4588754" y="3274543"/>
            <a:ext cx="1657350" cy="523220"/>
          </a:xfrm>
          <a:prstGeom prst="rect">
            <a:avLst/>
          </a:prstGeom>
          <a:noFill/>
        </p:spPr>
        <p:txBody>
          <a:bodyPr wrap="square" rtlCol="0">
            <a:spAutoFit/>
          </a:bodyPr>
          <a:lstStyle/>
          <a:p>
            <a:r>
              <a:rPr lang="zh-CN" altLang="en-US" sz="2800" dirty="0" smtClean="0"/>
              <a:t>持有期间</a:t>
            </a:r>
            <a:endParaRPr lang="zh-CN" altLang="en-US" sz="2800" dirty="0"/>
          </a:p>
        </p:txBody>
      </p:sp>
      <p:sp>
        <p:nvSpPr>
          <p:cNvPr id="22" name="文本框 21"/>
          <p:cNvSpPr txBox="1"/>
          <p:nvPr/>
        </p:nvSpPr>
        <p:spPr>
          <a:xfrm>
            <a:off x="1818524" y="2326181"/>
            <a:ext cx="1657350" cy="523220"/>
          </a:xfrm>
          <a:prstGeom prst="rect">
            <a:avLst/>
          </a:prstGeom>
          <a:noFill/>
        </p:spPr>
        <p:txBody>
          <a:bodyPr wrap="square" rtlCol="0">
            <a:spAutoFit/>
          </a:bodyPr>
          <a:lstStyle/>
          <a:p>
            <a:r>
              <a:rPr lang="zh-CN" altLang="en-US" sz="2800" dirty="0" smtClean="0">
                <a:solidFill>
                  <a:srgbClr val="FF0000"/>
                </a:solidFill>
              </a:rPr>
              <a:t>初始计量</a:t>
            </a:r>
            <a:endParaRPr lang="zh-CN" altLang="en-US" sz="2800" dirty="0">
              <a:solidFill>
                <a:srgbClr val="FF0000"/>
              </a:solidFill>
            </a:endParaRPr>
          </a:p>
        </p:txBody>
      </p:sp>
      <p:sp>
        <p:nvSpPr>
          <p:cNvPr id="3" name="文本框 2"/>
          <p:cNvSpPr txBox="1"/>
          <p:nvPr/>
        </p:nvSpPr>
        <p:spPr>
          <a:xfrm>
            <a:off x="5107577" y="5831399"/>
            <a:ext cx="1815737" cy="369332"/>
          </a:xfrm>
          <a:prstGeom prst="rect">
            <a:avLst/>
          </a:prstGeom>
          <a:noFill/>
        </p:spPr>
        <p:txBody>
          <a:bodyPr wrap="square" rtlCol="0">
            <a:spAutoFit/>
          </a:bodyPr>
          <a:lstStyle/>
          <a:p>
            <a:r>
              <a:rPr lang="en-US" altLang="zh-CN" dirty="0" smtClean="0"/>
              <a:t>VS  </a:t>
            </a:r>
            <a:r>
              <a:rPr lang="zh-CN" altLang="en-US" dirty="0" smtClean="0"/>
              <a:t>历史成本</a:t>
            </a:r>
            <a:endParaRPr lang="zh-CN"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p:bldP spid="17" grpId="0"/>
      <p:bldP spid="18" grpId="0"/>
      <p:bldP spid="19" grpId="0" animBg="1"/>
      <p:bldP spid="20" grpId="0" animBg="1"/>
      <p:bldP spid="21" grpId="0"/>
      <p:bldP spid="2" grpId="0"/>
      <p:bldP spid="2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lvl="0"/>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lang="zh-CN" altLang="en-US" sz="4800" kern="0" dirty="0">
                <a:latin typeface="微软雅黑" pitchFamily="34" charset="-122"/>
                <a:ea typeface="宋体" panose="02010600030101010101" pitchFamily="2" charset="-122"/>
              </a:rPr>
              <a:t> </a:t>
            </a:r>
            <a:r>
              <a:rPr lang="zh-CN" altLang="en-US" sz="3200" dirty="0"/>
              <a:t>故事：小花是怎么“养牛”的？</a:t>
            </a:r>
            <a:endParaRPr kumimoji="0" lang="zh-CN" altLang="en-US" sz="3200" b="0" i="0" u="none" strike="noStrike" kern="0" cap="none" spc="0" normalizeH="0" baseline="0" noProof="0" dirty="0" smtClean="0">
              <a:ln>
                <a:noFill/>
              </a:ln>
              <a:effectLst/>
              <a:uLnTx/>
              <a:uFillTx/>
              <a:latin typeface="微软雅黑" pitchFamily="34" charset="-122"/>
              <a:ea typeface="宋体" panose="02010600030101010101" pitchFamily="2" charset="-122"/>
            </a:endParaRPr>
          </a:p>
        </p:txBody>
      </p:sp>
      <p:graphicFrame>
        <p:nvGraphicFramePr>
          <p:cNvPr id="21" name="表格 20"/>
          <p:cNvGraphicFramePr>
            <a:graphicFrameLocks noGrp="1"/>
          </p:cNvGraphicFramePr>
          <p:nvPr>
            <p:extLst>
              <p:ext uri="{D42A27DB-BD31-4B8C-83A1-F6EECF244321}">
                <p14:modId xmlns:p14="http://schemas.microsoft.com/office/powerpoint/2010/main" val="165026349"/>
              </p:ext>
            </p:extLst>
          </p:nvPr>
        </p:nvGraphicFramePr>
        <p:xfrm>
          <a:off x="1005840" y="1881050"/>
          <a:ext cx="5373248" cy="4328160"/>
        </p:xfrm>
        <a:graphic>
          <a:graphicData uri="http://schemas.openxmlformats.org/drawingml/2006/table">
            <a:tbl>
              <a:tblPr firstRow="1" bandRow="1">
                <a:tableStyleId>{5C22544A-7EE6-4342-B048-85BDC9FD1C3A}</a:tableStyleId>
              </a:tblPr>
              <a:tblGrid>
                <a:gridCol w="1330522">
                  <a:extLst>
                    <a:ext uri="{9D8B030D-6E8A-4147-A177-3AD203B41FA5}">
                      <a16:colId xmlns:a16="http://schemas.microsoft.com/office/drawing/2014/main" val="2705130291"/>
                    </a:ext>
                  </a:extLst>
                </a:gridCol>
                <a:gridCol w="4042726">
                  <a:extLst>
                    <a:ext uri="{9D8B030D-6E8A-4147-A177-3AD203B41FA5}">
                      <a16:colId xmlns:a16="http://schemas.microsoft.com/office/drawing/2014/main" val="1154149865"/>
                    </a:ext>
                  </a:extLst>
                </a:gridCol>
              </a:tblGrid>
              <a:tr h="4259061">
                <a:tc>
                  <a:txBody>
                    <a:bodyPr/>
                    <a:lstStyle/>
                    <a:p>
                      <a:endParaRPr lang="en-US" altLang="zh-CN" dirty="0" smtClean="0"/>
                    </a:p>
                    <a:p>
                      <a:endParaRPr lang="en-US" altLang="zh-CN" dirty="0" smtClean="0"/>
                    </a:p>
                    <a:p>
                      <a:endParaRPr lang="en-US" altLang="zh-CN" dirty="0" smtClean="0"/>
                    </a:p>
                    <a:p>
                      <a:r>
                        <a:rPr lang="zh-CN" altLang="en-US" sz="3200" dirty="0" smtClean="0">
                          <a:solidFill>
                            <a:schemeClr val="tx1"/>
                          </a:solidFill>
                        </a:rPr>
                        <a:t>初</a:t>
                      </a:r>
                      <a:endParaRPr lang="en-US" altLang="zh-CN" sz="3200" dirty="0" smtClean="0">
                        <a:solidFill>
                          <a:schemeClr val="tx1"/>
                        </a:solidFill>
                      </a:endParaRPr>
                    </a:p>
                    <a:p>
                      <a:r>
                        <a:rPr lang="zh-CN" altLang="en-US" sz="3200" dirty="0" smtClean="0">
                          <a:solidFill>
                            <a:schemeClr val="tx1"/>
                          </a:solidFill>
                        </a:rPr>
                        <a:t>始</a:t>
                      </a:r>
                      <a:endParaRPr lang="en-US" altLang="zh-CN" sz="3200" dirty="0" smtClean="0">
                        <a:solidFill>
                          <a:schemeClr val="tx1"/>
                        </a:solidFill>
                      </a:endParaRPr>
                    </a:p>
                    <a:p>
                      <a:r>
                        <a:rPr lang="zh-CN" altLang="en-US" sz="3200" dirty="0" smtClean="0">
                          <a:solidFill>
                            <a:schemeClr val="tx1"/>
                          </a:solidFill>
                        </a:rPr>
                        <a:t>计</a:t>
                      </a:r>
                      <a:endParaRPr lang="en-US" altLang="zh-CN" sz="3200" dirty="0" smtClean="0">
                        <a:solidFill>
                          <a:schemeClr val="tx1"/>
                        </a:solidFill>
                      </a:endParaRPr>
                    </a:p>
                    <a:p>
                      <a:r>
                        <a:rPr lang="zh-CN" altLang="en-US" sz="3200" dirty="0" smtClean="0">
                          <a:solidFill>
                            <a:schemeClr val="tx1"/>
                          </a:solidFill>
                        </a:rPr>
                        <a:t>量</a:t>
                      </a:r>
                      <a:endParaRPr lang="en-US" altLang="zh-CN" sz="3200" dirty="0" smtClean="0">
                        <a:solidFill>
                          <a:schemeClr val="tx1"/>
                        </a:solidFill>
                      </a:endParaRPr>
                    </a:p>
                    <a:p>
                      <a:endParaRPr lang="zh-CN" alt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lang="en-US" altLang="zh-CN" dirty="0" smtClean="0">
                        <a:solidFill>
                          <a:schemeClr val="tx1"/>
                        </a:solidFill>
                      </a:endParaRPr>
                    </a:p>
                    <a:p>
                      <a:pPr marL="342900" indent="-342900">
                        <a:buFont typeface="Wingdings" panose="05000000000000000000" pitchFamily="2" charset="2"/>
                        <a:buChar char="ü"/>
                      </a:pPr>
                      <a:r>
                        <a:rPr lang="zh-CN" altLang="en-US" sz="2400" b="0" dirty="0" smtClean="0">
                          <a:solidFill>
                            <a:srgbClr val="0070C0"/>
                          </a:solidFill>
                        </a:rPr>
                        <a:t>情形一</a:t>
                      </a:r>
                      <a:r>
                        <a:rPr lang="zh-CN" altLang="en-US" sz="2400" b="0" dirty="0" smtClean="0">
                          <a:solidFill>
                            <a:schemeClr val="tx1"/>
                          </a:solidFill>
                        </a:rPr>
                        <a:t>：小花找牛叔买牛，张三作为中间人，收手续费</a:t>
                      </a:r>
                      <a:r>
                        <a:rPr lang="en-US" altLang="zh-CN" sz="2400" b="0" dirty="0" smtClean="0">
                          <a:solidFill>
                            <a:schemeClr val="tx1"/>
                          </a:solidFill>
                        </a:rPr>
                        <a:t>10</a:t>
                      </a:r>
                      <a:r>
                        <a:rPr lang="zh-CN" altLang="en-US" sz="2400" b="0" dirty="0" smtClean="0">
                          <a:solidFill>
                            <a:schemeClr val="tx1"/>
                          </a:solidFill>
                        </a:rPr>
                        <a:t>元</a:t>
                      </a:r>
                      <a:endParaRPr lang="en-US" altLang="zh-CN" b="0" dirty="0" smtClean="0">
                        <a:solidFill>
                          <a:schemeClr val="tx1"/>
                        </a:solidFill>
                      </a:endParaRPr>
                    </a:p>
                    <a:p>
                      <a:endParaRPr lang="en-US" altLang="zh-CN" dirty="0" smtClean="0">
                        <a:solidFill>
                          <a:schemeClr val="tx1"/>
                        </a:solidFill>
                      </a:endParaRPr>
                    </a:p>
                    <a:p>
                      <a:r>
                        <a:rPr lang="en-US" altLang="zh-CN" baseline="0" dirty="0" smtClean="0">
                          <a:solidFill>
                            <a:schemeClr val="tx1"/>
                          </a:solidFill>
                        </a:rPr>
                        <a:t>                     </a:t>
                      </a:r>
                      <a:r>
                        <a:rPr lang="zh-CN" altLang="en-US" sz="2400" dirty="0" smtClean="0">
                          <a:solidFill>
                            <a:schemeClr val="tx1"/>
                          </a:solidFill>
                        </a:rPr>
                        <a:t>张三</a:t>
                      </a:r>
                      <a:endParaRPr lang="en-US" altLang="zh-CN" sz="2400" dirty="0" smtClean="0">
                        <a:solidFill>
                          <a:schemeClr val="tx1"/>
                        </a:solidFill>
                      </a:endParaRPr>
                    </a:p>
                    <a:p>
                      <a:r>
                        <a:rPr lang="zh-CN" altLang="en-US" sz="1400" b="0" dirty="0" smtClean="0">
                          <a:solidFill>
                            <a:schemeClr val="tx1"/>
                          </a:solidFill>
                        </a:rPr>
                        <a:t>支付手续费</a:t>
                      </a:r>
                      <a:r>
                        <a:rPr lang="en-US" altLang="zh-CN" sz="1400" b="0" dirty="0" smtClean="0">
                          <a:solidFill>
                            <a:schemeClr val="tx1"/>
                          </a:solidFill>
                        </a:rPr>
                        <a:t>10</a:t>
                      </a:r>
                    </a:p>
                    <a:p>
                      <a:endParaRPr lang="en-US" altLang="zh-CN"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solidFill>
                            <a:schemeClr val="tx1"/>
                          </a:solidFill>
                        </a:rPr>
                        <a:t>     </a:t>
                      </a:r>
                      <a:r>
                        <a:rPr lang="en-US" altLang="zh-CN" sz="2400" dirty="0" smtClean="0">
                          <a:solidFill>
                            <a:schemeClr val="tx1"/>
                          </a:solidFill>
                        </a:rPr>
                        <a:t> </a:t>
                      </a:r>
                      <a:r>
                        <a:rPr lang="zh-CN" altLang="en-US" sz="2400" dirty="0" smtClean="0">
                          <a:solidFill>
                            <a:schemeClr val="tx1"/>
                          </a:solidFill>
                        </a:rPr>
                        <a:t> 小花</a:t>
                      </a:r>
                      <a:r>
                        <a:rPr lang="zh-CN" altLang="en-US" dirty="0" smtClean="0">
                          <a:solidFill>
                            <a:schemeClr val="tx1"/>
                          </a:solidFill>
                        </a:rPr>
                        <a:t>                     </a:t>
                      </a:r>
                      <a:r>
                        <a:rPr lang="zh-CN" altLang="en-US" sz="2400" dirty="0" smtClean="0">
                          <a:solidFill>
                            <a:schemeClr val="tx1"/>
                          </a:solidFill>
                        </a:rPr>
                        <a:t>牛叔                          </a:t>
                      </a:r>
                      <a:endParaRPr lang="en-US" altLang="zh-CN" sz="2400" dirty="0" smtClean="0">
                        <a:solidFill>
                          <a:schemeClr val="tx1"/>
                        </a:solidFill>
                      </a:endParaRPr>
                    </a:p>
                    <a:p>
                      <a:r>
                        <a:rPr lang="en-US" altLang="zh-CN" dirty="0" smtClean="0">
                          <a:solidFill>
                            <a:schemeClr val="tx1"/>
                          </a:solidFill>
                        </a:rPr>
                        <a:t>                   </a:t>
                      </a:r>
                      <a:r>
                        <a:rPr lang="zh-CN" altLang="en-US" sz="1600" b="0" dirty="0" smtClean="0">
                          <a:solidFill>
                            <a:schemeClr val="tx1"/>
                          </a:solidFill>
                        </a:rPr>
                        <a:t>支付</a:t>
                      </a:r>
                      <a:r>
                        <a:rPr lang="en-US" altLang="zh-CN" sz="1600" b="0" dirty="0" smtClean="0">
                          <a:solidFill>
                            <a:schemeClr val="tx1"/>
                          </a:solidFill>
                        </a:rPr>
                        <a:t>1000</a:t>
                      </a:r>
                      <a:r>
                        <a:rPr lang="zh-CN" altLang="en-US" sz="1600" b="0" dirty="0" smtClean="0">
                          <a:solidFill>
                            <a:schemeClr val="tx1"/>
                          </a:solidFill>
                        </a:rPr>
                        <a:t>元</a:t>
                      </a:r>
                      <a:endParaRPr lang="en-US" altLang="zh-CN" sz="1600" b="0" dirty="0" smtClean="0">
                        <a:solidFill>
                          <a:schemeClr val="tx1"/>
                        </a:solidFill>
                      </a:endParaRPr>
                    </a:p>
                    <a:p>
                      <a:endParaRPr lang="en-US" altLang="zh-CN" dirty="0" smtClean="0">
                        <a:solidFill>
                          <a:schemeClr val="tx1"/>
                        </a:solidFill>
                      </a:endParaRPr>
                    </a:p>
                    <a:p>
                      <a:endParaRPr lang="en-US" altLang="zh-CN" dirty="0" smtClean="0">
                        <a:solidFill>
                          <a:schemeClr val="tx1"/>
                        </a:solidFill>
                      </a:endParaRPr>
                    </a:p>
                    <a:p>
                      <a:endParaRPr lang="en-US" altLang="zh-CN" dirty="0" smtClean="0">
                        <a:solidFill>
                          <a:schemeClr val="tx1"/>
                        </a:solidFill>
                      </a:endParaRPr>
                    </a:p>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75104492"/>
                  </a:ext>
                </a:extLst>
              </a:tr>
            </a:tbl>
          </a:graphicData>
        </a:graphic>
      </p:graphicFrame>
      <p:cxnSp>
        <p:nvCxnSpPr>
          <p:cNvPr id="3" name="直接箭头连接符 2"/>
          <p:cNvCxnSpPr/>
          <p:nvPr/>
        </p:nvCxnSpPr>
        <p:spPr>
          <a:xfrm>
            <a:off x="3543300" y="4557713"/>
            <a:ext cx="9429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直接箭头连接符 4"/>
          <p:cNvCxnSpPr/>
          <p:nvPr/>
        </p:nvCxnSpPr>
        <p:spPr>
          <a:xfrm flipV="1">
            <a:off x="2757486" y="3835506"/>
            <a:ext cx="585788" cy="48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4214811" y="3870539"/>
            <a:ext cx="600075" cy="48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图片 8"/>
          <p:cNvPicPr>
            <a:picLocks noChangeAspect="1"/>
          </p:cNvPicPr>
          <p:nvPr/>
        </p:nvPicPr>
        <p:blipFill>
          <a:blip r:embed="rId3"/>
          <a:stretch>
            <a:fillRect/>
          </a:stretch>
        </p:blipFill>
        <p:spPr>
          <a:xfrm>
            <a:off x="5010635" y="4779939"/>
            <a:ext cx="923127" cy="776266"/>
          </a:xfrm>
          <a:prstGeom prst="rect">
            <a:avLst/>
          </a:prstGeom>
        </p:spPr>
      </p:pic>
      <p:sp>
        <p:nvSpPr>
          <p:cNvPr id="2" name="文本框 1"/>
          <p:cNvSpPr txBox="1"/>
          <p:nvPr/>
        </p:nvSpPr>
        <p:spPr>
          <a:xfrm>
            <a:off x="940526" y="1288732"/>
            <a:ext cx="2402748" cy="523220"/>
          </a:xfrm>
          <a:prstGeom prst="rect">
            <a:avLst/>
          </a:prstGeom>
          <a:noFill/>
        </p:spPr>
        <p:txBody>
          <a:bodyPr wrap="square" rtlCol="0">
            <a:spAutoFit/>
          </a:bodyPr>
          <a:lstStyle/>
          <a:p>
            <a:r>
              <a:rPr lang="zh-CN" altLang="en-US" sz="2800" dirty="0" smtClean="0"/>
              <a:t>（一）取得时</a:t>
            </a:r>
            <a:endParaRPr lang="zh-CN" altLang="en-US" sz="2800" dirty="0"/>
          </a:p>
        </p:txBody>
      </p:sp>
      <p:sp>
        <p:nvSpPr>
          <p:cNvPr id="4" name="矩形 3"/>
          <p:cNvSpPr/>
          <p:nvPr/>
        </p:nvSpPr>
        <p:spPr>
          <a:xfrm>
            <a:off x="6379088" y="2139401"/>
            <a:ext cx="6096000" cy="1938992"/>
          </a:xfrm>
          <a:prstGeom prst="rect">
            <a:avLst/>
          </a:prstGeom>
        </p:spPr>
        <p:txBody>
          <a:bodyPr>
            <a:spAutoFit/>
          </a:bodyPr>
          <a:lstStyle/>
          <a:p>
            <a:pPr lvl="0"/>
            <a:r>
              <a:rPr lang="zh-CN" altLang="en-US" sz="2400" dirty="0">
                <a:solidFill>
                  <a:srgbClr val="000000"/>
                </a:solidFill>
              </a:rPr>
              <a:t>借：交易性金融资产（牛）  </a:t>
            </a:r>
            <a:r>
              <a:rPr lang="en-US" altLang="zh-CN" sz="2400" dirty="0">
                <a:solidFill>
                  <a:srgbClr val="000000"/>
                </a:solidFill>
              </a:rPr>
              <a:t>1000</a:t>
            </a:r>
          </a:p>
          <a:p>
            <a:pPr lvl="0"/>
            <a:r>
              <a:rPr lang="en-US" altLang="zh-CN" sz="2400" dirty="0">
                <a:solidFill>
                  <a:srgbClr val="000000"/>
                </a:solidFill>
              </a:rPr>
              <a:t>        </a:t>
            </a:r>
          </a:p>
          <a:p>
            <a:pPr lvl="0"/>
            <a:r>
              <a:rPr lang="en-US" altLang="zh-CN" sz="2400" dirty="0">
                <a:solidFill>
                  <a:srgbClr val="000000"/>
                </a:solidFill>
              </a:rPr>
              <a:t>         </a:t>
            </a:r>
            <a:r>
              <a:rPr lang="zh-CN" altLang="en-US" sz="2400" dirty="0">
                <a:solidFill>
                  <a:srgbClr val="000000"/>
                </a:solidFill>
              </a:rPr>
              <a:t>投资收益      （给张三的）    </a:t>
            </a:r>
            <a:r>
              <a:rPr lang="en-US" altLang="zh-CN" sz="2400" dirty="0">
                <a:solidFill>
                  <a:srgbClr val="000000"/>
                </a:solidFill>
              </a:rPr>
              <a:t>10</a:t>
            </a:r>
          </a:p>
          <a:p>
            <a:pPr lvl="0"/>
            <a:r>
              <a:rPr lang="en-US" altLang="zh-CN" sz="2400" dirty="0">
                <a:solidFill>
                  <a:srgbClr val="000000"/>
                </a:solidFill>
              </a:rPr>
              <a:t>     </a:t>
            </a:r>
          </a:p>
          <a:p>
            <a:pPr lvl="0"/>
            <a:r>
              <a:rPr lang="en-US" altLang="zh-CN" sz="2400" dirty="0">
                <a:solidFill>
                  <a:srgbClr val="000000"/>
                </a:solidFill>
              </a:rPr>
              <a:t>    </a:t>
            </a:r>
            <a:r>
              <a:rPr lang="zh-CN" altLang="en-US" sz="2400" dirty="0">
                <a:solidFill>
                  <a:srgbClr val="000000"/>
                </a:solidFill>
              </a:rPr>
              <a:t>贷</a:t>
            </a:r>
            <a:r>
              <a:rPr lang="en-US" altLang="zh-CN" sz="2400" dirty="0">
                <a:solidFill>
                  <a:srgbClr val="000000"/>
                </a:solidFill>
              </a:rPr>
              <a:t>:</a:t>
            </a:r>
            <a:r>
              <a:rPr lang="zh-CN" altLang="en-US" sz="2400" dirty="0">
                <a:solidFill>
                  <a:srgbClr val="000000"/>
                </a:solidFill>
              </a:rPr>
              <a:t>银行存款 （其他货币资金） </a:t>
            </a:r>
            <a:r>
              <a:rPr lang="en-US" altLang="zh-CN" sz="2400" dirty="0">
                <a:solidFill>
                  <a:srgbClr val="000000"/>
                </a:solidFill>
              </a:rPr>
              <a:t>1010 </a:t>
            </a:r>
          </a:p>
        </p:txBody>
      </p:sp>
      <p:sp>
        <p:nvSpPr>
          <p:cNvPr id="6" name="文本框 5"/>
          <p:cNvSpPr txBox="1"/>
          <p:nvPr/>
        </p:nvSpPr>
        <p:spPr>
          <a:xfrm>
            <a:off x="6740434" y="4475574"/>
            <a:ext cx="5120640" cy="1384995"/>
          </a:xfrm>
          <a:prstGeom prst="rect">
            <a:avLst/>
          </a:prstGeom>
          <a:noFill/>
        </p:spPr>
        <p:txBody>
          <a:bodyPr wrap="square" rtlCol="0">
            <a:spAutoFit/>
          </a:bodyPr>
          <a:lstStyle/>
          <a:p>
            <a:r>
              <a:rPr lang="zh-CN" altLang="en-US" sz="2800" dirty="0" smtClean="0"/>
              <a:t>划重点：</a:t>
            </a:r>
            <a:endParaRPr lang="en-US" altLang="zh-CN" sz="2800" dirty="0" smtClean="0"/>
          </a:p>
          <a:p>
            <a:r>
              <a:rPr lang="zh-CN" altLang="en-US" sz="2800" u="sng" dirty="0" smtClean="0">
                <a:solidFill>
                  <a:srgbClr val="FF0000"/>
                </a:solidFill>
              </a:rPr>
              <a:t>交易费用</a:t>
            </a:r>
            <a:r>
              <a:rPr lang="zh-CN" altLang="en-US" sz="2800" u="sng" dirty="0" smtClean="0">
                <a:solidFill>
                  <a:srgbClr val="0070C0"/>
                </a:solidFill>
              </a:rPr>
              <a:t>计入</a:t>
            </a:r>
            <a:r>
              <a:rPr lang="zh-CN" altLang="en-US" sz="2800" u="sng" dirty="0" smtClean="0">
                <a:solidFill>
                  <a:srgbClr val="FF0000"/>
                </a:solidFill>
              </a:rPr>
              <a:t>“投资收益”</a:t>
            </a:r>
            <a:r>
              <a:rPr lang="zh-CN" altLang="en-US" sz="2800" u="sng" dirty="0" smtClean="0">
                <a:solidFill>
                  <a:srgbClr val="0070C0"/>
                </a:solidFill>
              </a:rPr>
              <a:t>的</a:t>
            </a:r>
            <a:r>
              <a:rPr lang="zh-CN" altLang="en-US" sz="2800" u="sng" dirty="0" smtClean="0">
                <a:solidFill>
                  <a:srgbClr val="FF0000"/>
                </a:solidFill>
              </a:rPr>
              <a:t>借</a:t>
            </a:r>
            <a:r>
              <a:rPr lang="zh-CN" altLang="en-US" sz="2800" u="sng" dirty="0" smtClean="0">
                <a:solidFill>
                  <a:srgbClr val="0070C0"/>
                </a:solidFill>
              </a:rPr>
              <a:t>方</a:t>
            </a:r>
            <a:endParaRPr lang="zh-CN" altLang="en-US" sz="2800" u="sng" dirty="0">
              <a:solidFill>
                <a:srgbClr val="0070C0"/>
              </a:solidFill>
            </a:endParaRPr>
          </a:p>
        </p:txBody>
      </p:sp>
    </p:spTree>
    <p:custDataLst>
      <p:tags r:id="rId1"/>
    </p:custDataLst>
    <p:extLst>
      <p:ext uri="{BB962C8B-B14F-4D97-AF65-F5344CB8AC3E}">
        <p14:creationId xmlns:p14="http://schemas.microsoft.com/office/powerpoint/2010/main" val="271908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ppt_x"/>
                                          </p:val>
                                        </p:tav>
                                        <p:tav tm="100000">
                                          <p:val>
                                            <p:strVal val="#ppt_x"/>
                                          </p:val>
                                        </p:tav>
                                      </p:tavLst>
                                    </p:anim>
                                    <p:anim calcmode="lin" valueType="num">
                                      <p:cBhvr additive="base">
                                        <p:cTn id="24" dur="500" fill="hold"/>
                                        <p:tgtEl>
                                          <p:spTgt spid="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barn(inVertical)">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barn(inVertical)">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案例链接</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sp>
        <p:nvSpPr>
          <p:cNvPr id="2" name="内容占位符 1"/>
          <p:cNvSpPr>
            <a:spLocks noGrp="1"/>
          </p:cNvSpPr>
          <p:nvPr>
            <p:ph sz="quarter" idx="13"/>
          </p:nvPr>
        </p:nvSpPr>
        <p:spPr>
          <a:xfrm>
            <a:off x="669930" y="1643063"/>
            <a:ext cx="10852237" cy="4698352"/>
          </a:xfrm>
        </p:spPr>
        <p:txBody>
          <a:bodyPr>
            <a:normAutofit lnSpcReduction="10000"/>
          </a:bodyPr>
          <a:lstStyle/>
          <a:p>
            <a:r>
              <a:rPr lang="en-US" altLang="zh-CN" sz="2400" dirty="0"/>
              <a:t>【</a:t>
            </a:r>
            <a:r>
              <a:rPr lang="zh-CN" altLang="en-US" sz="2400" dirty="0"/>
              <a:t>案例一</a:t>
            </a:r>
            <a:r>
              <a:rPr lang="en-US" altLang="zh-CN" sz="2400" dirty="0"/>
              <a:t>】</a:t>
            </a:r>
            <a:r>
              <a:rPr lang="zh-CN" altLang="en-US" sz="2400" dirty="0"/>
              <a:t>甲公司为增值税一般纳税人。</a:t>
            </a:r>
            <a:r>
              <a:rPr lang="en-US" altLang="zh-CN" sz="2400" dirty="0"/>
              <a:t>2022</a:t>
            </a:r>
            <a:r>
              <a:rPr lang="zh-CN" altLang="en-US" sz="2400" dirty="0"/>
              <a:t>年</a:t>
            </a:r>
            <a:r>
              <a:rPr lang="en-US" altLang="zh-CN" sz="2400" dirty="0"/>
              <a:t>6</a:t>
            </a:r>
            <a:r>
              <a:rPr lang="zh-CN" altLang="en-US" sz="2400" dirty="0"/>
              <a:t>月</a:t>
            </a:r>
            <a:r>
              <a:rPr lang="en-US" altLang="zh-CN" sz="2400" dirty="0"/>
              <a:t>1</a:t>
            </a:r>
            <a:r>
              <a:rPr lang="zh-CN" altLang="en-US" sz="2400" dirty="0"/>
              <a:t>日，甲公司从上海证券交易所购入</a:t>
            </a:r>
            <a:r>
              <a:rPr lang="en-US" altLang="zh-CN" sz="2400" dirty="0"/>
              <a:t>A</a:t>
            </a:r>
            <a:r>
              <a:rPr lang="zh-CN" altLang="en-US" sz="2400" dirty="0"/>
              <a:t>上市公司股票</a:t>
            </a:r>
            <a:r>
              <a:rPr lang="en-US" altLang="zh-CN" sz="2400" dirty="0"/>
              <a:t>100 000</a:t>
            </a:r>
            <a:r>
              <a:rPr lang="zh-CN" altLang="en-US" sz="2400" dirty="0"/>
              <a:t>股，该笔股票投资在购买日的公允价值为</a:t>
            </a:r>
            <a:r>
              <a:rPr lang="en-US" altLang="zh-CN" sz="2400" dirty="0"/>
              <a:t>1 000 000</a:t>
            </a:r>
            <a:r>
              <a:rPr lang="zh-CN" altLang="en-US" sz="2400" dirty="0"/>
              <a:t>元，另支付相关交易费用</a:t>
            </a:r>
            <a:r>
              <a:rPr lang="en-US" altLang="zh-CN" sz="2400" dirty="0"/>
              <a:t>2500</a:t>
            </a:r>
            <a:r>
              <a:rPr lang="zh-CN" altLang="en-US" sz="2400" dirty="0"/>
              <a:t>元，取得的增值税专用发票上注明的增值税税额为</a:t>
            </a:r>
            <a:r>
              <a:rPr lang="en-US" altLang="zh-CN" sz="2400" dirty="0"/>
              <a:t>150</a:t>
            </a:r>
            <a:r>
              <a:rPr lang="zh-CN" altLang="en-US" sz="2400" dirty="0"/>
              <a:t>元。甲公司将其划分为交易性金融资产进行管理和核算。甲公司应编制如下会计分录：</a:t>
            </a:r>
          </a:p>
          <a:p>
            <a:r>
              <a:rPr lang="zh-CN" altLang="en-US" sz="2400" dirty="0"/>
              <a:t>  借：交易性金融资产</a:t>
            </a:r>
            <a:r>
              <a:rPr lang="en-US" altLang="zh-CN" sz="2400" dirty="0"/>
              <a:t>——</a:t>
            </a:r>
            <a:r>
              <a:rPr lang="zh-CN" altLang="en-US" sz="2400" dirty="0"/>
              <a:t>成本       </a:t>
            </a:r>
            <a:r>
              <a:rPr lang="zh-CN" altLang="en-US" sz="2400" dirty="0" smtClean="0"/>
              <a:t>   </a:t>
            </a:r>
            <a:r>
              <a:rPr lang="en-US" altLang="zh-CN" sz="2400" dirty="0" smtClean="0"/>
              <a:t>1 </a:t>
            </a:r>
            <a:r>
              <a:rPr lang="en-US" altLang="zh-CN" sz="2400" dirty="0"/>
              <a:t>000 000</a:t>
            </a:r>
          </a:p>
          <a:p>
            <a:r>
              <a:rPr lang="en-US" altLang="zh-CN" sz="2400" dirty="0"/>
              <a:t>     </a:t>
            </a:r>
            <a:r>
              <a:rPr lang="en-US" altLang="zh-CN" sz="2400" dirty="0" smtClean="0"/>
              <a:t>   </a:t>
            </a:r>
            <a:r>
              <a:rPr lang="zh-CN" altLang="en-US" sz="2400" dirty="0" smtClean="0"/>
              <a:t>投</a:t>
            </a:r>
            <a:r>
              <a:rPr lang="zh-CN" altLang="en-US" sz="2400" dirty="0"/>
              <a:t>资收益                         </a:t>
            </a:r>
            <a:r>
              <a:rPr lang="zh-CN" altLang="en-US" sz="2400" dirty="0" smtClean="0"/>
              <a:t>             </a:t>
            </a:r>
            <a:r>
              <a:rPr lang="en-US" altLang="zh-CN" sz="2400" dirty="0"/>
              <a:t>2 500</a:t>
            </a:r>
          </a:p>
          <a:p>
            <a:r>
              <a:rPr lang="zh-CN" altLang="en-US" sz="2400" dirty="0" smtClean="0"/>
              <a:t>        应</a:t>
            </a:r>
            <a:r>
              <a:rPr lang="zh-CN" altLang="en-US" sz="2400" dirty="0"/>
              <a:t>交税费</a:t>
            </a:r>
            <a:r>
              <a:rPr lang="en-US" altLang="zh-CN" sz="2400" dirty="0"/>
              <a:t>——</a:t>
            </a:r>
            <a:r>
              <a:rPr lang="zh-CN" altLang="en-US" sz="2400" dirty="0"/>
              <a:t>应交增值税（进项税额）       </a:t>
            </a:r>
            <a:r>
              <a:rPr lang="en-US" altLang="zh-CN" sz="2400" dirty="0"/>
              <a:t>150</a:t>
            </a:r>
          </a:p>
          <a:p>
            <a:r>
              <a:rPr lang="zh-CN" altLang="en-US" sz="2400" dirty="0" smtClean="0"/>
              <a:t>     贷</a:t>
            </a:r>
            <a:r>
              <a:rPr lang="zh-CN" altLang="en-US" sz="2400" dirty="0"/>
              <a:t>：其他货币资金</a:t>
            </a:r>
            <a:r>
              <a:rPr lang="en-US" altLang="zh-CN" sz="2400" dirty="0"/>
              <a:t>——</a:t>
            </a:r>
            <a:r>
              <a:rPr lang="zh-CN" altLang="en-US" sz="2400" dirty="0"/>
              <a:t>存出投资款       </a:t>
            </a:r>
            <a:r>
              <a:rPr lang="zh-CN" altLang="en-US" sz="2400" dirty="0" smtClean="0"/>
              <a:t>      </a:t>
            </a:r>
            <a:r>
              <a:rPr lang="en-US" altLang="zh-CN" sz="2400" dirty="0" smtClean="0"/>
              <a:t>1 </a:t>
            </a:r>
            <a:r>
              <a:rPr lang="en-US" altLang="zh-CN" sz="2400" dirty="0"/>
              <a:t>002 650</a:t>
            </a:r>
          </a:p>
          <a:p>
            <a:endParaRPr lang="zh-CN" altLang="en-US" dirty="0"/>
          </a:p>
        </p:txBody>
      </p:sp>
    </p:spTree>
    <p:custDataLst>
      <p:tags r:id="rId1"/>
    </p:custDataLst>
    <p:extLst>
      <p:ext uri="{BB962C8B-B14F-4D97-AF65-F5344CB8AC3E}">
        <p14:creationId xmlns:p14="http://schemas.microsoft.com/office/powerpoint/2010/main" val="383840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kumimoji="0" lang="zh-CN" altLang="en-US" sz="3200" b="0" i="0" u="none" strike="noStrike" kern="1200" cap="none" spc="0" normalizeH="0" baseline="0" noProof="0" dirty="0">
                <a:ln>
                  <a:noFill/>
                </a:ln>
                <a:solidFill>
                  <a:srgbClr val="FFFFFF"/>
                </a:solidFill>
                <a:effectLst/>
                <a:uLnTx/>
                <a:uFillTx/>
                <a:latin typeface="Arial"/>
                <a:ea typeface="微软雅黑"/>
                <a:cs typeface="+mn-cs"/>
              </a:rPr>
              <a:t>故事：小花是怎么“养牛”的？</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3619403042"/>
              </p:ext>
            </p:extLst>
          </p:nvPr>
        </p:nvGraphicFramePr>
        <p:xfrm>
          <a:off x="1127081" y="1791227"/>
          <a:ext cx="5102269" cy="4419600"/>
        </p:xfrm>
        <a:graphic>
          <a:graphicData uri="http://schemas.openxmlformats.org/drawingml/2006/table">
            <a:tbl>
              <a:tblPr firstRow="1" bandRow="1">
                <a:tableStyleId>{5C22544A-7EE6-4342-B048-85BDC9FD1C3A}</a:tableStyleId>
              </a:tblPr>
              <a:tblGrid>
                <a:gridCol w="1120380">
                  <a:extLst>
                    <a:ext uri="{9D8B030D-6E8A-4147-A177-3AD203B41FA5}">
                      <a16:colId xmlns:a16="http://schemas.microsoft.com/office/drawing/2014/main" val="2705130291"/>
                    </a:ext>
                  </a:extLst>
                </a:gridCol>
                <a:gridCol w="3981889">
                  <a:extLst>
                    <a:ext uri="{9D8B030D-6E8A-4147-A177-3AD203B41FA5}">
                      <a16:colId xmlns:a16="http://schemas.microsoft.com/office/drawing/2014/main" val="1154149865"/>
                    </a:ext>
                  </a:extLst>
                </a:gridCol>
              </a:tblGrid>
              <a:tr h="4152373">
                <a:tc>
                  <a:txBody>
                    <a:bodyPr/>
                    <a:lstStyle/>
                    <a:p>
                      <a:endParaRPr lang="en-US" altLang="zh-CN" dirty="0" smtClean="0"/>
                    </a:p>
                    <a:p>
                      <a:endParaRPr lang="en-US" altLang="zh-CN" dirty="0" smtClean="0"/>
                    </a:p>
                    <a:p>
                      <a:endParaRPr lang="en-US" altLang="zh-CN" dirty="0" smtClean="0"/>
                    </a:p>
                    <a:p>
                      <a:r>
                        <a:rPr lang="zh-CN" altLang="en-US" sz="3200" dirty="0" smtClean="0">
                          <a:solidFill>
                            <a:schemeClr val="tx1"/>
                          </a:solidFill>
                        </a:rPr>
                        <a:t>初</a:t>
                      </a:r>
                      <a:endParaRPr lang="en-US" altLang="zh-CN" sz="3200" dirty="0" smtClean="0">
                        <a:solidFill>
                          <a:schemeClr val="tx1"/>
                        </a:solidFill>
                      </a:endParaRPr>
                    </a:p>
                    <a:p>
                      <a:r>
                        <a:rPr lang="zh-CN" altLang="en-US" sz="3200" dirty="0" smtClean="0">
                          <a:solidFill>
                            <a:schemeClr val="tx1"/>
                          </a:solidFill>
                        </a:rPr>
                        <a:t>始</a:t>
                      </a:r>
                      <a:endParaRPr lang="en-US" altLang="zh-CN" sz="3200" dirty="0" smtClean="0">
                        <a:solidFill>
                          <a:schemeClr val="tx1"/>
                        </a:solidFill>
                      </a:endParaRPr>
                    </a:p>
                    <a:p>
                      <a:r>
                        <a:rPr lang="zh-CN" altLang="en-US" sz="3200" dirty="0" smtClean="0">
                          <a:solidFill>
                            <a:schemeClr val="tx1"/>
                          </a:solidFill>
                        </a:rPr>
                        <a:t>计</a:t>
                      </a:r>
                      <a:endParaRPr lang="en-US" altLang="zh-CN" sz="3200" dirty="0" smtClean="0">
                        <a:solidFill>
                          <a:schemeClr val="tx1"/>
                        </a:solidFill>
                      </a:endParaRPr>
                    </a:p>
                    <a:p>
                      <a:r>
                        <a:rPr lang="zh-CN" altLang="en-US" sz="3200" dirty="0" smtClean="0">
                          <a:solidFill>
                            <a:schemeClr val="tx1"/>
                          </a:solidFill>
                        </a:rPr>
                        <a:t>量</a:t>
                      </a:r>
                      <a:endParaRPr lang="zh-CN" altLang="en-US" sz="3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342900" indent="-342900">
                        <a:buFont typeface="Wingdings" panose="05000000000000000000" pitchFamily="2" charset="2"/>
                        <a:buChar char="ü"/>
                      </a:pPr>
                      <a:r>
                        <a:rPr lang="zh-CN" altLang="en-US" sz="2400" b="0" dirty="0" smtClean="0">
                          <a:solidFill>
                            <a:srgbClr val="0070C0"/>
                          </a:solidFill>
                        </a:rPr>
                        <a:t>情形二</a:t>
                      </a:r>
                      <a:r>
                        <a:rPr lang="zh-CN" altLang="en-US" sz="2400" b="0" dirty="0" smtClean="0">
                          <a:solidFill>
                            <a:schemeClr val="tx1"/>
                          </a:solidFill>
                        </a:rPr>
                        <a:t>：小花找牛叔买牛，</a:t>
                      </a:r>
                      <a:r>
                        <a:rPr lang="zh-CN" altLang="zh-CN" sz="2400" b="0" kern="1200" dirty="0" smtClean="0">
                          <a:solidFill>
                            <a:schemeClr val="tx1"/>
                          </a:solidFill>
                          <a:latin typeface="+mn-lt"/>
                          <a:ea typeface="+mn-ea"/>
                          <a:cs typeface="+mn-cs"/>
                        </a:rPr>
                        <a:t>此时母牛已</a:t>
                      </a:r>
                      <a:r>
                        <a:rPr lang="zh-CN" altLang="zh-CN" sz="2400" b="0" kern="1200" dirty="0" smtClean="0">
                          <a:solidFill>
                            <a:srgbClr val="FF0000"/>
                          </a:solidFill>
                          <a:latin typeface="+mn-lt"/>
                          <a:ea typeface="+mn-ea"/>
                          <a:cs typeface="+mn-cs"/>
                        </a:rPr>
                        <a:t>怀小牛</a:t>
                      </a:r>
                      <a:r>
                        <a:rPr lang="zh-CN" altLang="en-US" sz="2400" b="0" kern="1200" dirty="0" smtClean="0">
                          <a:solidFill>
                            <a:schemeClr val="tx1"/>
                          </a:solidFill>
                          <a:latin typeface="+mn-lt"/>
                          <a:ea typeface="+mn-ea"/>
                          <a:cs typeface="+mn-cs"/>
                        </a:rPr>
                        <a:t>，</a:t>
                      </a:r>
                      <a:r>
                        <a:rPr lang="zh-CN" altLang="en-US" sz="2400" b="0" dirty="0" smtClean="0">
                          <a:solidFill>
                            <a:schemeClr val="tx1"/>
                          </a:solidFill>
                        </a:rPr>
                        <a:t>张三作为中间人，收手续费</a:t>
                      </a:r>
                      <a:r>
                        <a:rPr lang="en-US" altLang="zh-CN" sz="2400" b="0" dirty="0" smtClean="0">
                          <a:solidFill>
                            <a:schemeClr val="tx1"/>
                          </a:solidFill>
                        </a:rPr>
                        <a:t>10</a:t>
                      </a:r>
                      <a:r>
                        <a:rPr lang="zh-CN" altLang="en-US" sz="2400" b="0" dirty="0" smtClean="0">
                          <a:solidFill>
                            <a:schemeClr val="tx1"/>
                          </a:solidFill>
                        </a:rPr>
                        <a:t>元</a:t>
                      </a:r>
                      <a:endParaRPr lang="en-US" altLang="zh-CN" b="0" dirty="0" smtClean="0">
                        <a:solidFill>
                          <a:schemeClr val="tx1"/>
                        </a:solidFill>
                      </a:endParaRPr>
                    </a:p>
                    <a:p>
                      <a:endParaRPr lang="en-US" altLang="zh-CN" dirty="0" smtClean="0">
                        <a:solidFill>
                          <a:schemeClr val="tx1"/>
                        </a:solidFill>
                      </a:endParaRPr>
                    </a:p>
                    <a:p>
                      <a:r>
                        <a:rPr lang="en-US" altLang="zh-CN" baseline="0" dirty="0" smtClean="0">
                          <a:solidFill>
                            <a:schemeClr val="tx1"/>
                          </a:solidFill>
                        </a:rPr>
                        <a:t>                     </a:t>
                      </a:r>
                      <a:r>
                        <a:rPr lang="zh-CN" altLang="en-US" sz="2400" dirty="0" smtClean="0">
                          <a:solidFill>
                            <a:schemeClr val="tx1"/>
                          </a:solidFill>
                        </a:rPr>
                        <a:t>张三</a:t>
                      </a:r>
                      <a:endParaRPr lang="en-US" altLang="zh-CN" sz="2400" dirty="0" smtClean="0">
                        <a:solidFill>
                          <a:schemeClr val="tx1"/>
                        </a:solidFill>
                      </a:endParaRPr>
                    </a:p>
                    <a:p>
                      <a:r>
                        <a:rPr lang="zh-CN" altLang="en-US" sz="1400" b="0" dirty="0" smtClean="0">
                          <a:solidFill>
                            <a:schemeClr val="tx1"/>
                          </a:solidFill>
                        </a:rPr>
                        <a:t>支付手续费</a:t>
                      </a:r>
                      <a:r>
                        <a:rPr lang="en-US" altLang="zh-CN" sz="1400" b="0" dirty="0" smtClean="0">
                          <a:solidFill>
                            <a:schemeClr val="tx1"/>
                          </a:solidFill>
                        </a:rPr>
                        <a:t>10</a:t>
                      </a:r>
                    </a:p>
                    <a:p>
                      <a:endParaRPr lang="en-US" altLang="zh-CN"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solidFill>
                            <a:schemeClr val="tx1"/>
                          </a:solidFill>
                        </a:rPr>
                        <a:t>     </a:t>
                      </a:r>
                      <a:r>
                        <a:rPr lang="en-US" altLang="zh-CN" sz="2400" dirty="0" smtClean="0">
                          <a:solidFill>
                            <a:schemeClr val="tx1"/>
                          </a:solidFill>
                        </a:rPr>
                        <a:t> </a:t>
                      </a:r>
                      <a:r>
                        <a:rPr lang="zh-CN" altLang="en-US" sz="2400" dirty="0" smtClean="0">
                          <a:solidFill>
                            <a:schemeClr val="tx1"/>
                          </a:solidFill>
                        </a:rPr>
                        <a:t> 小花</a:t>
                      </a:r>
                      <a:r>
                        <a:rPr lang="zh-CN" altLang="en-US" dirty="0" smtClean="0">
                          <a:solidFill>
                            <a:schemeClr val="tx1"/>
                          </a:solidFill>
                        </a:rPr>
                        <a:t>                     </a:t>
                      </a:r>
                      <a:r>
                        <a:rPr lang="zh-CN" altLang="en-US" sz="2400" dirty="0" smtClean="0">
                          <a:solidFill>
                            <a:schemeClr val="tx1"/>
                          </a:solidFill>
                        </a:rPr>
                        <a:t>牛叔                          </a:t>
                      </a:r>
                      <a:endParaRPr lang="en-US" altLang="zh-CN" sz="2400" dirty="0" smtClean="0">
                        <a:solidFill>
                          <a:schemeClr val="tx1"/>
                        </a:solidFill>
                      </a:endParaRPr>
                    </a:p>
                    <a:p>
                      <a:r>
                        <a:rPr lang="en-US" altLang="zh-CN" dirty="0" smtClean="0">
                          <a:solidFill>
                            <a:schemeClr val="tx1"/>
                          </a:solidFill>
                        </a:rPr>
                        <a:t>                   </a:t>
                      </a:r>
                      <a:r>
                        <a:rPr lang="zh-CN" altLang="en-US" sz="1600" b="0" dirty="0" smtClean="0">
                          <a:solidFill>
                            <a:schemeClr val="tx1"/>
                          </a:solidFill>
                        </a:rPr>
                        <a:t>支付</a:t>
                      </a:r>
                      <a:r>
                        <a:rPr lang="en-US" altLang="zh-CN" sz="1600" b="0" dirty="0" smtClean="0">
                          <a:solidFill>
                            <a:schemeClr val="tx1"/>
                          </a:solidFill>
                        </a:rPr>
                        <a:t>1000</a:t>
                      </a:r>
                      <a:r>
                        <a:rPr lang="zh-CN" altLang="en-US" sz="1600" b="0" dirty="0" smtClean="0">
                          <a:solidFill>
                            <a:schemeClr val="tx1"/>
                          </a:solidFill>
                        </a:rPr>
                        <a:t>元</a:t>
                      </a:r>
                      <a:endParaRPr lang="en-US" altLang="zh-CN" sz="1600" b="0" dirty="0" smtClean="0">
                        <a:solidFill>
                          <a:schemeClr val="tx1"/>
                        </a:solidFill>
                      </a:endParaRPr>
                    </a:p>
                    <a:p>
                      <a:endParaRPr lang="en-US" altLang="zh-CN" dirty="0" smtClean="0">
                        <a:solidFill>
                          <a:schemeClr val="tx1"/>
                        </a:solidFill>
                      </a:endParaRPr>
                    </a:p>
                    <a:p>
                      <a:endParaRPr lang="en-US" altLang="zh-CN" dirty="0" smtClean="0">
                        <a:solidFill>
                          <a:schemeClr val="tx1"/>
                        </a:solidFill>
                      </a:endParaRPr>
                    </a:p>
                    <a:p>
                      <a:endParaRPr lang="en-US" altLang="zh-CN" dirty="0" smtClean="0">
                        <a:solidFill>
                          <a:schemeClr val="tx1"/>
                        </a:solidFill>
                      </a:endParaRPr>
                    </a:p>
                    <a:p>
                      <a:r>
                        <a:rPr lang="en-US" altLang="zh-CN" dirty="0" smtClean="0">
                          <a:solidFill>
                            <a:schemeClr val="tx1"/>
                          </a:solidFill>
                        </a:rPr>
                        <a:t>                  </a:t>
                      </a:r>
                      <a:r>
                        <a:rPr lang="zh-CN" altLang="en-US" b="0" dirty="0" smtClean="0">
                          <a:solidFill>
                            <a:schemeClr val="tx1"/>
                          </a:solidFill>
                        </a:rPr>
                        <a:t>（</a:t>
                      </a:r>
                      <a:r>
                        <a:rPr lang="en-US" altLang="zh-CN" b="0" dirty="0" smtClean="0">
                          <a:solidFill>
                            <a:schemeClr val="tx1"/>
                          </a:solidFill>
                        </a:rPr>
                        <a:t>900</a:t>
                      </a:r>
                      <a:r>
                        <a:rPr lang="zh-CN" altLang="en-US" b="0" dirty="0" smtClean="0">
                          <a:solidFill>
                            <a:schemeClr val="tx1"/>
                          </a:solidFill>
                        </a:rPr>
                        <a:t>）  （</a:t>
                      </a:r>
                      <a:r>
                        <a:rPr lang="en-US" altLang="zh-CN" b="0" dirty="0" smtClean="0">
                          <a:solidFill>
                            <a:schemeClr val="tx1"/>
                          </a:solidFill>
                        </a:rPr>
                        <a:t>100</a:t>
                      </a:r>
                      <a:r>
                        <a:rPr lang="zh-CN" altLang="en-US" b="0" dirty="0" smtClean="0">
                          <a:solidFill>
                            <a:schemeClr val="tx1"/>
                          </a:solidFill>
                        </a:rPr>
                        <a:t>）</a:t>
                      </a:r>
                      <a:endParaRPr lang="zh-CN" alt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75104492"/>
                  </a:ext>
                </a:extLst>
              </a:tr>
            </a:tbl>
          </a:graphicData>
        </a:graphic>
      </p:graphicFrame>
      <p:cxnSp>
        <p:nvCxnSpPr>
          <p:cNvPr id="3" name="直接箭头连接符 2"/>
          <p:cNvCxnSpPr/>
          <p:nvPr/>
        </p:nvCxnSpPr>
        <p:spPr>
          <a:xfrm>
            <a:off x="3529012" y="4384889"/>
            <a:ext cx="9429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直接箭头连接符 4"/>
          <p:cNvCxnSpPr/>
          <p:nvPr/>
        </p:nvCxnSpPr>
        <p:spPr>
          <a:xfrm flipV="1">
            <a:off x="2757486" y="3835506"/>
            <a:ext cx="585788" cy="48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4214811" y="3870539"/>
            <a:ext cx="600075" cy="485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图片 8"/>
          <p:cNvPicPr>
            <a:picLocks noChangeAspect="1"/>
          </p:cNvPicPr>
          <p:nvPr/>
        </p:nvPicPr>
        <p:blipFill>
          <a:blip r:embed="rId3"/>
          <a:stretch>
            <a:fillRect/>
          </a:stretch>
        </p:blipFill>
        <p:spPr>
          <a:xfrm>
            <a:off x="3749040" y="5060716"/>
            <a:ext cx="1065846" cy="896280"/>
          </a:xfrm>
          <a:prstGeom prst="rect">
            <a:avLst/>
          </a:prstGeom>
        </p:spPr>
      </p:pic>
      <p:pic>
        <p:nvPicPr>
          <p:cNvPr id="2" name="图片 1"/>
          <p:cNvPicPr>
            <a:picLocks noChangeAspect="1"/>
          </p:cNvPicPr>
          <p:nvPr/>
        </p:nvPicPr>
        <p:blipFill>
          <a:blip r:embed="rId4"/>
          <a:stretch>
            <a:fillRect/>
          </a:stretch>
        </p:blipFill>
        <p:spPr>
          <a:xfrm>
            <a:off x="4197256" y="5362930"/>
            <a:ext cx="485777" cy="411785"/>
          </a:xfrm>
          <a:prstGeom prst="rect">
            <a:avLst/>
          </a:prstGeom>
        </p:spPr>
      </p:pic>
      <p:sp>
        <p:nvSpPr>
          <p:cNvPr id="4" name="矩形 3"/>
          <p:cNvSpPr/>
          <p:nvPr/>
        </p:nvSpPr>
        <p:spPr>
          <a:xfrm>
            <a:off x="6415905" y="2170049"/>
            <a:ext cx="6096000" cy="2677656"/>
          </a:xfrm>
          <a:prstGeom prst="rect">
            <a:avLst/>
          </a:prstGeom>
        </p:spPr>
        <p:txBody>
          <a:bodyPr>
            <a:spAutoFit/>
          </a:bodyPr>
          <a:lstStyle/>
          <a:p>
            <a:pPr lvl="0"/>
            <a:r>
              <a:rPr lang="zh-CN" altLang="en-US" sz="2400" dirty="0">
                <a:solidFill>
                  <a:srgbClr val="000000"/>
                </a:solidFill>
              </a:rPr>
              <a:t>借：交易性金融资产（母牛）  </a:t>
            </a:r>
            <a:r>
              <a:rPr lang="en-US" altLang="zh-CN" sz="2400" dirty="0">
                <a:solidFill>
                  <a:srgbClr val="000000"/>
                </a:solidFill>
              </a:rPr>
              <a:t>900</a:t>
            </a:r>
          </a:p>
          <a:p>
            <a:pPr lvl="0"/>
            <a:r>
              <a:rPr lang="en-US" altLang="zh-CN" sz="2400" dirty="0">
                <a:solidFill>
                  <a:srgbClr val="000000"/>
                </a:solidFill>
              </a:rPr>
              <a:t>        </a:t>
            </a:r>
          </a:p>
          <a:p>
            <a:pPr lvl="0"/>
            <a:r>
              <a:rPr lang="en-US" altLang="zh-CN" sz="2400" dirty="0">
                <a:solidFill>
                  <a:srgbClr val="000000"/>
                </a:solidFill>
              </a:rPr>
              <a:t>         </a:t>
            </a:r>
            <a:r>
              <a:rPr lang="zh-CN" altLang="en-US" sz="2400" dirty="0">
                <a:solidFill>
                  <a:srgbClr val="000000"/>
                </a:solidFill>
              </a:rPr>
              <a:t>应收股利   （小牛）         </a:t>
            </a:r>
            <a:r>
              <a:rPr lang="en-US" altLang="zh-CN" sz="2400" dirty="0">
                <a:solidFill>
                  <a:srgbClr val="000000"/>
                </a:solidFill>
              </a:rPr>
              <a:t>100</a:t>
            </a:r>
          </a:p>
          <a:p>
            <a:pPr lvl="0"/>
            <a:endParaRPr lang="en-US" altLang="zh-CN" sz="2400" dirty="0">
              <a:solidFill>
                <a:srgbClr val="000000"/>
              </a:solidFill>
            </a:endParaRPr>
          </a:p>
          <a:p>
            <a:pPr lvl="0"/>
            <a:r>
              <a:rPr lang="en-US" altLang="zh-CN" sz="2400" dirty="0">
                <a:solidFill>
                  <a:srgbClr val="000000"/>
                </a:solidFill>
              </a:rPr>
              <a:t>         </a:t>
            </a:r>
            <a:r>
              <a:rPr lang="zh-CN" altLang="en-US" sz="2400" dirty="0">
                <a:solidFill>
                  <a:srgbClr val="000000"/>
                </a:solidFill>
              </a:rPr>
              <a:t>投资收益      （给张三的）    </a:t>
            </a:r>
            <a:r>
              <a:rPr lang="en-US" altLang="zh-CN" sz="2400" dirty="0">
                <a:solidFill>
                  <a:srgbClr val="000000"/>
                </a:solidFill>
              </a:rPr>
              <a:t>10</a:t>
            </a:r>
          </a:p>
          <a:p>
            <a:pPr lvl="0"/>
            <a:r>
              <a:rPr lang="en-US" altLang="zh-CN" sz="2400" dirty="0">
                <a:solidFill>
                  <a:srgbClr val="000000"/>
                </a:solidFill>
              </a:rPr>
              <a:t>     </a:t>
            </a:r>
          </a:p>
          <a:p>
            <a:pPr lvl="0"/>
            <a:r>
              <a:rPr lang="en-US" altLang="zh-CN" sz="2400" dirty="0">
                <a:solidFill>
                  <a:srgbClr val="000000"/>
                </a:solidFill>
              </a:rPr>
              <a:t>    </a:t>
            </a:r>
            <a:r>
              <a:rPr lang="zh-CN" altLang="en-US" sz="2400" dirty="0">
                <a:solidFill>
                  <a:srgbClr val="000000"/>
                </a:solidFill>
              </a:rPr>
              <a:t>贷</a:t>
            </a:r>
            <a:r>
              <a:rPr lang="en-US" altLang="zh-CN" sz="2400" dirty="0">
                <a:solidFill>
                  <a:srgbClr val="000000"/>
                </a:solidFill>
              </a:rPr>
              <a:t>:</a:t>
            </a:r>
            <a:r>
              <a:rPr lang="zh-CN" altLang="en-US" sz="2400" dirty="0">
                <a:solidFill>
                  <a:srgbClr val="000000"/>
                </a:solidFill>
              </a:rPr>
              <a:t>银行存款 （其他货币资金） </a:t>
            </a:r>
            <a:r>
              <a:rPr lang="en-US" altLang="zh-CN" sz="2400" dirty="0">
                <a:solidFill>
                  <a:srgbClr val="000000"/>
                </a:solidFill>
              </a:rPr>
              <a:t>1010 </a:t>
            </a:r>
          </a:p>
        </p:txBody>
      </p:sp>
      <p:sp>
        <p:nvSpPr>
          <p:cNvPr id="10" name="文本框 9"/>
          <p:cNvSpPr txBox="1"/>
          <p:nvPr/>
        </p:nvSpPr>
        <p:spPr>
          <a:xfrm>
            <a:off x="940526" y="1288732"/>
            <a:ext cx="2402748" cy="523220"/>
          </a:xfrm>
          <a:prstGeom prst="rect">
            <a:avLst/>
          </a:prstGeom>
          <a:noFill/>
        </p:spPr>
        <p:txBody>
          <a:bodyPr wrap="square" rtlCol="0">
            <a:spAutoFit/>
          </a:bodyPr>
          <a:lstStyle/>
          <a:p>
            <a:r>
              <a:rPr lang="zh-CN" altLang="en-US" sz="2800" dirty="0" smtClean="0"/>
              <a:t>（一）取得时</a:t>
            </a:r>
            <a:endParaRPr lang="zh-CN" altLang="en-US" sz="2800" dirty="0"/>
          </a:p>
        </p:txBody>
      </p:sp>
    </p:spTree>
    <p:custDataLst>
      <p:tags r:id="rId1"/>
    </p:custDataLst>
    <p:extLst>
      <p:ext uri="{BB962C8B-B14F-4D97-AF65-F5344CB8AC3E}">
        <p14:creationId xmlns:p14="http://schemas.microsoft.com/office/powerpoint/2010/main" val="263388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1000"/>
                                        <p:tgtEl>
                                          <p:spTgt spid="21"/>
                                        </p:tgtEl>
                                      </p:cBhvr>
                                    </p:animEffect>
                                    <p:anim calcmode="lin" valueType="num">
                                      <p:cBhvr>
                                        <p:cTn id="13" dur="1000" fill="hold"/>
                                        <p:tgtEl>
                                          <p:spTgt spid="21"/>
                                        </p:tgtEl>
                                        <p:attrNameLst>
                                          <p:attrName>ppt_x</p:attrName>
                                        </p:attrNameLst>
                                      </p:cBhvr>
                                      <p:tavLst>
                                        <p:tav tm="0">
                                          <p:val>
                                            <p:strVal val="#ppt_x"/>
                                          </p:val>
                                        </p:tav>
                                        <p:tav tm="100000">
                                          <p:val>
                                            <p:strVal val="#ppt_x"/>
                                          </p:val>
                                        </p:tav>
                                      </p:tavLst>
                                    </p:anim>
                                    <p:anim calcmode="lin" valueType="num">
                                      <p:cBhvr>
                                        <p:cTn id="14" dur="1000" fill="hold"/>
                                        <p:tgtEl>
                                          <p:spTgt spid="21"/>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1000"/>
                                        <p:tgtEl>
                                          <p:spTgt spid="3"/>
                                        </p:tgtEl>
                                      </p:cBhvr>
                                    </p:animEffect>
                                    <p:anim calcmode="lin" valueType="num">
                                      <p:cBhvr>
                                        <p:cTn id="28" dur="1000" fill="hold"/>
                                        <p:tgtEl>
                                          <p:spTgt spid="3"/>
                                        </p:tgtEl>
                                        <p:attrNameLst>
                                          <p:attrName>ppt_x</p:attrName>
                                        </p:attrNameLst>
                                      </p:cBhvr>
                                      <p:tavLst>
                                        <p:tav tm="0">
                                          <p:val>
                                            <p:strVal val="#ppt_x"/>
                                          </p:val>
                                        </p:tav>
                                        <p:tav tm="100000">
                                          <p:val>
                                            <p:strVal val="#ppt_x"/>
                                          </p:val>
                                        </p:tav>
                                      </p:tavLst>
                                    </p:anim>
                                    <p:anim calcmode="lin" valueType="num">
                                      <p:cBhvr>
                                        <p:cTn id="29" dur="1000" fill="hold"/>
                                        <p:tgtEl>
                                          <p:spTgt spid="3"/>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1000"/>
                                        <p:tgtEl>
                                          <p:spTgt spid="2"/>
                                        </p:tgtEl>
                                      </p:cBhvr>
                                    </p:animEffect>
                                    <p:anim calcmode="lin" valueType="num">
                                      <p:cBhvr>
                                        <p:cTn id="38" dur="1000" fill="hold"/>
                                        <p:tgtEl>
                                          <p:spTgt spid="2"/>
                                        </p:tgtEl>
                                        <p:attrNameLst>
                                          <p:attrName>ppt_x</p:attrName>
                                        </p:attrNameLst>
                                      </p:cBhvr>
                                      <p:tavLst>
                                        <p:tav tm="0">
                                          <p:val>
                                            <p:strVal val="#ppt_x"/>
                                          </p:val>
                                        </p:tav>
                                        <p:tav tm="100000">
                                          <p:val>
                                            <p:strVal val="#ppt_x"/>
                                          </p:val>
                                        </p:tav>
                                      </p:tavLst>
                                    </p:anim>
                                    <p:anim calcmode="lin" valueType="num">
                                      <p:cBhvr>
                                        <p:cTn id="3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barn(inVertical)">
                                      <p:cBhvr>
                                        <p:cTn id="4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矩形 10"/>
          <p:cNvSpPr/>
          <p:nvPr/>
        </p:nvSpPr>
        <p:spPr>
          <a:xfrm flipH="1">
            <a:off x="356799" y="461117"/>
            <a:ext cx="10230800" cy="785812"/>
          </a:xfrm>
          <a:prstGeom prst="rect">
            <a:avLst/>
          </a:prstGeom>
          <a:gradFill flip="none" rotWithShape="1">
            <a:gsLst>
              <a:gs pos="0">
                <a:srgbClr val="5B9BD5">
                  <a:lumMod val="75000"/>
                </a:srgbClr>
              </a:gs>
              <a:gs pos="65000">
                <a:srgbClr val="5B9BD5">
                  <a:tint val="44500"/>
                  <a:satMod val="160000"/>
                  <a:lumMod val="100000"/>
                </a:srgbClr>
              </a:gs>
              <a:gs pos="100000">
                <a:sysClr val="window" lastClr="FFFFFF">
                  <a:alpha val="0"/>
                </a:sysClr>
              </a:gs>
            </a:gsLst>
            <a:path path="circle">
              <a:fillToRect l="100000" t="100000"/>
            </a:path>
            <a:tileRect r="-100000" b="-100000"/>
          </a:gradFill>
          <a:ln w="12700" cap="flat" cmpd="sng" algn="ctr">
            <a:noFill/>
            <a:prstDash val="solid"/>
            <a:miter lim="800000"/>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48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rPr>
              <a:t> </a:t>
            </a:r>
            <a:r>
              <a:rPr kumimoji="0" lang="zh-CN" altLang="en-US" sz="4800" b="0" i="0" u="none" strike="noStrike" kern="0" cap="none" spc="0" normalizeH="0" baseline="0" noProof="0" dirty="0">
                <a:ln>
                  <a:noFill/>
                </a:ln>
                <a:solidFill>
                  <a:srgbClr val="FFFFFF"/>
                </a:solidFill>
                <a:effectLst/>
                <a:uLnTx/>
                <a:uFillTx/>
                <a:latin typeface="微软雅黑" pitchFamily="34" charset="-122"/>
                <a:ea typeface="宋体" panose="02010600030101010101" pitchFamily="2" charset="-122"/>
                <a:cs typeface="+mn-cs"/>
              </a:rPr>
              <a:t> </a:t>
            </a:r>
            <a:r>
              <a:rPr kumimoji="0" lang="zh-CN" altLang="en-US" sz="3200" b="0" i="0" u="none" strike="noStrike" kern="1200" cap="none" spc="0" normalizeH="0" baseline="0" noProof="0" dirty="0">
                <a:ln>
                  <a:noFill/>
                </a:ln>
                <a:solidFill>
                  <a:srgbClr val="FFFFFF"/>
                </a:solidFill>
                <a:effectLst/>
                <a:uLnTx/>
                <a:uFillTx/>
                <a:latin typeface="Arial"/>
                <a:ea typeface="微软雅黑"/>
                <a:cs typeface="+mn-cs"/>
              </a:rPr>
              <a:t>故事：小花是怎么“养牛”的？</a:t>
            </a:r>
            <a:endParaRPr kumimoji="0" lang="zh-CN" altLang="en-US" sz="3200" b="0" i="0" u="none" strike="noStrike" kern="0" cap="none" spc="0" normalizeH="0" baseline="0" noProof="0" dirty="0" smtClean="0">
              <a:ln>
                <a:noFill/>
              </a:ln>
              <a:solidFill>
                <a:prstClr val="white"/>
              </a:solidFill>
              <a:effectLst/>
              <a:uLnTx/>
              <a:uFillTx/>
              <a:latin typeface="微软雅黑" pitchFamily="34" charset="-122"/>
              <a:ea typeface="宋体" panose="02010600030101010101" pitchFamily="2" charset="-122"/>
              <a:cs typeface="+mn-cs"/>
            </a:endParaRPr>
          </a:p>
        </p:txBody>
      </p:sp>
      <p:graphicFrame>
        <p:nvGraphicFramePr>
          <p:cNvPr id="21" name="表格 20"/>
          <p:cNvGraphicFramePr>
            <a:graphicFrameLocks noGrp="1"/>
          </p:cNvGraphicFramePr>
          <p:nvPr>
            <p:extLst>
              <p:ext uri="{D42A27DB-BD31-4B8C-83A1-F6EECF244321}">
                <p14:modId xmlns:p14="http://schemas.microsoft.com/office/powerpoint/2010/main" val="2124474855"/>
              </p:ext>
            </p:extLst>
          </p:nvPr>
        </p:nvGraphicFramePr>
        <p:xfrm>
          <a:off x="1084218" y="1805514"/>
          <a:ext cx="5102269" cy="4152373"/>
        </p:xfrm>
        <a:graphic>
          <a:graphicData uri="http://schemas.openxmlformats.org/drawingml/2006/table">
            <a:tbl>
              <a:tblPr firstRow="1" bandRow="1">
                <a:tableStyleId>{5C22544A-7EE6-4342-B048-85BDC9FD1C3A}</a:tableStyleId>
              </a:tblPr>
              <a:tblGrid>
                <a:gridCol w="1120380">
                  <a:extLst>
                    <a:ext uri="{9D8B030D-6E8A-4147-A177-3AD203B41FA5}">
                      <a16:colId xmlns:a16="http://schemas.microsoft.com/office/drawing/2014/main" val="2705130291"/>
                    </a:ext>
                  </a:extLst>
                </a:gridCol>
                <a:gridCol w="3981889">
                  <a:extLst>
                    <a:ext uri="{9D8B030D-6E8A-4147-A177-3AD203B41FA5}">
                      <a16:colId xmlns:a16="http://schemas.microsoft.com/office/drawing/2014/main" val="1154149865"/>
                    </a:ext>
                  </a:extLst>
                </a:gridCol>
              </a:tblGrid>
              <a:tr h="4152373">
                <a:tc>
                  <a:txBody>
                    <a:bodyPr/>
                    <a:lstStyle/>
                    <a:p>
                      <a:endParaRPr lang="en-US" altLang="zh-CN" dirty="0" smtClean="0"/>
                    </a:p>
                    <a:p>
                      <a:endParaRPr lang="en-US" altLang="zh-CN" dirty="0" smtClean="0"/>
                    </a:p>
                    <a:p>
                      <a:endParaRPr lang="en-US" altLang="zh-CN" dirty="0" smtClean="0"/>
                    </a:p>
                    <a:p>
                      <a:r>
                        <a:rPr lang="zh-CN" altLang="en-US" sz="3200" dirty="0" smtClean="0">
                          <a:solidFill>
                            <a:schemeClr val="tx1"/>
                          </a:solidFill>
                        </a:rPr>
                        <a:t>持</a:t>
                      </a:r>
                      <a:endParaRPr lang="en-US" altLang="zh-CN" sz="3200" dirty="0" smtClean="0">
                        <a:solidFill>
                          <a:schemeClr val="tx1"/>
                        </a:solidFill>
                      </a:endParaRPr>
                    </a:p>
                    <a:p>
                      <a:r>
                        <a:rPr lang="zh-CN" altLang="en-US" sz="3200" dirty="0" smtClean="0">
                          <a:solidFill>
                            <a:schemeClr val="tx1"/>
                          </a:solidFill>
                        </a:rPr>
                        <a:t>有</a:t>
                      </a:r>
                      <a:endParaRPr lang="en-US" altLang="zh-CN" sz="3200" dirty="0" smtClean="0">
                        <a:solidFill>
                          <a:schemeClr val="tx1"/>
                        </a:solidFill>
                      </a:endParaRPr>
                    </a:p>
                    <a:p>
                      <a:r>
                        <a:rPr lang="zh-CN" altLang="en-US" sz="3200" dirty="0" smtClean="0">
                          <a:solidFill>
                            <a:schemeClr val="tx1"/>
                          </a:solidFill>
                        </a:rPr>
                        <a:t>期</a:t>
                      </a:r>
                      <a:endParaRPr lang="en-US" altLang="zh-CN" sz="3200" dirty="0" smtClean="0">
                        <a:solidFill>
                          <a:schemeClr val="tx1"/>
                        </a:solidFill>
                      </a:endParaRPr>
                    </a:p>
                    <a:p>
                      <a:r>
                        <a:rPr lang="zh-CN" altLang="en-US" sz="3200" dirty="0" smtClean="0">
                          <a:solidFill>
                            <a:schemeClr val="tx1"/>
                          </a:solidFill>
                        </a:rPr>
                        <a:t>间</a:t>
                      </a:r>
                      <a:endParaRPr lang="en-US" altLang="zh-CN" sz="3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endParaRPr lang="en-US" altLang="zh-CN" b="0" dirty="0" smtClean="0">
                        <a:solidFill>
                          <a:schemeClr val="tx1"/>
                        </a:solidFill>
                      </a:endParaRPr>
                    </a:p>
                    <a:p>
                      <a:endParaRPr lang="en-US" altLang="zh-CN" b="0" dirty="0" smtClean="0">
                        <a:solidFill>
                          <a:schemeClr val="tx1"/>
                        </a:solidFill>
                      </a:endParaRPr>
                    </a:p>
                    <a:p>
                      <a:r>
                        <a:rPr lang="zh-CN" altLang="en-US" sz="2400" b="0" dirty="0" smtClean="0">
                          <a:solidFill>
                            <a:schemeClr val="tx1"/>
                          </a:solidFill>
                        </a:rPr>
                        <a:t>小花：</a:t>
                      </a:r>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endParaRPr lang="en-US" altLang="zh-CN" sz="2400" b="0" dirty="0" smtClean="0">
                        <a:solidFill>
                          <a:schemeClr val="tx1"/>
                        </a:solidFill>
                      </a:endParaRPr>
                    </a:p>
                    <a:p>
                      <a:r>
                        <a:rPr lang="zh-CN" altLang="en-US" sz="2400" b="0" dirty="0" smtClean="0">
                          <a:solidFill>
                            <a:schemeClr val="tx1"/>
                          </a:solidFill>
                        </a:rPr>
                        <a:t>母牛生下了小牛（</a:t>
                      </a:r>
                      <a:r>
                        <a:rPr lang="en-US" altLang="zh-CN" sz="2400" b="0" dirty="0" smtClean="0">
                          <a:solidFill>
                            <a:schemeClr val="tx1"/>
                          </a:solidFill>
                        </a:rPr>
                        <a:t>100</a:t>
                      </a:r>
                      <a:r>
                        <a:rPr lang="zh-CN" altLang="en-US" sz="2400" b="0" dirty="0" smtClean="0">
                          <a:solidFill>
                            <a:schemeClr val="tx1"/>
                          </a:solidFill>
                        </a:rPr>
                        <a:t>）</a:t>
                      </a:r>
                      <a:endParaRPr lang="zh-CN" altLang="en-US" sz="24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975104492"/>
                  </a:ext>
                </a:extLst>
              </a:tr>
            </a:tbl>
          </a:graphicData>
        </a:graphic>
      </p:graphicFrame>
      <p:pic>
        <p:nvPicPr>
          <p:cNvPr id="9" name="图片 8"/>
          <p:cNvPicPr>
            <a:picLocks noChangeAspect="1"/>
          </p:cNvPicPr>
          <p:nvPr/>
        </p:nvPicPr>
        <p:blipFill>
          <a:blip r:embed="rId3"/>
          <a:stretch>
            <a:fillRect/>
          </a:stretch>
        </p:blipFill>
        <p:spPr>
          <a:xfrm>
            <a:off x="3891758" y="2850389"/>
            <a:ext cx="923127" cy="776266"/>
          </a:xfrm>
          <a:prstGeom prst="rect">
            <a:avLst/>
          </a:prstGeom>
        </p:spPr>
      </p:pic>
      <p:pic>
        <p:nvPicPr>
          <p:cNvPr id="2" name="图片 1"/>
          <p:cNvPicPr>
            <a:picLocks noChangeAspect="1"/>
          </p:cNvPicPr>
          <p:nvPr/>
        </p:nvPicPr>
        <p:blipFill>
          <a:blip r:embed="rId4"/>
          <a:stretch>
            <a:fillRect/>
          </a:stretch>
        </p:blipFill>
        <p:spPr>
          <a:xfrm>
            <a:off x="4110432" y="4373342"/>
            <a:ext cx="485777" cy="411785"/>
          </a:xfrm>
          <a:prstGeom prst="rect">
            <a:avLst/>
          </a:prstGeom>
        </p:spPr>
      </p:pic>
      <p:cxnSp>
        <p:nvCxnSpPr>
          <p:cNvPr id="6" name="直接箭头连接符 5"/>
          <p:cNvCxnSpPr/>
          <p:nvPr/>
        </p:nvCxnSpPr>
        <p:spPr>
          <a:xfrm>
            <a:off x="4471988" y="3626655"/>
            <a:ext cx="14287" cy="7466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6186487" y="2038193"/>
            <a:ext cx="6096000" cy="1200329"/>
          </a:xfrm>
          <a:prstGeom prst="rect">
            <a:avLst/>
          </a:prstGeom>
        </p:spPr>
        <p:txBody>
          <a:bodyPr>
            <a:spAutoFit/>
          </a:bodyPr>
          <a:lstStyle/>
          <a:p>
            <a:pPr lvl="0"/>
            <a:r>
              <a:rPr lang="zh-CN" altLang="en-US" sz="2400" dirty="0">
                <a:solidFill>
                  <a:srgbClr val="000000"/>
                </a:solidFill>
              </a:rPr>
              <a:t>借：银行存款（其他货币资金）     </a:t>
            </a:r>
            <a:r>
              <a:rPr lang="en-US" altLang="zh-CN" sz="2400" dirty="0">
                <a:solidFill>
                  <a:srgbClr val="000000"/>
                </a:solidFill>
              </a:rPr>
              <a:t>100</a:t>
            </a:r>
          </a:p>
          <a:p>
            <a:pPr lvl="0"/>
            <a:r>
              <a:rPr lang="en-US" altLang="zh-CN" sz="2400" dirty="0">
                <a:solidFill>
                  <a:srgbClr val="000000"/>
                </a:solidFill>
              </a:rPr>
              <a:t>        </a:t>
            </a:r>
          </a:p>
          <a:p>
            <a:pPr lvl="0"/>
            <a:r>
              <a:rPr lang="en-US" altLang="zh-CN" sz="2400" dirty="0">
                <a:solidFill>
                  <a:srgbClr val="000000"/>
                </a:solidFill>
              </a:rPr>
              <a:t>     </a:t>
            </a:r>
            <a:r>
              <a:rPr lang="zh-CN" altLang="en-US" sz="2400" dirty="0">
                <a:solidFill>
                  <a:srgbClr val="000000"/>
                </a:solidFill>
              </a:rPr>
              <a:t>贷：</a:t>
            </a:r>
            <a:r>
              <a:rPr lang="en-US" altLang="zh-CN" sz="2400" dirty="0">
                <a:solidFill>
                  <a:srgbClr val="000000"/>
                </a:solidFill>
              </a:rPr>
              <a:t>   </a:t>
            </a:r>
            <a:r>
              <a:rPr lang="zh-CN" altLang="en-US" sz="2400" dirty="0">
                <a:solidFill>
                  <a:srgbClr val="000000"/>
                </a:solidFill>
              </a:rPr>
              <a:t>应收股利                          </a:t>
            </a:r>
            <a:r>
              <a:rPr lang="en-US" altLang="zh-CN" sz="2400" dirty="0">
                <a:solidFill>
                  <a:srgbClr val="000000"/>
                </a:solidFill>
              </a:rPr>
              <a:t>100</a:t>
            </a:r>
          </a:p>
        </p:txBody>
      </p:sp>
      <p:sp>
        <p:nvSpPr>
          <p:cNvPr id="8" name="文本框 7"/>
          <p:cNvSpPr txBox="1"/>
          <p:nvPr/>
        </p:nvSpPr>
        <p:spPr>
          <a:xfrm>
            <a:off x="940526" y="1288732"/>
            <a:ext cx="3997234" cy="523220"/>
          </a:xfrm>
          <a:prstGeom prst="rect">
            <a:avLst/>
          </a:prstGeom>
          <a:noFill/>
        </p:spPr>
        <p:txBody>
          <a:bodyPr wrap="square" rtlCol="0">
            <a:spAutoFit/>
          </a:bodyPr>
          <a:lstStyle/>
          <a:p>
            <a:r>
              <a:rPr lang="zh-CN" altLang="en-US" sz="2800" dirty="0" smtClean="0"/>
              <a:t>（二）持有期间</a:t>
            </a:r>
            <a:endParaRPr lang="zh-CN" altLang="en-US" sz="2800" dirty="0"/>
          </a:p>
        </p:txBody>
      </p:sp>
      <p:sp>
        <p:nvSpPr>
          <p:cNvPr id="4" name="矩形 3"/>
          <p:cNvSpPr/>
          <p:nvPr/>
        </p:nvSpPr>
        <p:spPr>
          <a:xfrm>
            <a:off x="6330179" y="3492774"/>
            <a:ext cx="5571222" cy="2308324"/>
          </a:xfrm>
          <a:prstGeom prst="rect">
            <a:avLst/>
          </a:prstGeom>
        </p:spPr>
        <p:txBody>
          <a:bodyPr wrap="square">
            <a:spAutoFit/>
          </a:bodyPr>
          <a:lstStyle/>
          <a:p>
            <a:pPr lvl="0"/>
            <a:r>
              <a:rPr lang="zh-CN" altLang="en-US" sz="2400" dirty="0"/>
              <a:t>划重</a:t>
            </a:r>
            <a:r>
              <a:rPr lang="zh-CN" altLang="en-US" sz="2400" dirty="0" smtClean="0"/>
              <a:t>点</a:t>
            </a:r>
            <a:r>
              <a:rPr lang="zh-CN" altLang="en-US" sz="2400" dirty="0" smtClean="0">
                <a:sym typeface="Wingdings" panose="05000000000000000000" pitchFamily="2" charset="2"/>
              </a:rPr>
              <a:t>：</a:t>
            </a:r>
            <a:endParaRPr lang="en-US" altLang="zh-CN" sz="2400" dirty="0" smtClean="0">
              <a:sym typeface="Wingdings" panose="05000000000000000000" pitchFamily="2" charset="2"/>
            </a:endParaRPr>
          </a:p>
          <a:p>
            <a:pPr lvl="0"/>
            <a:r>
              <a:rPr lang="en-US" altLang="zh-CN" sz="2400" u="sng" dirty="0" smtClean="0">
                <a:solidFill>
                  <a:srgbClr val="0070C0"/>
                </a:solidFill>
                <a:sym typeface="Wingdings" panose="05000000000000000000" pitchFamily="2" charset="2"/>
              </a:rPr>
              <a:t>1.</a:t>
            </a:r>
            <a:r>
              <a:rPr lang="zh-CN" altLang="en-US" sz="2400" u="sng" dirty="0" smtClean="0">
                <a:solidFill>
                  <a:srgbClr val="0070C0"/>
                </a:solidFill>
              </a:rPr>
              <a:t>交</a:t>
            </a:r>
            <a:r>
              <a:rPr lang="zh-CN" altLang="en-US" sz="2400" u="sng" dirty="0">
                <a:solidFill>
                  <a:srgbClr val="0070C0"/>
                </a:solidFill>
              </a:rPr>
              <a:t>易性金融资产的购买价款中包含了</a:t>
            </a:r>
            <a:r>
              <a:rPr lang="zh-CN" altLang="en-US" sz="2400" u="sng" dirty="0">
                <a:solidFill>
                  <a:srgbClr val="FF0000"/>
                </a:solidFill>
              </a:rPr>
              <a:t>已宣告但尚未发放的现金股利</a:t>
            </a:r>
            <a:r>
              <a:rPr lang="zh-CN" altLang="en-US" sz="2400" u="sng" dirty="0">
                <a:solidFill>
                  <a:srgbClr val="0070C0"/>
                </a:solidFill>
              </a:rPr>
              <a:t>，应单独确认为“</a:t>
            </a:r>
            <a:r>
              <a:rPr lang="zh-CN" altLang="en-US" sz="2400" u="sng" dirty="0">
                <a:solidFill>
                  <a:srgbClr val="FF0000"/>
                </a:solidFill>
              </a:rPr>
              <a:t>应收股利”</a:t>
            </a:r>
            <a:r>
              <a:rPr lang="zh-CN" altLang="en-US" sz="2400" u="sng" dirty="0" smtClean="0">
                <a:solidFill>
                  <a:srgbClr val="0070C0"/>
                </a:solidFill>
              </a:rPr>
              <a:t>。</a:t>
            </a:r>
            <a:endParaRPr lang="en-US" altLang="zh-CN" sz="2400" u="sng" dirty="0" smtClean="0">
              <a:solidFill>
                <a:srgbClr val="0070C0"/>
              </a:solidFill>
            </a:endParaRPr>
          </a:p>
          <a:p>
            <a:pPr lvl="0"/>
            <a:r>
              <a:rPr lang="en-US" altLang="zh-CN" sz="2400" dirty="0" smtClean="0">
                <a:solidFill>
                  <a:srgbClr val="0070C0"/>
                </a:solidFill>
              </a:rPr>
              <a:t>2.</a:t>
            </a:r>
            <a:r>
              <a:rPr lang="zh-CN" altLang="en-US" sz="2400" dirty="0">
                <a:solidFill>
                  <a:srgbClr val="FF0000"/>
                </a:solidFill>
              </a:rPr>
              <a:t>入账成本</a:t>
            </a:r>
            <a:r>
              <a:rPr lang="zh-CN" altLang="en-US" sz="2400" dirty="0">
                <a:solidFill>
                  <a:srgbClr val="0070C0"/>
                </a:solidFill>
              </a:rPr>
              <a:t>＝买价－已经宣告未发放的现金股利</a:t>
            </a:r>
          </a:p>
        </p:txBody>
      </p:sp>
    </p:spTree>
    <p:custDataLst>
      <p:tags r:id="rId1"/>
    </p:custDataLst>
    <p:extLst>
      <p:ext uri="{BB962C8B-B14F-4D97-AF65-F5344CB8AC3E}">
        <p14:creationId xmlns:p14="http://schemas.microsoft.com/office/powerpoint/2010/main" val="57775507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1d60e5e5-40e2-44c7-aceb-041b1896daf6"/>
  <p:tag name="COMMONDATA" val="eyJoZGlkIjoiMTI3ZmZkNWRlZmE2ODkxYmMzNDhlZTVkY2Y4MDA5MjIifQ=="/>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SLIDE_BACKGROUND_TYPE" val="frame"/>
  <p:tag name="KSO_WM_SLIDE_BK_DARK_LIGHT" val="1"/>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_NEED_ADD_PATH_ANIM"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_NEED_ADD_PATH_ANIM"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_NEED_ADD_PATH_ANIM"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leftRight"/>
  <p:tag name="KSO_WM_SLIDE_BK_DARK_LIGHT" val="2"/>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topBottom"/>
  <p:tag name="KSO_WM_SLIDE_BK_DARK_LIGHT" val="2"/>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SLIDE_BACKGROUND_TYPE" val="bottomTop"/>
  <p:tag name="KSO_WM_SLIDE_BK_DARK_LIGHT" val="2"/>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bottomTop"/>
  <p:tag name="KSO_WM_SLIDE_BK_DARK_LIGHT" val="2"/>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2"/>
  <p:tag name="KSO_WM_UNIT_LAYERLEVEL" val="1"/>
  <p:tag name="KSO_WM_TAG_VERSION" val="1.0"/>
  <p:tag name="KSO_WM_BEAUTIFY_FLAG" val="#wm#"/>
  <p:tag name="KSO_WM_UNIT_TYPE" val="i"/>
  <p:tag name="KSO_WM_UNIT_INDEX" val="2"/>
  <p:tag name="KSO_WM_SLIDE_BACKGROUND_TYPE" val="bottomTop"/>
  <p:tag name="KSO_WM_SLIDE_BK_DARK_LIGHT" val="2"/>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3"/>
  <p:tag name="KSO_WM_UNIT_LAYERLEVEL" val="1"/>
  <p:tag name="KSO_WM_TAG_VERSION" val="1.0"/>
  <p:tag name="KSO_WM_BEAUTIFY_FLAG" val="#wm#"/>
  <p:tag name="KSO_WM_UNIT_TYPE" val="i"/>
  <p:tag name="KSO_WM_UNIT_INDEX" val="3"/>
  <p:tag name="KSO_WM_SLIDE_BACKGROUND_TYPE" val="bottomTop"/>
  <p:tag name="KSO_WM_SLIDE_BK_DARK_LIGHT" val="2"/>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SLIDE_BACKGROUND_TYPE" val="navigation"/>
  <p:tag name="KSO_WM_SLIDE_BK_DARK_LIGHT" val="2"/>
</p:tagLst>
</file>

<file path=ppt/tags/tag1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UNIT_BK_DARK_LIGHT" val="1"/>
  <p:tag name="KSO_WM_SLIDE_BACKGROUND_TYPE" val="navigation"/>
  <p:tag name="KSO_WM_SLIDE_BK_DARK_LIGHT" val="2"/>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2"/>
  <p:tag name="KSO_WM_UNIT_LAYERLEVEL" val="1"/>
  <p:tag name="KSO_WM_TAG_VERSION" val="1.0"/>
  <p:tag name="KSO_WM_BEAUTIFY_FLAG" val="#wm#"/>
  <p:tag name="KSO_WM_UNIT_TYPE" val="i"/>
  <p:tag name="KSO_WM_UNIT_INDEX" val="2"/>
  <p:tag name="KSO_WM_SLIDE_BACKGROUND_TYPE" val="navigation"/>
  <p:tag name="KSO_WM_SLIDE_BK_DARK_LIGHT" val="2"/>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3"/>
  <p:tag name="KSO_WM_UNIT_LAYERLEVEL" val="1"/>
  <p:tag name="KSO_WM_TAG_VERSION" val="1.0"/>
  <p:tag name="KSO_WM_BEAUTIFY_FLAG" val="#wm#"/>
  <p:tag name="KSO_WM_UNIT_TYPE" val="i"/>
  <p:tag name="KSO_WM_UNIT_INDEX" val="3"/>
  <p:tag name="KSO_WM_SLIDE_BACKGROUND_TYPE" val="navigation"/>
  <p:tag name="KSO_WM_SLIDE_BK_DARK_LIGHT" val="2"/>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UNIT_BK_DARK_LIGHT" val="2"/>
  <p:tag name="KSO_WM_SLIDE_BACKGROUND_TYPE" val="belt"/>
  <p:tag name="KSO_WM_SLIDE_BK_DARK_LIGHT" val="1"/>
</p:tagLst>
</file>

<file path=ppt/tags/tag1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1"/>
</p:tagLst>
</file>

<file path=ppt/tags/tag1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_NEED_ADD_PATH_ANIM" val="0"/>
  <p:tag name="KSO_WM_UNIT_DIAGRAM_ISREFERUNIT" val="0"/>
  <p:tag name="KSO_WM_UNIT_ID" val="_18*i*2"/>
  <p:tag name="KSO_WM_UNIT_LAYERLEVEL" val="1"/>
  <p:tag name="KSO_WM_TAG_VERSION" val="1.0"/>
  <p:tag name="KSO_WM_BEAUTIFY_FLAG" val="#wm#"/>
  <p:tag name="KSO_WM_SLIDE_BACKGROUND_TYPE" val="belt"/>
  <p:tag name="KSO_WM_SLIDE_BK_DARK_LIGHT" val="2"/>
  <p:tag name="KSO_WM_UNIT_TYPE" val="i"/>
  <p:tag name="KSO_WM_UNIT_INDEX" val="2"/>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_NEED_ADD_PATH_ANIM" val="0"/>
  <p:tag name="KSO_WM_UNIT_DIAGRAM_ISREFERUNIT" val="0"/>
  <p:tag name="KSO_WM_UNIT_ID" val="_18*i*1"/>
  <p:tag name="KSO_WM_UNIT_LAYERLEVEL" val="1"/>
  <p:tag name="KSO_WM_TAG_VERSION" val="1.0"/>
  <p:tag name="KSO_WM_BEAUTIFY_FLAG" val="#wm#"/>
  <p:tag name="KSO_WM_SLIDE_BACKGROUND_TYPE" val="belt"/>
  <p:tag name="KSO_WM_SLIDE_BK_DARK_LIGHT" val="2"/>
  <p:tag name="KSO_WM_UNIT_TYPE" val="i"/>
  <p:tag name="KSO_WM_UNIT_INDEX" val="1"/>
</p:tagLst>
</file>

<file path=ppt/tags/tag1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6"/>
  <p:tag name="KSO_WM_UNIT_LAYERLEVEL" val="1"/>
  <p:tag name="KSO_WM_TAG_VERSION" val="1.0"/>
  <p:tag name="KSO_WM_BEAUTIFY_FLAG" val="#wm#"/>
  <p:tag name="KSO_WM_SLIDE_BACKGROUND_TYPE" val="belt"/>
  <p:tag name="KSO_WM_SLIDE_BK_DARK_LIGHT" val="1"/>
  <p:tag name="KSO_WM_UNIT_TYPE" val="i"/>
  <p:tag name="KSO_WM_UNIT_INDEX" val="6"/>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5"/>
  <p:tag name="KSO_WM_UNIT_LAYERLEVEL" val="1"/>
  <p:tag name="KSO_WM_TAG_VERSION" val="1.0"/>
  <p:tag name="KSO_WM_BEAUTIFY_FLAG" val="#wm#"/>
  <p:tag name="KSO_WM_SLIDE_BACKGROUND_TYPE" val="belt"/>
  <p:tag name="KSO_WM_SLIDE_BK_DARK_LIGHT" val="1"/>
  <p:tag name="KSO_WM_UNIT_TYPE" val="i"/>
  <p:tag name="KSO_WM_UNIT_INDEX" val="5"/>
</p:tagLst>
</file>

<file path=ppt/tags/tag1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3"/>
  <p:tag name="KSO_WM_UNIT_LAYERLEVEL" val="1"/>
  <p:tag name="KSO_WM_TAG_VERSION" val="1.0"/>
  <p:tag name="KSO_WM_BEAUTIFY_FLAG" val="#wm#"/>
  <p:tag name="KSO_WM_SLIDE_BACKGROUND_TYPE" val="belt"/>
  <p:tag name="KSO_WM_SLIDE_BK_DARK_LIGHT" val="1"/>
  <p:tag name="KSO_WM_UNIT_TYPE" val="i"/>
  <p:tag name="KSO_WM_UNIT_INDEX" val="3"/>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4"/>
  <p:tag name="KSO_WM_UNIT_LAYERLEVEL" val="1"/>
  <p:tag name="KSO_WM_TAG_VERSION" val="1.0"/>
  <p:tag name="KSO_WM_BEAUTIFY_FLAG" val="#wm#"/>
  <p:tag name="KSO_WM_SLIDE_BACKGROUND_TYPE" val="belt"/>
  <p:tag name="KSO_WM_SLIDE_BK_DARK_LIGHT" val="1"/>
  <p:tag name="KSO_WM_UNIT_TYPE" val="i"/>
  <p:tag name="KSO_WM_UNIT_INDEX" val="4"/>
</p:tagLst>
</file>

<file path=ppt/tags/tag165.xml><?xml version="1.0" encoding="utf-8"?>
<p:tagLst xmlns:a="http://schemas.openxmlformats.org/drawingml/2006/main" xmlns:r="http://schemas.openxmlformats.org/officeDocument/2006/relationships" xmlns:p="http://schemas.openxmlformats.org/presentationml/2006/main">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545"/>
  <p:tag name="KSO_WM_SLIDE_LAYOUT" val="a_b"/>
  <p:tag name="KSO_WM_SLIDE_LAYOUT_CNT" val="1_3"/>
  <p:tag name="KSO_WM_TEMPLATE_THUMBS_INDEX" val="1、2、3、11、14"/>
  <p:tag name="KSO_WM_TEMPLATE_MASTER_THUMB_INDEX" val="12"/>
  <p:tag name="KSO_WM_SLIDE_MODEL_TYPE" val="cover"/>
</p:tagLst>
</file>

<file path=ppt/tags/tag166.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单击此处添加副标题"/>
  <p:tag name="KSO_WM_UNIT_NOCLEAR" val="0"/>
  <p:tag name="KSO_WM_UNIT_VALUE" val="22"/>
  <p:tag name="KSO_WM_UNIT_HIGHLIGHT" val="0"/>
  <p:tag name="KSO_WM_UNIT_COMPATIBLE" val="0"/>
  <p:tag name="KSO_WM_UNIT_DIAGRAM_ISNUMVISUAL" val="0"/>
  <p:tag name="KSO_WM_UNIT_DIAGRAM_ISREFERUNIT" val="0"/>
  <p:tag name="KSO_WM_UNIT_TYPE" val="b"/>
  <p:tag name="KSO_WM_UNIT_INDEX" val="1"/>
  <p:tag name="KSO_WM_UNIT_ID" val="custom20202545_1*b*1"/>
  <p:tag name="KSO_WM_TEMPLATE_CATEGORY" val="custom"/>
  <p:tag name="KSO_WM_TEMPLATE_INDEX" val="20202545"/>
  <p:tag name="KSO_WM_UNIT_LAYERLEVEL" val="1"/>
  <p:tag name="KSO_WM_TAG_VERSION" val="1.0"/>
  <p:tag name="KSO_WM_BEAUTIFY_FLAG" val="#wm#"/>
</p:tagLst>
</file>

<file path=ppt/tags/tag168.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汇报日期"/>
  <p:tag name="KSO_WM_UNIT_NOCLEAR" val="0"/>
  <p:tag name="KSO_WM_UNIT_VALUE" val="6"/>
  <p:tag name="KSO_WM_UNIT_HIGHLIGHT" val="0"/>
  <p:tag name="KSO_WM_UNIT_COMPATIBLE" val="0"/>
  <p:tag name="KSO_WM_UNIT_DIAGRAM_ISNUMVISUAL" val="0"/>
  <p:tag name="KSO_WM_UNIT_DIAGRAM_ISREFERUNIT" val="0"/>
  <p:tag name="KSO_WM_UNIT_TYPE" val="b"/>
  <p:tag name="KSO_WM_UNIT_INDEX" val="3"/>
  <p:tag name="KSO_WM_UNIT_ID" val="custom20202545_1*b*3"/>
  <p:tag name="KSO_WM_TEMPLATE_CATEGORY" val="custom"/>
  <p:tag name="KSO_WM_TEMPLATE_INDEX" val="20202545"/>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70.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1.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2.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3.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4.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5.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6.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7.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8.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79.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80.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1.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2.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3.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4.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5.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6.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7.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8.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89.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90.xml><?xml version="1.0" encoding="utf-8"?>
<p:tagLst xmlns:a="http://schemas.openxmlformats.org/drawingml/2006/main" xmlns:r="http://schemas.openxmlformats.org/officeDocument/2006/relationships" xmlns:p="http://schemas.openxmlformats.org/presentationml/2006/main">
  <p:tag name="KSO_WM_SLIDE_ID" val="custom20202545_8"/>
  <p:tag name="KSO_WM_TEMPLATE_SUBCATEGORY" val="0"/>
  <p:tag name="KSO_WM_TEMPLATE_MASTER_TYPE" val="1"/>
  <p:tag name="KSO_WM_TEMPLATE_COLOR_TYPE" val="1"/>
  <p:tag name="KSO_WM_SLIDE_ITEM_CNT" val="0"/>
  <p:tag name="KSO_WM_SLIDE_INDEX" val="8"/>
  <p:tag name="KSO_WM_TAG_VERSION" val="1.0"/>
  <p:tag name="KSO_WM_BEAUTIFY_FLAG" val="#wm#"/>
  <p:tag name="KSO_WM_TEMPLATE_CATEGORY" val="custom"/>
  <p:tag name="KSO_WM_TEMPLATE_INDEX" val="20202545"/>
  <p:tag name="KSO_WM_SLIDE_LAYOUT" val="a_f"/>
  <p:tag name="KSO_WM_SLIDE_LAYOUT_CNT" val="1_1"/>
  <p:tag name="KSO_WM_SLIDE_TYPE" val="text"/>
  <p:tag name="KSO_WM_SLIDE_SUBTYPE" val="pureTxt"/>
  <p:tag name="KSO_WM_SLIDE_SIZE" val="758*343"/>
  <p:tag name="KSO_WM_SLIDE_POSITION" val="100*98"/>
</p:tagLst>
</file>

<file path=ppt/tags/tag191.xml><?xml version="1.0" encoding="utf-8"?>
<p:tagLst xmlns:a="http://schemas.openxmlformats.org/drawingml/2006/main" xmlns:r="http://schemas.openxmlformats.org/officeDocument/2006/relationships" xmlns:p="http://schemas.openxmlformats.org/presentationml/2006/main">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545"/>
  <p:tag name="KSO_WM_SLIDE_LAYOUT" val="a_b"/>
  <p:tag name="KSO_WM_SLIDE_LAYOUT_CNT" val="1_3"/>
  <p:tag name="KSO_WM_TEMPLATE_THUMBS_INDEX" val="1、2、3、11、14"/>
  <p:tag name="KSO_WM_TEMPLATE_MASTER_THUMB_INDEX" val="12"/>
  <p:tag name="KSO_WM_SLIDE_MODEL_TYPE" val="cover"/>
</p:tagLst>
</file>

<file path=ppt/tags/tag192.xml><?xml version="1.0" encoding="utf-8"?>
<p:tagLst xmlns:a="http://schemas.openxmlformats.org/drawingml/2006/main" xmlns:r="http://schemas.openxmlformats.org/officeDocument/2006/relationships" xmlns:p="http://schemas.openxmlformats.org/presentationml/2006/main">
  <p:tag name="KSO_WM_UNIT_ISCONTENTS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i*6"/>
  <p:tag name="KSO_WM_UNIT_LAYERLEVEL" val="1"/>
  <p:tag name="KSO_WM_TAG_VERSION" val="1.0"/>
  <p:tag name="KSO_WM_BEAUTIFY_FLAG" val="#wm#"/>
  <p:tag name="KSO_WM_UNIT_TYPE" val="i"/>
  <p:tag name="KSO_WM_UNIT_INDEX" val="6"/>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i*7"/>
  <p:tag name="KSO_WM_UNIT_LAYERLEVEL" val="1"/>
  <p:tag name="KSO_WM_TAG_VERSION" val="1.0"/>
  <p:tag name="KSO_WM_BEAUTIFY_FLAG" val="#wm#"/>
  <p:tag name="KSO_WM_UNIT_TYPE" val="i"/>
  <p:tag name="KSO_WM_UNIT_INDEX" val="7"/>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i*8"/>
  <p:tag name="KSO_WM_UNIT_LAYERLEVEL" val="1"/>
  <p:tag name="KSO_WM_TAG_VERSION" val="1.0"/>
  <p:tag name="KSO_WM_BEAUTIFY_FLAG" val="#wm#"/>
  <p:tag name="KSO_WM_UNIT_TYPE" val="i"/>
  <p:tag name="KSO_WM_UNIT_INDEX" val="8"/>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TEMPLATE_SUBCATEGORY" val="0"/>
  <p:tag name="KSO_WM_TEMPLATE_MASTER_TYPE" val="1"/>
  <p:tag name="KSO_WM_TEMPLATE_COLOR_TYPE" val="1"/>
  <p:tag name="KSO_WM_TEMPLATE_MASTER_THUMB_INDEX" val="18"/>
  <p:tag name="KSO_WM_UNIT_SHOW_EDIT_AREA_INDICATION" val="0"/>
  <p:tag name="KSO_WM_TAG_VERSION" val="1.0"/>
  <p:tag name="KSO_WM_BEAUTIFY_FLAG" val="#wm#"/>
  <p:tag name="KSO_WM_TEMPLATE_CATEGORY" val="custom"/>
  <p:tag name="KSO_WM_TEMPLATE_INDEX" val="20202545"/>
  <p:tag name="KSO_WM_TEMPLATE_THUMBS_INDEX" val="1、2、3、11、14"/>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heme/theme1.xml><?xml version="1.0" encoding="utf-8"?>
<a:theme xmlns:a="http://schemas.openxmlformats.org/drawingml/2006/main" name="Office 主题​​">
  <a:themeElements>
    <a:clrScheme name="oooooo">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ooooo">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themeOverride>
</file>

<file path=ppt/theme/themeOverride2.xml><?xml version="1.0" encoding="utf-8"?>
<a:themeOverride xmlns:a="http://schemas.openxmlformats.org/drawingml/2006/main">
  <a:clrScheme name="oooooo">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themeOverride>
</file>

<file path=ppt/theme/themeOverride3.xml><?xml version="1.0" encoding="utf-8"?>
<a:themeOverride xmlns:a="http://schemas.openxmlformats.org/drawingml/2006/main">
  <a:clrScheme name="oooooo">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themeOverride>
</file>

<file path=docProps/app.xml><?xml version="1.0" encoding="utf-8"?>
<Properties xmlns="http://schemas.openxmlformats.org/officeDocument/2006/extended-properties" xmlns:vt="http://schemas.openxmlformats.org/officeDocument/2006/docPropsVTypes">
  <TotalTime>567</TotalTime>
  <Words>2622</Words>
  <Application>Microsoft Office PowerPoint</Application>
  <PresentationFormat>宽屏</PresentationFormat>
  <Paragraphs>253</Paragraphs>
  <Slides>24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24</vt:i4>
      </vt:variant>
    </vt:vector>
  </HeadingPairs>
  <TitlesOfParts>
    <vt:vector size="34" baseType="lpstr">
      <vt:lpstr>等线</vt:lpstr>
      <vt:lpstr>汉仪旗黑-85S</vt:lpstr>
      <vt:lpstr>宋体</vt:lpstr>
      <vt:lpstr>微软雅黑</vt:lpstr>
      <vt:lpstr>Arial</vt:lpstr>
      <vt:lpstr>Calibri</vt:lpstr>
      <vt:lpstr>Times New Roman</vt:lpstr>
      <vt:lpstr>Viner Hand ITC</vt:lpstr>
      <vt:lpstr>Wingdings</vt:lpstr>
      <vt:lpstr>Office 主题​​</vt:lpstr>
      <vt:lpstr>交易性金融资产的核算</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谢谢大家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交易性金融资产的核算</dc:title>
  <dc:creator>DELL</dc:creator>
  <cp:lastModifiedBy>DELL</cp:lastModifiedBy>
  <cp:revision>196</cp:revision>
  <dcterms:created xsi:type="dcterms:W3CDTF">2019-11-11T06:54:00Z</dcterms:created>
  <dcterms:modified xsi:type="dcterms:W3CDTF">2023-12-14T01:26:00Z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2052-11.1.0.12970</vt:lpwstr>
  </property>
  <property fmtid="{D5CDD505-2E9C-101B-9397-08002B2CF9AE}" pid="3" name="ICV">
    <vt:lpwstr>DC0DBA3488FD484FB671DB3342D7883A</vt:lpwstr>
  </property>
</Properties>
</file>