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9"/>
  </p:handoutMasterIdLst>
  <p:sldIdLst>
    <p:sldId id="406" r:id="rId3"/>
    <p:sldId id="317" r:id="rId4"/>
    <p:sldId id="392" r:id="rId6"/>
    <p:sldId id="340" r:id="rId7"/>
    <p:sldId id="319" r:id="rId8"/>
    <p:sldId id="332" r:id="rId9"/>
    <p:sldId id="322" r:id="rId10"/>
    <p:sldId id="323" r:id="rId11"/>
    <p:sldId id="356" r:id="rId12"/>
    <p:sldId id="324" r:id="rId13"/>
    <p:sldId id="367" r:id="rId14"/>
    <p:sldId id="373" r:id="rId15"/>
    <p:sldId id="330" r:id="rId16"/>
    <p:sldId id="404" r:id="rId17"/>
    <p:sldId id="391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A89707"/>
    <a:srgbClr val="00FA70"/>
    <a:srgbClr val="4FFB03"/>
    <a:srgbClr val="177DC6"/>
    <a:srgbClr val="0337BD"/>
    <a:srgbClr val="F9B7FA"/>
    <a:srgbClr val="EEEEED"/>
    <a:srgbClr val="EAC6DB"/>
    <a:srgbClr val="235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85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image" Target="../media/image5.jpeg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2.jpe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2.jpe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2.jpeg"/><Relationship Id="rId2" Type="http://schemas.openxmlformats.org/officeDocument/2006/relationships/tags" Target="../tags/tag26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2.jpeg"/><Relationship Id="rId2" Type="http://schemas.openxmlformats.org/officeDocument/2006/relationships/tags" Target="../tags/tag34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image" Target="../media/image2.jpeg"/><Relationship Id="rId2" Type="http://schemas.openxmlformats.org/officeDocument/2006/relationships/tags" Target="../tags/tag42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image" Target="../media/image2.jpeg"/><Relationship Id="rId2" Type="http://schemas.openxmlformats.org/officeDocument/2006/relationships/tags" Target="../tags/tag5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image" Target="../media/image2.jpeg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5.xml"/><Relationship Id="rId3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文本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2618125" y="2296190"/>
            <a:ext cx="6997903" cy="892969"/>
          </a:xfrm>
        </p:spPr>
        <p:txBody>
          <a:bodyPr vert="horz" wrap="square" lIns="101600" tIns="38100" rIns="762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88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875" b="0" i="0" u="none" strike="noStrike" kern="1200" cap="none" spc="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趣黑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本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29" y="1626121"/>
            <a:ext cx="10852237" cy="40416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文本&#10;&#10;低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/>
          <p:nvPr>
            <p:ph type="title" idx="1" hasCustomPrompt="1"/>
            <p:custDataLst>
              <p:tags r:id="rId4"/>
            </p:custDataLst>
          </p:nvPr>
        </p:nvSpPr>
        <p:spPr>
          <a:xfrm>
            <a:off x="1987551" y="2550323"/>
            <a:ext cx="8216900" cy="867728"/>
          </a:xfrm>
          <a:noFill/>
          <a:ln>
            <a:noFill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950" b="1" i="0" u="none" strike="noStrike" kern="1200" cap="none" spc="3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趣黑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本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1" y="498476"/>
            <a:ext cx="10852237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本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339650"/>
            <a:ext cx="96264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594250"/>
            <a:ext cx="962660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本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50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880650"/>
            <a:ext cx="3960000" cy="661500"/>
          </a:xfrm>
        </p:spPr>
        <p:txBody>
          <a:bodyPr anchor="ctr" anchorCtr="0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2275650"/>
            <a:ext cx="39564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1405930"/>
            <a:ext cx="648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本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859500"/>
            <a:ext cx="109764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763100"/>
            <a:ext cx="10975975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3236850"/>
            <a:ext cx="109656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本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740250"/>
            <a:ext cx="10976400" cy="423900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2082600"/>
            <a:ext cx="109908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306850"/>
            <a:ext cx="110016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本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92846"/>
            <a:ext cx="110376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2025000"/>
            <a:ext cx="53424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2025000"/>
            <a:ext cx="53676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914450"/>
            <a:ext cx="53424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910850"/>
            <a:ext cx="53676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本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1576668"/>
            <a:ext cx="12192000" cy="370466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637550"/>
            <a:ext cx="9144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4069800"/>
            <a:ext cx="9144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本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1" y="1626121"/>
            <a:ext cx="10852237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文本, 形状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5452181" y="2619633"/>
            <a:ext cx="4728775" cy="993458"/>
          </a:xfrm>
          <a:ln w="3175">
            <a:noFill/>
            <a:miter lim="400000"/>
          </a:ln>
        </p:spPr>
        <p:txBody>
          <a:bodyPr vert="horz" wrap="square" lIns="0" tIns="46990" rIns="90170" bIns="4699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400" b="0" i="0" u="none" strike="noStrike" kern="1200" cap="none" spc="24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趣黑简" panose="00020600040101010101" charset="-122"/>
                <a:cs typeface="优设标题黑" panose="00000500000000000000" charset="-122"/>
                <a:sym typeface="优设标题黑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本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29" y="162612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626121"/>
            <a:ext cx="5283243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文本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29" y="1000133"/>
            <a:ext cx="5283243" cy="285752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2023369"/>
            <a:ext cx="52832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49" y="1000133"/>
            <a:ext cx="5283243" cy="285752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49" y="2023369"/>
            <a:ext cx="5283243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示&#10;&#10;低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6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本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9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29" y="162612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62612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本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1626121"/>
            <a:ext cx="950984" cy="4041680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君黑-35W" panose="020B0604020202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1626113"/>
            <a:ext cx="9828101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君黑-35W" panose="020B0604020202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29743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56000" y="6349833"/>
            <a:ext cx="528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60600" y="6349833"/>
            <a:ext cx="36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69.xml"/><Relationship Id="rId20" Type="http://schemas.openxmlformats.org/officeDocument/2006/relationships/tags" Target="../tags/tag6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7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3" y="1189673"/>
            <a:ext cx="10852237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3" y="1578299"/>
            <a:ext cx="10852237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3" y="5619625"/>
            <a:ext cx="270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5619625"/>
            <a:ext cx="396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5619625"/>
            <a:ext cx="270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君黑-35W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君黑-35W" panose="020B0604020202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君黑-35W" panose="020B0604020202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君黑-35W" panose="020B0604020202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君黑-35W" panose="020B0604020202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君黑-35W" panose="020B0604020202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君黑-35W" panose="020B0604020202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9" Type="http://schemas.openxmlformats.org/officeDocument/2006/relationships/tags" Target="../tags/tag126.xml"/><Relationship Id="rId18" Type="http://schemas.openxmlformats.org/officeDocument/2006/relationships/tags" Target="../tags/tag125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tags" Target="../tags/tag10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5" Type="http://schemas.openxmlformats.org/officeDocument/2006/relationships/slideLayout" Target="../slideLayouts/slideLayout7.xml"/><Relationship Id="rId24" Type="http://schemas.microsoft.com/office/2007/relationships/media" Target="../media/media3.m4a"/><Relationship Id="rId23" Type="http://schemas.openxmlformats.org/officeDocument/2006/relationships/audio" Target="../media/media3.m4a"/><Relationship Id="rId22" Type="http://schemas.openxmlformats.org/officeDocument/2006/relationships/image" Target="../media/image21.png"/><Relationship Id="rId21" Type="http://schemas.microsoft.com/office/2007/relationships/media" Target="../media/media2.m4a"/><Relationship Id="rId20" Type="http://schemas.openxmlformats.org/officeDocument/2006/relationships/audio" Target="../media/media2.m4a"/><Relationship Id="rId2" Type="http://schemas.openxmlformats.org/officeDocument/2006/relationships/image" Target="../media/image10.jpeg"/><Relationship Id="rId19" Type="http://schemas.openxmlformats.org/officeDocument/2006/relationships/tags" Target="../tags/tag144.xml"/><Relationship Id="rId18" Type="http://schemas.openxmlformats.org/officeDocument/2006/relationships/tags" Target="../tags/tag143.xml"/><Relationship Id="rId17" Type="http://schemas.openxmlformats.org/officeDocument/2006/relationships/tags" Target="../tags/tag142.xml"/><Relationship Id="rId16" Type="http://schemas.openxmlformats.org/officeDocument/2006/relationships/tags" Target="../tags/tag141.xml"/><Relationship Id="rId15" Type="http://schemas.openxmlformats.org/officeDocument/2006/relationships/tags" Target="../tags/tag140.xml"/><Relationship Id="rId14" Type="http://schemas.openxmlformats.org/officeDocument/2006/relationships/tags" Target="../tags/tag139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tags" Target="../tags/tag12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slide" Target="slide14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image" Target="../media/image23.jpeg"/><Relationship Id="rId32" Type="http://schemas.openxmlformats.org/officeDocument/2006/relationships/notesSlide" Target="../notesSlides/notesSlide2.xml"/><Relationship Id="rId31" Type="http://schemas.openxmlformats.org/officeDocument/2006/relationships/slideLayout" Target="../slideLayouts/slideLayout7.xml"/><Relationship Id="rId30" Type="http://schemas.openxmlformats.org/officeDocument/2006/relationships/image" Target="../media/image24.jpeg"/><Relationship Id="rId3" Type="http://schemas.openxmlformats.org/officeDocument/2006/relationships/tags" Target="../tags/tag146.xml"/><Relationship Id="rId29" Type="http://schemas.openxmlformats.org/officeDocument/2006/relationships/tags" Target="../tags/tag170.xml"/><Relationship Id="rId28" Type="http://schemas.openxmlformats.org/officeDocument/2006/relationships/tags" Target="../tags/tag169.xml"/><Relationship Id="rId27" Type="http://schemas.openxmlformats.org/officeDocument/2006/relationships/tags" Target="../tags/tag168.xml"/><Relationship Id="rId26" Type="http://schemas.openxmlformats.org/officeDocument/2006/relationships/tags" Target="../tags/tag167.xml"/><Relationship Id="rId25" Type="http://schemas.openxmlformats.org/officeDocument/2006/relationships/tags" Target="../tags/tag166.xml"/><Relationship Id="rId24" Type="http://schemas.openxmlformats.org/officeDocument/2006/relationships/tags" Target="../tags/tag165.xml"/><Relationship Id="rId23" Type="http://schemas.openxmlformats.org/officeDocument/2006/relationships/tags" Target="../tags/tag164.xml"/><Relationship Id="rId22" Type="http://schemas.openxmlformats.org/officeDocument/2006/relationships/tags" Target="../tags/tag163.xml"/><Relationship Id="rId21" Type="http://schemas.openxmlformats.org/officeDocument/2006/relationships/tags" Target="../tags/tag162.xml"/><Relationship Id="rId20" Type="http://schemas.openxmlformats.org/officeDocument/2006/relationships/tags" Target="../tags/tag161.xml"/><Relationship Id="rId2" Type="http://schemas.openxmlformats.org/officeDocument/2006/relationships/image" Target="../media/image10.jpeg"/><Relationship Id="rId19" Type="http://schemas.openxmlformats.org/officeDocument/2006/relationships/tags" Target="../tags/tag160.xml"/><Relationship Id="rId18" Type="http://schemas.openxmlformats.org/officeDocument/2006/relationships/tags" Target="../tags/tag159.xml"/><Relationship Id="rId17" Type="http://schemas.openxmlformats.org/officeDocument/2006/relationships/tags" Target="../tags/tag158.xml"/><Relationship Id="rId16" Type="http://schemas.openxmlformats.org/officeDocument/2006/relationships/tags" Target="../tags/tag157.xml"/><Relationship Id="rId15" Type="http://schemas.openxmlformats.org/officeDocument/2006/relationships/tags" Target="../tags/tag156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tags" Target="../tags/tag14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image" Target="../media/image10.jpe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7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8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tags" Target="../tags/tag17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8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7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tags" Target="../tags/tag7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8.xml"/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tags" Target="../tags/tag7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82.xml"/><Relationship Id="rId7" Type="http://schemas.openxmlformats.org/officeDocument/2006/relationships/image" Target="../media/image17.jpeg"/><Relationship Id="rId6" Type="http://schemas.openxmlformats.org/officeDocument/2006/relationships/tags" Target="../tags/tag8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tags" Target="../tags/tag80.xml"/><Relationship Id="rId2" Type="http://schemas.openxmlformats.org/officeDocument/2006/relationships/image" Target="../media/image10.jpeg"/><Relationship Id="rId1" Type="http://schemas.openxmlformats.org/officeDocument/2006/relationships/tags" Target="../tags/tag7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4.xml"/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tags" Target="../tags/tag8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tags" Target="../tags/tag8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image" Target="../media/image10.jpeg"/><Relationship Id="rId1" Type="http://schemas.openxmlformats.org/officeDocument/2006/relationships/tags" Target="../tags/tag8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image" Target="../media/image10.jpeg"/><Relationship Id="rId1" Type="http://schemas.openxmlformats.org/officeDocument/2006/relationships/tags" Target="../tags/tag95.xml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image" Target="../media/image10.jpe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08.xml"/><Relationship Id="rId11" Type="http://schemas.openxmlformats.org/officeDocument/2006/relationships/image" Target="../media/image22.jpeg"/><Relationship Id="rId10" Type="http://schemas.openxmlformats.org/officeDocument/2006/relationships/image" Target="../media/image21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582991">
            <a:off x="176392" y="2912386"/>
            <a:ext cx="2244566" cy="22629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526" y="1296678"/>
            <a:ext cx="809609" cy="144813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899" y="4242301"/>
            <a:ext cx="2483306" cy="24833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0726007">
            <a:off x="153" y="38831"/>
            <a:ext cx="2596771" cy="1286849"/>
          </a:xfrm>
          <a:prstGeom prst="rect">
            <a:avLst/>
          </a:prstGeom>
        </p:spPr>
      </p:pic>
      <p:cxnSp>
        <p:nvCxnSpPr>
          <p:cNvPr id="2" name="直接连接符 1"/>
          <p:cNvCxnSpPr/>
          <p:nvPr>
            <p:custDataLst>
              <p:tags r:id="rId5"/>
            </p:custDataLst>
          </p:nvPr>
        </p:nvCxnSpPr>
        <p:spPr>
          <a:xfrm>
            <a:off x="4385750" y="4778374"/>
            <a:ext cx="1052257" cy="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6"/>
            </p:custDataLst>
          </p:nvPr>
        </p:nvCxnSpPr>
        <p:spPr>
          <a:xfrm>
            <a:off x="8705240" y="4740274"/>
            <a:ext cx="1052257" cy="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103"/>
          <p:cNvSpPr txBox="1"/>
          <p:nvPr>
            <p:custDataLst>
              <p:tags r:id="rId7"/>
            </p:custDataLst>
          </p:nvPr>
        </p:nvSpPr>
        <p:spPr>
          <a:xfrm>
            <a:off x="5438140" y="4649470"/>
            <a:ext cx="3267075" cy="257810"/>
          </a:xfrm>
          <a:prstGeom prst="rect">
            <a:avLst/>
          </a:prstGeom>
        </p:spPr>
        <p:txBody>
          <a:bodyPr vert="horz" wrap="square" bIns="0" rtlCol="0" anchor="ctr" anchorCtr="0">
            <a:noAutofit/>
          </a:bodyPr>
          <a:p>
            <a:pPr marL="0" lvl="0" indent="0" algn="ct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汉仪雪君体简" panose="02010604000101010101" charset="-122"/>
              </a:rPr>
              <a:t>常阴沙学校  周梦秋</a:t>
            </a:r>
            <a:endParaRPr lang="zh-CN" altLang="en-US" sz="2400" b="1" spc="100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汉仪雪君体简" panose="02010604000101010101" charset="-122"/>
            </a:endParaRPr>
          </a:p>
        </p:txBody>
      </p:sp>
      <p:sp>
        <p:nvSpPr>
          <p:cNvPr id="5" name="矩形 4" descr="7b0a2020202022776f7264617274223a2022220a7d0a"/>
          <p:cNvSpPr/>
          <p:nvPr/>
        </p:nvSpPr>
        <p:spPr>
          <a:xfrm>
            <a:off x="3065463" y="2277110"/>
            <a:ext cx="5778500" cy="178371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1000" b="1">
                <a:ln w="34925" cmpd="sng">
                  <a:solidFill>
                    <a:schemeClr val="bg1"/>
                  </a:solidFill>
                  <a:prstDash val="solid"/>
                </a:ln>
                <a:solidFill>
                  <a:srgbClr val="5B9BD5"/>
                </a:solidFill>
                <a:effectLst>
                  <a:outerShdw dist="114300" dir="2100000" sx="103000" sy="103000" algn="tr" rotWithShape="0">
                    <a:srgbClr val="C51C1A">
                      <a:alpha val="100000"/>
                    </a:srgbClr>
                  </a:outerShdw>
                </a:effectLst>
                <a:uFillTx/>
                <a:latin typeface="汉仪铸字木头人W" panose="00020600040101010101" charset="-122"/>
                <a:ea typeface="汉仪铸字木头人W" panose="00020600040101010101" charset="-122"/>
              </a:rPr>
              <a:t>认识面积</a:t>
            </a:r>
            <a:endParaRPr lang="zh-CN" altLang="en-US" sz="11000" b="1">
              <a:ln w="34925" cmpd="sng">
                <a:solidFill>
                  <a:schemeClr val="bg1"/>
                </a:solidFill>
                <a:prstDash val="solid"/>
              </a:ln>
              <a:solidFill>
                <a:srgbClr val="5B9BD5"/>
              </a:solidFill>
              <a:effectLst>
                <a:outerShdw dist="114300" dir="2100000" sx="103000" sy="103000" algn="tr" rotWithShape="0">
                  <a:srgbClr val="C51C1A">
                    <a:alpha val="100000"/>
                  </a:srgbClr>
                </a:outerShdw>
              </a:effectLst>
              <a:uFillTx/>
              <a:latin typeface="汉仪铸字木头人W" panose="00020600040101010101" charset="-122"/>
              <a:ea typeface="汉仪铸字木头人W" panose="00020600040101010101" charset="-122"/>
            </a:endParaRPr>
          </a:p>
        </p:txBody>
      </p:sp>
      <p:sp>
        <p:nvSpPr>
          <p:cNvPr id="7" name="Object 103"/>
          <p:cNvSpPr txBox="1"/>
          <p:nvPr>
            <p:custDataLst>
              <p:tags r:id="rId8"/>
            </p:custDataLst>
          </p:nvPr>
        </p:nvSpPr>
        <p:spPr>
          <a:xfrm>
            <a:off x="600075" y="1354455"/>
            <a:ext cx="5645785" cy="257810"/>
          </a:xfrm>
          <a:prstGeom prst="rect">
            <a:avLst/>
          </a:prstGeom>
        </p:spPr>
        <p:txBody>
          <a:bodyPr vert="horz" wrap="square" bIns="0" rtlCol="0" anchor="ctr" anchorCtr="0">
            <a:noAutofit/>
          </a:bodyPr>
          <a:p>
            <a:pPr marL="0" lvl="0" indent="0" algn="ct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1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汉仪雪君体简" panose="02010604000101010101" charset="-122"/>
              </a:rPr>
              <a:t>苏教版小学数学三年级下册</a:t>
            </a:r>
            <a:endParaRPr lang="zh-CN" altLang="en-US" sz="2400" b="1" spc="100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汉仪雪君体简" panose="02010604000101010101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文本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708275" y="2338705"/>
            <a:ext cx="1876425" cy="19043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lt1"/>
              </a:solidFill>
              <a:latin typeface="汉仪君黑-35W" panose="020B0604020202020204" charset="-122"/>
              <a:ea typeface="汉仪君黑-35W" panose="020B0604020202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6043295" y="1936115"/>
            <a:ext cx="1410335" cy="2341880"/>
          </a:xfrm>
          <a:prstGeom prst="rect">
            <a:avLst/>
          </a:prstGeom>
          <a:solidFill>
            <a:srgbClr val="ED5F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汉仪君黑-35W" panose="020B0604020202020204" charset="-122"/>
              <a:ea typeface="汉仪君黑-35W" panose="020B060402020202020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5"/>
            </p:custDataLst>
          </p:nvPr>
        </p:nvCxnSpPr>
        <p:spPr>
          <a:xfrm flipV="1">
            <a:off x="6043295" y="2383790"/>
            <a:ext cx="1405890" cy="11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6"/>
            </p:custDataLst>
          </p:nvPr>
        </p:nvCxnSpPr>
        <p:spPr>
          <a:xfrm>
            <a:off x="2720975" y="2797175"/>
            <a:ext cx="1861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>
            <a:off x="2712720" y="3284220"/>
            <a:ext cx="1858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8"/>
            </p:custDataLst>
          </p:nvPr>
        </p:nvCxnSpPr>
        <p:spPr>
          <a:xfrm flipV="1">
            <a:off x="2698115" y="3749040"/>
            <a:ext cx="1884680" cy="22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9"/>
            </p:custDataLst>
          </p:nvPr>
        </p:nvCxnSpPr>
        <p:spPr>
          <a:xfrm flipH="1">
            <a:off x="3174365" y="2343785"/>
            <a:ext cx="14605" cy="19043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6" idx="2"/>
          </p:cNvCxnSpPr>
          <p:nvPr>
            <p:custDataLst>
              <p:tags r:id="rId10"/>
            </p:custDataLst>
          </p:nvPr>
        </p:nvCxnSpPr>
        <p:spPr>
          <a:xfrm flipH="1">
            <a:off x="3646805" y="2343785"/>
            <a:ext cx="6350" cy="18992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1"/>
            </p:custDataLst>
          </p:nvPr>
        </p:nvCxnSpPr>
        <p:spPr>
          <a:xfrm flipH="1">
            <a:off x="4103370" y="2355215"/>
            <a:ext cx="3175" cy="19043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12"/>
            </p:custDataLst>
          </p:nvPr>
        </p:nvCxnSpPr>
        <p:spPr>
          <a:xfrm>
            <a:off x="6508115" y="1930400"/>
            <a:ext cx="13970" cy="23577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13"/>
            </p:custDataLst>
          </p:nvPr>
        </p:nvCxnSpPr>
        <p:spPr>
          <a:xfrm>
            <a:off x="6988810" y="1930400"/>
            <a:ext cx="17780" cy="2346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>
            <p:custDataLst>
              <p:tags r:id="rId14"/>
            </p:custDataLst>
          </p:nvPr>
        </p:nvCxnSpPr>
        <p:spPr>
          <a:xfrm flipV="1">
            <a:off x="6050280" y="3324225"/>
            <a:ext cx="1405890" cy="11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15"/>
            </p:custDataLst>
          </p:nvPr>
        </p:nvCxnSpPr>
        <p:spPr>
          <a:xfrm flipV="1">
            <a:off x="6043295" y="2819400"/>
            <a:ext cx="1405890" cy="11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16"/>
            </p:custDataLst>
          </p:nvPr>
        </p:nvCxnSpPr>
        <p:spPr>
          <a:xfrm flipV="1">
            <a:off x="6050280" y="3790950"/>
            <a:ext cx="1405890" cy="11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35"/>
          <p:cNvSpPr/>
          <p:nvPr>
            <p:custDataLst>
              <p:tags r:id="rId17"/>
            </p:custDataLst>
          </p:nvPr>
        </p:nvSpPr>
        <p:spPr>
          <a:xfrm>
            <a:off x="1305560" y="894080"/>
            <a:ext cx="1643380" cy="6800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>
            <p:custDataLst>
              <p:tags r:id="rId18"/>
            </p:custDataLst>
          </p:nvPr>
        </p:nvSpPr>
        <p:spPr>
          <a:xfrm>
            <a:off x="1372235" y="905510"/>
            <a:ext cx="1859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</a:rPr>
              <a:t>比一比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28685" y="2229485"/>
            <a:ext cx="152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能铺满</a:t>
            </a:r>
            <a:endParaRPr lang="zh-CN" altLang="en-US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8538210" y="3079115"/>
            <a:ext cx="152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很方便</a:t>
            </a:r>
            <a:endParaRPr lang="zh-CN" altLang="en-US" sz="2400" b="1"/>
          </a:p>
        </p:txBody>
      </p:sp>
      <p:sp>
        <p:nvSpPr>
          <p:cNvPr id="11" name="文本框 10"/>
          <p:cNvSpPr txBox="1"/>
          <p:nvPr/>
        </p:nvSpPr>
        <p:spPr>
          <a:xfrm>
            <a:off x="3106420" y="5007610"/>
            <a:ext cx="5614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国际上用</a:t>
            </a:r>
            <a:r>
              <a:rPr lang="zh-CN" altLang="en-US" sz="2800" b="1">
                <a:solidFill>
                  <a:srgbClr val="FF0000"/>
                </a:solidFill>
              </a:rPr>
              <a:t>正方形</a:t>
            </a:r>
            <a:r>
              <a:rPr lang="zh-CN" altLang="en-US" sz="2800" b="1"/>
              <a:t>作单位来测量面积！</a:t>
            </a:r>
            <a:endParaRPr lang="zh-CN" altLang="en-US" sz="2800" b="1"/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包含 文本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云形标注 6"/>
          <p:cNvSpPr/>
          <p:nvPr/>
        </p:nvSpPr>
        <p:spPr>
          <a:xfrm>
            <a:off x="1035050" y="2038985"/>
            <a:ext cx="4627245" cy="1490345"/>
          </a:xfrm>
          <a:prstGeom prst="cloudCallout">
            <a:avLst>
              <a:gd name="adj1" fmla="val -16941"/>
              <a:gd name="adj2" fmla="val 81359"/>
            </a:avLst>
          </a:prstGeom>
          <a:solidFill>
            <a:srgbClr val="B5D67D">
              <a:alpha val="55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50620" y="2510790"/>
            <a:ext cx="4396740" cy="748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400" b="1"/>
              <a:t>方方：我的面积有</a:t>
            </a:r>
            <a:r>
              <a:rPr lang="en-US" altLang="zh-CN" sz="2400" b="1"/>
              <a:t>6</a:t>
            </a:r>
            <a:r>
              <a:rPr lang="zh-CN" altLang="en-US" sz="2400" b="1"/>
              <a:t>个正方形</a:t>
            </a:r>
            <a:endParaRPr lang="zh-CN" altLang="en-US" sz="2400" b="1"/>
          </a:p>
          <a:p>
            <a:pPr algn="ctr"/>
            <a:r>
              <a:rPr lang="zh-CN" altLang="en-US" sz="2400" b="1"/>
              <a:t>那么大。</a:t>
            </a:r>
            <a:endParaRPr lang="zh-CN" altLang="en-US" sz="2400" b="1"/>
          </a:p>
        </p:txBody>
      </p:sp>
      <p:sp>
        <p:nvSpPr>
          <p:cNvPr id="9" name="云形标注 8"/>
          <p:cNvSpPr/>
          <p:nvPr/>
        </p:nvSpPr>
        <p:spPr>
          <a:xfrm>
            <a:off x="5624830" y="650875"/>
            <a:ext cx="4481830" cy="1591310"/>
          </a:xfrm>
          <a:prstGeom prst="cloudCallout">
            <a:avLst>
              <a:gd name="adj1" fmla="val 20345"/>
              <a:gd name="adj2" fmla="val 137230"/>
            </a:avLst>
          </a:prstGeom>
          <a:solidFill>
            <a:srgbClr val="EAC6DB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828665" y="1072515"/>
            <a:ext cx="4396740" cy="748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400" b="1"/>
              <a:t>淘淘：我的面积有</a:t>
            </a:r>
            <a:r>
              <a:rPr lang="en-US" altLang="zh-CN" sz="2400" b="1"/>
              <a:t> 4</a:t>
            </a:r>
            <a:r>
              <a:rPr lang="zh-CN" altLang="en-US" sz="2400" b="1"/>
              <a:t>个正方形</a:t>
            </a:r>
            <a:endParaRPr lang="zh-CN" altLang="en-US" sz="2400" b="1"/>
          </a:p>
          <a:p>
            <a:pPr algn="ctr"/>
            <a:r>
              <a:rPr lang="zh-CN" altLang="en-US" sz="2400" b="1"/>
              <a:t>那么大。</a:t>
            </a:r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1035050" y="895985"/>
            <a:ext cx="3204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谁的面积大？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34185" y="4425950"/>
            <a:ext cx="576000" cy="576000"/>
          </a:xfrm>
          <a:prstGeom prst="rect">
            <a:avLst/>
          </a:prstGeom>
          <a:solidFill>
            <a:srgbClr val="D6E8B8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209665" y="4425950"/>
            <a:ext cx="1152000" cy="1152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310130" y="4425950"/>
            <a:ext cx="576000" cy="576000"/>
          </a:xfrm>
          <a:prstGeom prst="rect">
            <a:avLst/>
          </a:prstGeom>
          <a:solidFill>
            <a:srgbClr val="D6E8B8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886075" y="5001895"/>
            <a:ext cx="576000" cy="576000"/>
          </a:xfrm>
          <a:prstGeom prst="rect">
            <a:avLst/>
          </a:prstGeom>
          <a:solidFill>
            <a:srgbClr val="D6E8B8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310130" y="5001895"/>
            <a:ext cx="576000" cy="576000"/>
          </a:xfrm>
          <a:prstGeom prst="rect">
            <a:avLst/>
          </a:prstGeom>
          <a:solidFill>
            <a:srgbClr val="D6E8B8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886075" y="4425950"/>
            <a:ext cx="576000" cy="576000"/>
          </a:xfrm>
          <a:prstGeom prst="rect">
            <a:avLst/>
          </a:prstGeom>
          <a:solidFill>
            <a:srgbClr val="D6E8B8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734185" y="5001895"/>
            <a:ext cx="576000" cy="576000"/>
          </a:xfrm>
          <a:prstGeom prst="rect">
            <a:avLst/>
          </a:prstGeom>
          <a:solidFill>
            <a:srgbClr val="D6E8B8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361555" y="4425950"/>
            <a:ext cx="1152000" cy="1152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9665335" y="4425950"/>
            <a:ext cx="1152000" cy="1152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513445" y="4425950"/>
            <a:ext cx="1152000" cy="1152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矩形 54"/>
          <p:cNvSpPr/>
          <p:nvPr>
            <p:custDataLst>
              <p:tags r:id="rId4"/>
            </p:custDataLst>
          </p:nvPr>
        </p:nvSpPr>
        <p:spPr>
          <a:xfrm>
            <a:off x="6209665" y="4425950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矩形 55"/>
          <p:cNvSpPr/>
          <p:nvPr>
            <p:custDataLst>
              <p:tags r:id="rId5"/>
            </p:custDataLst>
          </p:nvPr>
        </p:nvSpPr>
        <p:spPr>
          <a:xfrm>
            <a:off x="6785610" y="4425950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矩形 56"/>
          <p:cNvSpPr/>
          <p:nvPr>
            <p:custDataLst>
              <p:tags r:id="rId6"/>
            </p:custDataLst>
          </p:nvPr>
        </p:nvSpPr>
        <p:spPr>
          <a:xfrm>
            <a:off x="7361555" y="4425950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矩形 57"/>
          <p:cNvSpPr/>
          <p:nvPr>
            <p:custDataLst>
              <p:tags r:id="rId7"/>
            </p:custDataLst>
          </p:nvPr>
        </p:nvSpPr>
        <p:spPr>
          <a:xfrm>
            <a:off x="8513445" y="4425950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矩形 58"/>
          <p:cNvSpPr/>
          <p:nvPr>
            <p:custDataLst>
              <p:tags r:id="rId8"/>
            </p:custDataLst>
          </p:nvPr>
        </p:nvSpPr>
        <p:spPr>
          <a:xfrm>
            <a:off x="7937500" y="4425950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矩形 59"/>
          <p:cNvSpPr/>
          <p:nvPr>
            <p:custDataLst>
              <p:tags r:id="rId9"/>
            </p:custDataLst>
          </p:nvPr>
        </p:nvSpPr>
        <p:spPr>
          <a:xfrm>
            <a:off x="9089390" y="4425950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矩形 60"/>
          <p:cNvSpPr/>
          <p:nvPr>
            <p:custDataLst>
              <p:tags r:id="rId10"/>
            </p:custDataLst>
          </p:nvPr>
        </p:nvSpPr>
        <p:spPr>
          <a:xfrm>
            <a:off x="10241280" y="4425950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矩形 61"/>
          <p:cNvSpPr/>
          <p:nvPr>
            <p:custDataLst>
              <p:tags r:id="rId11"/>
            </p:custDataLst>
          </p:nvPr>
        </p:nvSpPr>
        <p:spPr>
          <a:xfrm>
            <a:off x="9665335" y="4425950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矩形 62"/>
          <p:cNvSpPr/>
          <p:nvPr>
            <p:custDataLst>
              <p:tags r:id="rId12"/>
            </p:custDataLst>
          </p:nvPr>
        </p:nvSpPr>
        <p:spPr>
          <a:xfrm>
            <a:off x="6209665" y="5001895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矩形 63"/>
          <p:cNvSpPr/>
          <p:nvPr>
            <p:custDataLst>
              <p:tags r:id="rId13"/>
            </p:custDataLst>
          </p:nvPr>
        </p:nvSpPr>
        <p:spPr>
          <a:xfrm>
            <a:off x="6785610" y="5001895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矩形 64"/>
          <p:cNvSpPr/>
          <p:nvPr>
            <p:custDataLst>
              <p:tags r:id="rId14"/>
            </p:custDataLst>
          </p:nvPr>
        </p:nvSpPr>
        <p:spPr>
          <a:xfrm>
            <a:off x="7361555" y="5001895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矩形 65"/>
          <p:cNvSpPr/>
          <p:nvPr>
            <p:custDataLst>
              <p:tags r:id="rId15"/>
            </p:custDataLst>
          </p:nvPr>
        </p:nvSpPr>
        <p:spPr>
          <a:xfrm>
            <a:off x="8513445" y="5001895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矩形 66"/>
          <p:cNvSpPr/>
          <p:nvPr>
            <p:custDataLst>
              <p:tags r:id="rId16"/>
            </p:custDataLst>
          </p:nvPr>
        </p:nvSpPr>
        <p:spPr>
          <a:xfrm>
            <a:off x="7937500" y="5001895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矩形 67"/>
          <p:cNvSpPr/>
          <p:nvPr>
            <p:custDataLst>
              <p:tags r:id="rId17"/>
            </p:custDataLst>
          </p:nvPr>
        </p:nvSpPr>
        <p:spPr>
          <a:xfrm>
            <a:off x="9089390" y="5001895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矩形 68"/>
          <p:cNvSpPr/>
          <p:nvPr>
            <p:custDataLst>
              <p:tags r:id="rId18"/>
            </p:custDataLst>
          </p:nvPr>
        </p:nvSpPr>
        <p:spPr>
          <a:xfrm>
            <a:off x="10241280" y="5001895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矩形 69"/>
          <p:cNvSpPr/>
          <p:nvPr>
            <p:custDataLst>
              <p:tags r:id="rId19"/>
            </p:custDataLst>
          </p:nvPr>
        </p:nvSpPr>
        <p:spPr>
          <a:xfrm>
            <a:off x="9665335" y="5001895"/>
            <a:ext cx="576000" cy="576000"/>
          </a:xfrm>
          <a:prstGeom prst="rect">
            <a:avLst/>
          </a:prstGeom>
          <a:solidFill>
            <a:srgbClr val="EAC6DB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8590280" y="1172845"/>
            <a:ext cx="196850" cy="368300"/>
          </a:xfrm>
          <a:prstGeom prst="rect">
            <a:avLst/>
          </a:prstGeom>
          <a:solidFill>
            <a:srgbClr val="EAC6DB"/>
          </a:solidFill>
          <a:ln>
            <a:solidFill>
              <a:srgbClr val="EAC6DB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8393430" y="1080770"/>
            <a:ext cx="590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16</a:t>
            </a:r>
            <a:endParaRPr lang="en-US" altLang="zh-CN"/>
          </a:p>
        </p:txBody>
      </p:sp>
      <p:pic>
        <p:nvPicPr>
          <p:cNvPr id="5" name="方方">
            <a:hlinkClick r:id="" action="ppaction://media"/>
          </p:cNvPr>
          <p:cNvPicPr/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09445" y="2910205"/>
            <a:ext cx="619125" cy="619125"/>
          </a:xfrm>
          <a:prstGeom prst="rect">
            <a:avLst/>
          </a:prstGeom>
        </p:spPr>
      </p:pic>
      <p:pic>
        <p:nvPicPr>
          <p:cNvPr id="6" name="淘淘">
            <a:hlinkClick r:id="" action="ppaction://media"/>
          </p:cNvPr>
          <p:cNvPicPr/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670290" y="141986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7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  <p:bldP spid="16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2" grpId="0" bldLvl="0" animBg="1"/>
      <p:bldP spid="28" grpId="0" bldLvl="0" animBg="1"/>
      <p:bldP spid="29" grpId="0" bldLvl="0" animBg="1"/>
      <p:bldP spid="30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3" grpId="1" bldLvl="0" animBg="1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图片包含 文本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122" name="Picture 4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2045" y="1352550"/>
            <a:ext cx="7211695" cy="3611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>
            <p:custDataLst>
              <p:tags r:id="rId5"/>
            </p:custDataLst>
          </p:nvPr>
        </p:nvSpPr>
        <p:spPr>
          <a:xfrm>
            <a:off x="346710" y="589280"/>
            <a:ext cx="1643380" cy="6800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38785" y="616585"/>
            <a:ext cx="1859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2"/>
                </a:solidFill>
              </a:rPr>
              <a:t>数一数</a:t>
            </a:r>
            <a:endParaRPr lang="zh-CN" altLang="en-US" sz="3600" b="1">
              <a:solidFill>
                <a:schemeClr val="bg2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90090" y="1261745"/>
            <a:ext cx="558165" cy="57277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sz="2800">
                <a:solidFill>
                  <a:srgbClr val="FF0000"/>
                </a:solidFill>
              </a:rPr>
              <a:t>｛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 rot="5400000">
            <a:off x="2308225" y="900430"/>
            <a:ext cx="558165" cy="57277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sz="2800">
                <a:solidFill>
                  <a:srgbClr val="FF0000"/>
                </a:solidFill>
              </a:rPr>
              <a:t>｛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01240" y="764540"/>
            <a:ext cx="70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1cm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 rot="16200000">
            <a:off x="1721485" y="1299210"/>
            <a:ext cx="70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1cm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74290" y="3355340"/>
            <a:ext cx="906780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zh-CN" altLang="en-US" sz="2400" b="1"/>
              <a:t>面积</a:t>
            </a:r>
            <a:endParaRPr lang="zh-CN" altLang="en-US" sz="2400" b="1"/>
          </a:p>
        </p:txBody>
      </p:sp>
      <p:sp>
        <p:nvSpPr>
          <p:cNvPr id="35" name="文本框 34"/>
          <p:cNvSpPr txBox="1"/>
          <p:nvPr/>
        </p:nvSpPr>
        <p:spPr>
          <a:xfrm>
            <a:off x="2574290" y="4049395"/>
            <a:ext cx="906780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zh-CN" altLang="en-US" sz="2400" b="1"/>
              <a:t>周长</a:t>
            </a:r>
            <a:endParaRPr lang="zh-CN" altLang="en-US" sz="2400" b="1"/>
          </a:p>
        </p:txBody>
      </p:sp>
      <p:sp>
        <p:nvSpPr>
          <p:cNvPr id="36" name="文本框 35"/>
          <p:cNvSpPr txBox="1"/>
          <p:nvPr/>
        </p:nvSpPr>
        <p:spPr>
          <a:xfrm>
            <a:off x="3839845" y="3355340"/>
            <a:ext cx="1376045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en-US" altLang="zh-CN" sz="2400" b="1"/>
              <a:t>6</a:t>
            </a:r>
            <a:r>
              <a:rPr lang="zh-CN" altLang="zh-CN" sz="2400" b="1"/>
              <a:t>个</a:t>
            </a:r>
            <a:r>
              <a:rPr lang="en-US" altLang="zh-CN" sz="2400" b="1"/>
              <a:t>    </a:t>
            </a:r>
            <a:r>
              <a:rPr lang="zh-CN" altLang="en-US" sz="2400" b="1"/>
              <a:t>大</a:t>
            </a:r>
            <a:endParaRPr lang="zh-CN" altLang="en-US" sz="2400" b="1"/>
          </a:p>
        </p:txBody>
      </p:sp>
      <p:sp>
        <p:nvSpPr>
          <p:cNvPr id="37" name="文本框 36"/>
          <p:cNvSpPr txBox="1"/>
          <p:nvPr/>
        </p:nvSpPr>
        <p:spPr>
          <a:xfrm>
            <a:off x="7778750" y="3355340"/>
            <a:ext cx="1307465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en-US" altLang="zh-CN" sz="2400" b="1"/>
              <a:t>5</a:t>
            </a:r>
            <a:r>
              <a:rPr lang="zh-CN" altLang="en-US" sz="2400" b="1"/>
              <a:t>个</a:t>
            </a:r>
            <a:r>
              <a:rPr lang="en-US" altLang="zh-CN" sz="2400" b="1"/>
              <a:t>    </a:t>
            </a:r>
            <a:r>
              <a:rPr lang="zh-CN" altLang="en-US" sz="2400" b="1"/>
              <a:t>大</a:t>
            </a:r>
            <a:endParaRPr lang="zh-CN" altLang="en-US" sz="2400" b="1"/>
          </a:p>
        </p:txBody>
      </p:sp>
      <p:sp>
        <p:nvSpPr>
          <p:cNvPr id="38" name="文本框 37"/>
          <p:cNvSpPr txBox="1"/>
          <p:nvPr/>
        </p:nvSpPr>
        <p:spPr>
          <a:xfrm>
            <a:off x="5979160" y="3355340"/>
            <a:ext cx="1327785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en-US" altLang="zh-CN" sz="2400" b="1"/>
              <a:t>6</a:t>
            </a:r>
            <a:r>
              <a:rPr lang="zh-CN" altLang="en-US" sz="2400" b="1"/>
              <a:t>个</a:t>
            </a:r>
            <a:r>
              <a:rPr lang="en-US" altLang="zh-CN" sz="2400" b="1"/>
              <a:t>    </a:t>
            </a:r>
            <a:r>
              <a:rPr lang="zh-CN" altLang="en-US" sz="2400" b="1"/>
              <a:t>大</a:t>
            </a:r>
            <a:r>
              <a:rPr lang="en-US" altLang="zh-CN" sz="2400" b="1"/>
              <a:t> </a:t>
            </a:r>
            <a:endParaRPr lang="en-US" altLang="zh-CN" sz="2400" b="1"/>
          </a:p>
        </p:txBody>
      </p:sp>
      <p:sp>
        <p:nvSpPr>
          <p:cNvPr id="39" name="文本框 38"/>
          <p:cNvSpPr txBox="1"/>
          <p:nvPr/>
        </p:nvSpPr>
        <p:spPr>
          <a:xfrm>
            <a:off x="5979160" y="4049395"/>
            <a:ext cx="1031240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en-US" sz="2400" b="1"/>
              <a:t>10cm</a:t>
            </a:r>
            <a:endParaRPr lang="en-US" sz="2400" b="1"/>
          </a:p>
        </p:txBody>
      </p:sp>
      <p:sp>
        <p:nvSpPr>
          <p:cNvPr id="40" name="文本框 39"/>
          <p:cNvSpPr txBox="1"/>
          <p:nvPr/>
        </p:nvSpPr>
        <p:spPr>
          <a:xfrm>
            <a:off x="3839845" y="4049395"/>
            <a:ext cx="1031240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en-US" sz="2400" b="1"/>
              <a:t>14cm</a:t>
            </a:r>
            <a:endParaRPr lang="en-US" sz="2400" b="1"/>
          </a:p>
        </p:txBody>
      </p:sp>
      <p:sp>
        <p:nvSpPr>
          <p:cNvPr id="41" name="文本框 40"/>
          <p:cNvSpPr txBox="1"/>
          <p:nvPr/>
        </p:nvSpPr>
        <p:spPr>
          <a:xfrm>
            <a:off x="7749540" y="4049395"/>
            <a:ext cx="1031240" cy="4603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en-US" sz="2400" b="1"/>
              <a:t>10cm</a:t>
            </a:r>
            <a:endParaRPr 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4250690" y="1466215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latin typeface="Calibri" panose="020F0502020204030204" charset="0"/>
              </a:rPr>
              <a:t>①</a:t>
            </a:r>
            <a:endParaRPr lang="zh-CN" altLang="en-US" sz="2400" b="1">
              <a:latin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23000" y="1466215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latin typeface="Calibri" panose="020F0502020204030204" charset="0"/>
              </a:rPr>
              <a:t>②</a:t>
            </a:r>
            <a:endParaRPr lang="zh-CN" altLang="en-US" sz="2400" b="1">
              <a:latin typeface="Calibri" panose="020F0502020204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59420" y="1466215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latin typeface="Calibri" panose="020F0502020204030204" charset="0"/>
              </a:rPr>
              <a:t>③</a:t>
            </a:r>
            <a:endParaRPr lang="zh-CN" altLang="en-US" sz="2400" b="1">
              <a:latin typeface="Calibri" panose="020F050202020403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17060" y="3432810"/>
            <a:ext cx="295275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562725" y="3432810"/>
            <a:ext cx="295275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375650" y="3432810"/>
            <a:ext cx="295275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>
            <a:hlinkClick r:id="rId7" action="ppaction://hlinksldjump"/>
          </p:cNvPr>
          <p:cNvSpPr/>
          <p:nvPr/>
        </p:nvSpPr>
        <p:spPr>
          <a:xfrm>
            <a:off x="11080115" y="6075680"/>
            <a:ext cx="381000" cy="428625"/>
          </a:xfrm>
          <a:prstGeom prst="ellipse">
            <a:avLst/>
          </a:prstGeom>
          <a:solidFill>
            <a:srgbClr val="EAC6DB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3472180" y="5184140"/>
            <a:ext cx="5614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面积相等时，周长不一定相等；</a:t>
            </a:r>
            <a:endParaRPr lang="zh-CN" altLang="en-US" sz="2800" b="1"/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3481070" y="5824220"/>
            <a:ext cx="5614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周长相等时，面积不一定相等。</a:t>
            </a:r>
            <a:endParaRPr lang="zh-CN" altLang="en-US" sz="2800" b="1"/>
          </a:p>
        </p:txBody>
      </p:sp>
      <p:sp>
        <p:nvSpPr>
          <p:cNvPr id="30" name="任意多边形 29"/>
          <p:cNvSpPr/>
          <p:nvPr/>
        </p:nvSpPr>
        <p:spPr>
          <a:xfrm>
            <a:off x="3829050" y="2076450"/>
            <a:ext cx="1437640" cy="714375"/>
          </a:xfrm>
          <a:custGeom>
            <a:avLst/>
            <a:gdLst>
              <a:gd name="connisteX0" fmla="*/ 0 w 1437640"/>
              <a:gd name="connsiteY0" fmla="*/ 0 h 714375"/>
              <a:gd name="connisteX1" fmla="*/ 363855 w 1437640"/>
              <a:gd name="connsiteY1" fmla="*/ 0 h 714375"/>
              <a:gd name="connisteX2" fmla="*/ 363855 w 1437640"/>
              <a:gd name="connsiteY2" fmla="*/ 349885 h 714375"/>
              <a:gd name="connisteX3" fmla="*/ 1078230 w 1437640"/>
              <a:gd name="connsiteY3" fmla="*/ 349885 h 714375"/>
              <a:gd name="connisteX4" fmla="*/ 1073785 w 1437640"/>
              <a:gd name="connsiteY4" fmla="*/ 0 h 714375"/>
              <a:gd name="connisteX5" fmla="*/ 1437640 w 1437640"/>
              <a:gd name="connsiteY5" fmla="*/ 0 h 714375"/>
              <a:gd name="connisteX6" fmla="*/ 1437640 w 1437640"/>
              <a:gd name="connsiteY6" fmla="*/ 714375 h 714375"/>
              <a:gd name="connisteX7" fmla="*/ 0 w 1437640"/>
              <a:gd name="connsiteY7" fmla="*/ 714375 h 714375"/>
              <a:gd name="connisteX8" fmla="*/ 0 w 1437640"/>
              <a:gd name="connsiteY8" fmla="*/ 0 h 7143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437640" h="714375">
                <a:moveTo>
                  <a:pt x="0" y="0"/>
                </a:moveTo>
                <a:lnTo>
                  <a:pt x="363855" y="0"/>
                </a:lnTo>
                <a:lnTo>
                  <a:pt x="363855" y="349885"/>
                </a:lnTo>
                <a:lnTo>
                  <a:pt x="1078230" y="349885"/>
                </a:lnTo>
                <a:lnTo>
                  <a:pt x="1073785" y="0"/>
                </a:lnTo>
                <a:lnTo>
                  <a:pt x="1437640" y="0"/>
                </a:lnTo>
                <a:lnTo>
                  <a:pt x="1437640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solidFill>
            <a:srgbClr val="F9B7FA">
              <a:alpha val="6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5986145" y="2074545"/>
            <a:ext cx="1069340" cy="714375"/>
          </a:xfrm>
          <a:custGeom>
            <a:avLst/>
            <a:gdLst>
              <a:gd name="connisteX0" fmla="*/ 0 w 1069340"/>
              <a:gd name="connsiteY0" fmla="*/ 0 h 714375"/>
              <a:gd name="connisteX1" fmla="*/ 1069340 w 1069340"/>
              <a:gd name="connsiteY1" fmla="*/ 0 h 714375"/>
              <a:gd name="connisteX2" fmla="*/ 1069340 w 1069340"/>
              <a:gd name="connsiteY2" fmla="*/ 714375 h 714375"/>
              <a:gd name="connisteX3" fmla="*/ 0 w 1069340"/>
              <a:gd name="connsiteY3" fmla="*/ 714375 h 714375"/>
              <a:gd name="connisteX4" fmla="*/ 0 w 1069340"/>
              <a:gd name="connsiteY4" fmla="*/ 0 h 7143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069340" h="714375">
                <a:moveTo>
                  <a:pt x="0" y="0"/>
                </a:moveTo>
                <a:lnTo>
                  <a:pt x="1069340" y="0"/>
                </a:lnTo>
                <a:lnTo>
                  <a:pt x="1069340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solidFill>
            <a:srgbClr val="F9B7FA">
              <a:alpha val="6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7778750" y="2076450"/>
            <a:ext cx="1078865" cy="714375"/>
          </a:xfrm>
          <a:custGeom>
            <a:avLst/>
            <a:gdLst>
              <a:gd name="connisteX0" fmla="*/ 0 w 1078865"/>
              <a:gd name="connsiteY0" fmla="*/ 0 h 714375"/>
              <a:gd name="connisteX1" fmla="*/ 719455 w 1078865"/>
              <a:gd name="connsiteY1" fmla="*/ 0 h 714375"/>
              <a:gd name="connisteX2" fmla="*/ 719455 w 1078865"/>
              <a:gd name="connsiteY2" fmla="*/ 349885 h 714375"/>
              <a:gd name="connisteX3" fmla="*/ 1078865 w 1078865"/>
              <a:gd name="connsiteY3" fmla="*/ 345440 h 714375"/>
              <a:gd name="connisteX4" fmla="*/ 1078865 w 1078865"/>
              <a:gd name="connsiteY4" fmla="*/ 714375 h 714375"/>
              <a:gd name="connisteX5" fmla="*/ 0 w 1078865"/>
              <a:gd name="connsiteY5" fmla="*/ 714375 h 714375"/>
              <a:gd name="connisteX6" fmla="*/ 0 w 1078865"/>
              <a:gd name="connsiteY6" fmla="*/ 0 h 7143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078865" h="714375">
                <a:moveTo>
                  <a:pt x="0" y="0"/>
                </a:moveTo>
                <a:lnTo>
                  <a:pt x="719455" y="0"/>
                </a:lnTo>
                <a:lnTo>
                  <a:pt x="719455" y="349885"/>
                </a:lnTo>
                <a:lnTo>
                  <a:pt x="1078865" y="345440"/>
                </a:lnTo>
                <a:lnTo>
                  <a:pt x="1078865" y="714375"/>
                </a:lnTo>
                <a:lnTo>
                  <a:pt x="0" y="714375"/>
                </a:lnTo>
                <a:lnTo>
                  <a:pt x="0" y="0"/>
                </a:lnTo>
                <a:close/>
              </a:path>
            </a:pathLst>
          </a:custGeom>
          <a:solidFill>
            <a:srgbClr val="F9B7FA">
              <a:alpha val="6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843655" y="2098675"/>
            <a:ext cx="349250" cy="3321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3843655" y="2431415"/>
            <a:ext cx="353695" cy="338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193540" y="2432050"/>
            <a:ext cx="361315" cy="3378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556760" y="2431415"/>
            <a:ext cx="357505" cy="338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912995" y="2431415"/>
            <a:ext cx="344170" cy="338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912995" y="2092325"/>
            <a:ext cx="344170" cy="338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690995" y="2432050"/>
            <a:ext cx="344170" cy="338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346825" y="2432050"/>
            <a:ext cx="344170" cy="338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6002655" y="2432050"/>
            <a:ext cx="344170" cy="338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6346825" y="2092325"/>
            <a:ext cx="344170" cy="338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690995" y="2092325"/>
            <a:ext cx="346710" cy="338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6002655" y="2093595"/>
            <a:ext cx="344170" cy="338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8140700" y="2437130"/>
            <a:ext cx="346710" cy="338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487410" y="2437130"/>
            <a:ext cx="346710" cy="338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7793990" y="2437130"/>
            <a:ext cx="346710" cy="338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8140700" y="2098675"/>
            <a:ext cx="346710" cy="338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7793990" y="2098675"/>
            <a:ext cx="346710" cy="3384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2" name="直接连接符 61"/>
          <p:cNvCxnSpPr/>
          <p:nvPr/>
        </p:nvCxnSpPr>
        <p:spPr>
          <a:xfrm flipV="1">
            <a:off x="3839845" y="2073275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3839845" y="2789555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4912995" y="2072005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4206875" y="2429510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4554855" y="2428240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4197350" y="2790825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4556760" y="2789555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4914265" y="2792095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3827780" y="2067560"/>
            <a:ext cx="1270" cy="3632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829050" y="2437130"/>
            <a:ext cx="1270" cy="3632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198620" y="2067560"/>
            <a:ext cx="1270" cy="3632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903470" y="2067560"/>
            <a:ext cx="1270" cy="3632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5266690" y="2067560"/>
            <a:ext cx="1270" cy="3632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5267960" y="2437130"/>
            <a:ext cx="1270" cy="3632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>
            <p:custDataLst>
              <p:tags r:id="rId10"/>
            </p:custDataLst>
          </p:nvPr>
        </p:nvCxnSpPr>
        <p:spPr>
          <a:xfrm flipV="1">
            <a:off x="6002655" y="2066290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>
            <p:custDataLst>
              <p:tags r:id="rId11"/>
            </p:custDataLst>
          </p:nvPr>
        </p:nvCxnSpPr>
        <p:spPr>
          <a:xfrm flipV="1">
            <a:off x="6352540" y="2067560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>
            <p:custDataLst>
              <p:tags r:id="rId12"/>
            </p:custDataLst>
          </p:nvPr>
        </p:nvCxnSpPr>
        <p:spPr>
          <a:xfrm flipV="1">
            <a:off x="6702425" y="2065020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>
            <p:custDataLst>
              <p:tags r:id="rId13"/>
            </p:custDataLst>
          </p:nvPr>
        </p:nvCxnSpPr>
        <p:spPr>
          <a:xfrm flipV="1">
            <a:off x="5996940" y="2792095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>
            <p:custDataLst>
              <p:tags r:id="rId14"/>
            </p:custDataLst>
          </p:nvPr>
        </p:nvCxnSpPr>
        <p:spPr>
          <a:xfrm flipV="1">
            <a:off x="6341110" y="2790825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>
            <p:custDataLst>
              <p:tags r:id="rId15"/>
            </p:custDataLst>
          </p:nvPr>
        </p:nvCxnSpPr>
        <p:spPr>
          <a:xfrm flipV="1">
            <a:off x="6690995" y="2790825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>
            <p:custDataLst>
              <p:tags r:id="rId16"/>
            </p:custDataLst>
          </p:nvPr>
        </p:nvCxnSpPr>
        <p:spPr>
          <a:xfrm>
            <a:off x="5977890" y="2065020"/>
            <a:ext cx="1270" cy="3632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>
            <p:custDataLst>
              <p:tags r:id="rId17"/>
            </p:custDataLst>
          </p:nvPr>
        </p:nvCxnSpPr>
        <p:spPr>
          <a:xfrm>
            <a:off x="5984875" y="2437130"/>
            <a:ext cx="1270" cy="3632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>
            <p:custDataLst>
              <p:tags r:id="rId18"/>
            </p:custDataLst>
          </p:nvPr>
        </p:nvCxnSpPr>
        <p:spPr>
          <a:xfrm>
            <a:off x="7055485" y="2068830"/>
            <a:ext cx="1270" cy="3632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>
            <p:custDataLst>
              <p:tags r:id="rId19"/>
            </p:custDataLst>
          </p:nvPr>
        </p:nvCxnSpPr>
        <p:spPr>
          <a:xfrm>
            <a:off x="7056755" y="2437130"/>
            <a:ext cx="1270" cy="3632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>
            <p:custDataLst>
              <p:tags r:id="rId20"/>
            </p:custDataLst>
          </p:nvPr>
        </p:nvCxnSpPr>
        <p:spPr>
          <a:xfrm flipV="1">
            <a:off x="7793990" y="2076450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>
            <p:custDataLst>
              <p:tags r:id="rId21"/>
            </p:custDataLst>
          </p:nvPr>
        </p:nvCxnSpPr>
        <p:spPr>
          <a:xfrm flipV="1">
            <a:off x="8143875" y="2076450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>
            <p:custDataLst>
              <p:tags r:id="rId22"/>
            </p:custDataLst>
          </p:nvPr>
        </p:nvCxnSpPr>
        <p:spPr>
          <a:xfrm>
            <a:off x="8497570" y="2068830"/>
            <a:ext cx="1270" cy="3632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>
            <p:custDataLst>
              <p:tags r:id="rId23"/>
            </p:custDataLst>
          </p:nvPr>
        </p:nvCxnSpPr>
        <p:spPr>
          <a:xfrm flipV="1">
            <a:off x="8507730" y="2425700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>
            <p:custDataLst>
              <p:tags r:id="rId24"/>
            </p:custDataLst>
          </p:nvPr>
        </p:nvCxnSpPr>
        <p:spPr>
          <a:xfrm>
            <a:off x="8857615" y="2412365"/>
            <a:ext cx="1270" cy="3632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>
            <p:custDataLst>
              <p:tags r:id="rId25"/>
            </p:custDataLst>
          </p:nvPr>
        </p:nvCxnSpPr>
        <p:spPr>
          <a:xfrm flipV="1">
            <a:off x="8509000" y="2792095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>
            <p:custDataLst>
              <p:tags r:id="rId26"/>
            </p:custDataLst>
          </p:nvPr>
        </p:nvCxnSpPr>
        <p:spPr>
          <a:xfrm flipV="1">
            <a:off x="8157845" y="2792095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>
            <p:custDataLst>
              <p:tags r:id="rId27"/>
            </p:custDataLst>
          </p:nvPr>
        </p:nvCxnSpPr>
        <p:spPr>
          <a:xfrm flipV="1">
            <a:off x="7793990" y="2793365"/>
            <a:ext cx="349885" cy="12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>
            <p:custDataLst>
              <p:tags r:id="rId28"/>
            </p:custDataLst>
          </p:nvPr>
        </p:nvCxnSpPr>
        <p:spPr>
          <a:xfrm>
            <a:off x="7778750" y="2426970"/>
            <a:ext cx="1270" cy="3632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>
            <p:custDataLst>
              <p:tags r:id="rId29"/>
            </p:custDataLst>
          </p:nvPr>
        </p:nvCxnSpPr>
        <p:spPr>
          <a:xfrm>
            <a:off x="7777480" y="2065020"/>
            <a:ext cx="1270" cy="3632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467600" y="1577975"/>
            <a:ext cx="1929130" cy="32353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481070" y="1577975"/>
            <a:ext cx="1891665" cy="32067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17" grpId="0"/>
      <p:bldP spid="16" grpId="0"/>
      <p:bldP spid="36" grpId="0" bldLvl="0" animBg="1"/>
      <p:bldP spid="38" grpId="0" bldLvl="0" animBg="1"/>
      <p:bldP spid="37" grpId="0" bldLvl="0" animBg="1"/>
      <p:bldP spid="35" grpId="0" bldLvl="0" animBg="1"/>
      <p:bldP spid="39" grpId="0" bldLvl="0" animBg="1"/>
      <p:bldP spid="40" grpId="0" bldLvl="0" animBg="1"/>
      <p:bldP spid="41" grpId="0" bldLvl="0" animBg="1"/>
      <p:bldP spid="5" grpId="0" bldLvl="0" animBg="1"/>
      <p:bldP spid="9" grpId="0" bldLvl="0" animBg="1"/>
      <p:bldP spid="10" grpId="0" bldLvl="0" animBg="1"/>
      <p:bldP spid="20" grpId="0"/>
      <p:bldP spid="2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3" grpId="0" animBg="1"/>
      <p:bldP spid="51" grpId="0" animBg="1"/>
      <p:bldP spid="52" grpId="0" animBg="1"/>
      <p:bldP spid="50" grpId="0" animBg="1"/>
      <p:bldP spid="49" grpId="0" animBg="1"/>
      <p:bldP spid="48" grpId="0" animBg="1"/>
      <p:bldP spid="58" grpId="0" bldLvl="0" animBg="1"/>
      <p:bldP spid="57" grpId="0" bldLvl="0" animBg="1"/>
      <p:bldP spid="56" grpId="0" bldLvl="0" animBg="1"/>
      <p:bldP spid="55" grpId="0" bldLvl="0" animBg="1"/>
      <p:bldP spid="5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图片包含 文本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0116" name="文本框 90115"/>
          <p:cNvSpPr txBox="1"/>
          <p:nvPr>
            <p:custDataLst>
              <p:tags r:id="rId3"/>
            </p:custDataLst>
          </p:nvPr>
        </p:nvSpPr>
        <p:spPr>
          <a:xfrm>
            <a:off x="2566988" y="2133600"/>
            <a:ext cx="64087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dk1"/>
                </a:solidFill>
                <a:latin typeface="汉仪君黑-35W" panose="020B0604020202020204" charset="-122"/>
                <a:ea typeface="汉仪君黑-35W" panose="020B0604020202020204" charset="-122"/>
                <a:cs typeface="汉仪君黑-35W" panose="020B0604020202020204" charset="-122"/>
              </a:rPr>
              <a:t>A</a:t>
            </a:r>
            <a:r>
              <a:rPr lang="zh-CN" altLang="en-US" sz="2400" b="1" dirty="0">
                <a:solidFill>
                  <a:schemeClr val="dk1"/>
                </a:solidFill>
                <a:latin typeface="汉仪君黑-35W" panose="020B0604020202020204" charset="-122"/>
                <a:ea typeface="汉仪君黑-35W" panose="020B0604020202020204" charset="-122"/>
                <a:cs typeface="汉仪君黑-35W" panose="020B0604020202020204" charset="-122"/>
              </a:rPr>
              <a:t>、王老师每天早晨都要围绕操场跑一圈。</a:t>
            </a:r>
            <a:endParaRPr lang="zh-CN" altLang="en-US" sz="2400" b="1" dirty="0">
              <a:solidFill>
                <a:schemeClr val="dk1"/>
              </a:solidFill>
              <a:latin typeface="汉仪君黑-35W" panose="020B0604020202020204" charset="-122"/>
              <a:ea typeface="汉仪君黑-35W" panose="020B0604020202020204" charset="-122"/>
              <a:cs typeface="汉仪君黑-35W" panose="020B0604020202020204" charset="-122"/>
            </a:endParaRPr>
          </a:p>
        </p:txBody>
      </p:sp>
      <p:sp>
        <p:nvSpPr>
          <p:cNvPr id="90117" name="文本框 90116"/>
          <p:cNvSpPr txBox="1"/>
          <p:nvPr>
            <p:custDataLst>
              <p:tags r:id="rId4"/>
            </p:custDataLst>
          </p:nvPr>
        </p:nvSpPr>
        <p:spPr>
          <a:xfrm>
            <a:off x="2566988" y="2968308"/>
            <a:ext cx="64087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dk1"/>
                </a:solidFill>
                <a:latin typeface="汉仪君黑-35W" panose="020B0604020202020204" charset="-122"/>
                <a:ea typeface="汉仪君黑-35W" panose="020B0604020202020204" charset="-122"/>
                <a:cs typeface="汉仪君黑-35W" panose="020B0604020202020204" charset="-122"/>
              </a:rPr>
              <a:t>B</a:t>
            </a:r>
            <a:r>
              <a:rPr lang="zh-CN" altLang="en-US" sz="2400" b="1" dirty="0">
                <a:solidFill>
                  <a:schemeClr val="dk1"/>
                </a:solidFill>
                <a:latin typeface="汉仪君黑-35W" panose="020B0604020202020204" charset="-122"/>
                <a:ea typeface="汉仪君黑-35W" panose="020B0604020202020204" charset="-122"/>
                <a:cs typeface="汉仪君黑-35W" panose="020B0604020202020204" charset="-122"/>
              </a:rPr>
              <a:t>、</a:t>
            </a:r>
            <a:r>
              <a:rPr lang="zh-CN" altLang="en-US" sz="2400" b="1" dirty="0">
                <a:solidFill>
                  <a:schemeClr val="dk1"/>
                </a:solidFill>
                <a:latin typeface="汉仪君黑-35W" panose="020B0604020202020204" charset="-122"/>
                <a:ea typeface="汉仪君黑-35W" panose="020B0604020202020204" charset="-122"/>
                <a:cs typeface="汉仪君黑-35W" panose="020B0604020202020204" charset="-122"/>
                <a:sym typeface="+mn-ea"/>
              </a:rPr>
              <a:t>爸爸要在房间里安装木地板</a:t>
            </a:r>
            <a:r>
              <a:rPr lang="zh-CN" altLang="en-US" sz="2400" b="1" dirty="0">
                <a:solidFill>
                  <a:schemeClr val="dk1"/>
                </a:solidFill>
                <a:latin typeface="汉仪君黑-35W" panose="020B0604020202020204" charset="-122"/>
                <a:ea typeface="汉仪君黑-35W" panose="020B0604020202020204" charset="-122"/>
                <a:cs typeface="汉仪君黑-35W" panose="020B0604020202020204" charset="-122"/>
              </a:rPr>
              <a:t>。</a:t>
            </a:r>
            <a:endParaRPr lang="zh-CN" altLang="en-US" sz="2400" b="1" dirty="0">
              <a:solidFill>
                <a:schemeClr val="dk1"/>
              </a:solidFill>
              <a:latin typeface="汉仪君黑-35W" panose="020B0604020202020204" charset="-122"/>
              <a:ea typeface="汉仪君黑-35W" panose="020B0604020202020204" charset="-122"/>
              <a:cs typeface="汉仪君黑-35W" panose="020B0604020202020204" charset="-122"/>
            </a:endParaRPr>
          </a:p>
        </p:txBody>
      </p:sp>
      <p:sp>
        <p:nvSpPr>
          <p:cNvPr id="90118" name="文本框 90117"/>
          <p:cNvSpPr txBox="1"/>
          <p:nvPr>
            <p:custDataLst>
              <p:tags r:id="rId5"/>
            </p:custDataLst>
          </p:nvPr>
        </p:nvSpPr>
        <p:spPr>
          <a:xfrm>
            <a:off x="2566988" y="3826193"/>
            <a:ext cx="64087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dk1"/>
                </a:solidFill>
                <a:latin typeface="汉仪君黑-35W" panose="020B0604020202020204" charset="-122"/>
                <a:ea typeface="汉仪君黑-35W" panose="020B0604020202020204" charset="-122"/>
                <a:cs typeface="汉仪君黑-35W" panose="020B0604020202020204" charset="-122"/>
              </a:rPr>
              <a:t>C</a:t>
            </a:r>
            <a:r>
              <a:rPr lang="zh-CN" altLang="en-US" sz="2400" b="1" dirty="0">
                <a:solidFill>
                  <a:schemeClr val="dk1"/>
                </a:solidFill>
                <a:latin typeface="汉仪君黑-35W" panose="020B0604020202020204" charset="-122"/>
                <a:ea typeface="汉仪君黑-35W" panose="020B0604020202020204" charset="-122"/>
                <a:cs typeface="汉仪君黑-35W" panose="020B0604020202020204" charset="-122"/>
              </a:rPr>
              <a:t>、明明想在他的绘画作品上加上木边框。</a:t>
            </a:r>
            <a:endParaRPr lang="zh-CN" altLang="en-US" sz="2400" b="1" dirty="0">
              <a:solidFill>
                <a:schemeClr val="dk1"/>
              </a:solidFill>
              <a:latin typeface="汉仪君黑-35W" panose="020B0604020202020204" charset="-122"/>
              <a:ea typeface="汉仪君黑-35W" panose="020B0604020202020204" charset="-122"/>
              <a:cs typeface="汉仪君黑-35W" panose="020B0604020202020204" charset="-122"/>
            </a:endParaRPr>
          </a:p>
        </p:txBody>
      </p:sp>
      <p:sp>
        <p:nvSpPr>
          <p:cNvPr id="90119" name="文本框 90118"/>
          <p:cNvSpPr txBox="1"/>
          <p:nvPr>
            <p:custDataLst>
              <p:tags r:id="rId6"/>
            </p:custDataLst>
          </p:nvPr>
        </p:nvSpPr>
        <p:spPr>
          <a:xfrm>
            <a:off x="2566988" y="4800600"/>
            <a:ext cx="64087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dk1"/>
                </a:solidFill>
                <a:latin typeface="汉仪君黑-35W" panose="020B0604020202020204" charset="-122"/>
                <a:ea typeface="汉仪君黑-35W" panose="020B0604020202020204" charset="-122"/>
                <a:cs typeface="汉仪君黑-35W" panose="020B0604020202020204" charset="-122"/>
              </a:rPr>
              <a:t>D</a:t>
            </a:r>
            <a:r>
              <a:rPr lang="zh-CN" altLang="en-US" sz="2400" b="1" dirty="0">
                <a:solidFill>
                  <a:schemeClr val="dk1"/>
                </a:solidFill>
                <a:latin typeface="汉仪君黑-35W" panose="020B0604020202020204" charset="-122"/>
                <a:ea typeface="汉仪君黑-35W" panose="020B0604020202020204" charset="-122"/>
                <a:cs typeface="汉仪君黑-35W" panose="020B0604020202020204" charset="-122"/>
              </a:rPr>
              <a:t>、</a:t>
            </a:r>
            <a:r>
              <a:rPr lang="zh-CN" altLang="en-US" sz="2400" b="1" dirty="0">
                <a:solidFill>
                  <a:schemeClr val="dk1"/>
                </a:solidFill>
                <a:latin typeface="汉仪君黑-35W" panose="020B0604020202020204" charset="-122"/>
                <a:ea typeface="汉仪君黑-35W" panose="020B0604020202020204" charset="-122"/>
                <a:cs typeface="汉仪君黑-35W" panose="020B0604020202020204" charset="-122"/>
                <a:sym typeface="+mn-ea"/>
              </a:rPr>
              <a:t>明明想在他的绘画作品上加上一层玻璃面</a:t>
            </a:r>
            <a:r>
              <a:rPr lang="zh-CN" altLang="en-US" sz="2400" b="1" dirty="0">
                <a:solidFill>
                  <a:schemeClr val="dk1"/>
                </a:solidFill>
                <a:latin typeface="汉仪君黑-35W" panose="020B0604020202020204" charset="-122"/>
                <a:ea typeface="汉仪君黑-35W" panose="020B0604020202020204" charset="-122"/>
                <a:cs typeface="汉仪君黑-35W" panose="020B0604020202020204" charset="-122"/>
              </a:rPr>
              <a:t>。</a:t>
            </a:r>
            <a:endParaRPr lang="zh-CN" altLang="en-US" sz="2400" b="1" dirty="0">
              <a:solidFill>
                <a:schemeClr val="dk1"/>
              </a:solidFill>
              <a:latin typeface="汉仪君黑-35W" panose="020B0604020202020204" charset="-122"/>
              <a:ea typeface="汉仪君黑-35W" panose="020B0604020202020204" charset="-122"/>
              <a:cs typeface="汉仪君黑-35W" panose="020B0604020202020204" charset="-122"/>
            </a:endParaRPr>
          </a:p>
        </p:txBody>
      </p:sp>
      <p:sp>
        <p:nvSpPr>
          <p:cNvPr id="90122" name="矩形 90121"/>
          <p:cNvSpPr/>
          <p:nvPr/>
        </p:nvSpPr>
        <p:spPr>
          <a:xfrm>
            <a:off x="3232785" y="859790"/>
            <a:ext cx="5481955" cy="7372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500" b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汉仪君黑-35W" panose="020B0604020202020204" charset="-122"/>
                <a:ea typeface="汉仪君黑-35W" panose="020B0604020202020204" charset="-122"/>
              </a:rPr>
              <a:t>用动作表示与周长有关还是与面积有关</a:t>
            </a:r>
            <a:endParaRPr lang="zh-CN" altLang="en-US" sz="2500" b="1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汉仪君黑-35W" panose="020B0604020202020204" charset="-122"/>
              <a:ea typeface="汉仪君黑-35W" panose="020B0604020202020204" charset="-122"/>
            </a:endParaRPr>
          </a:p>
        </p:txBody>
      </p:sp>
      <p:sp>
        <p:nvSpPr>
          <p:cNvPr id="7" name="圆角矩形 6"/>
          <p:cNvSpPr/>
          <p:nvPr>
            <p:custDataLst>
              <p:tags r:id="rId7"/>
            </p:custDataLst>
          </p:nvPr>
        </p:nvSpPr>
        <p:spPr>
          <a:xfrm>
            <a:off x="1091565" y="832485"/>
            <a:ext cx="1643380" cy="6800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1091565" y="867410"/>
            <a:ext cx="1859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2"/>
                </a:solidFill>
              </a:rPr>
              <a:t>辨一辨</a:t>
            </a:r>
            <a:endParaRPr lang="zh-CN" altLang="en-US" sz="3600" b="1">
              <a:solidFill>
                <a:schemeClr val="bg2"/>
              </a:solidFill>
            </a:endParaRPr>
          </a:p>
        </p:txBody>
      </p:sp>
    </p:spTree>
    <p:custDataLst>
      <p:tags r:id="rId9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  <p:bldP spid="90118" grpId="0"/>
      <p:bldP spid="901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图片包含 文本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493010" y="883920"/>
            <a:ext cx="3427730" cy="2051685"/>
          </a:xfrm>
          <a:prstGeom prst="roundRect">
            <a:avLst/>
          </a:prstGeom>
          <a:noFill/>
          <a:ln>
            <a:solidFill>
              <a:srgbClr val="0337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6193155" y="1780540"/>
            <a:ext cx="582930" cy="1905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158355" y="815340"/>
            <a:ext cx="3823335" cy="2209165"/>
          </a:xfrm>
          <a:prstGeom prst="roundRect">
            <a:avLst/>
          </a:prstGeom>
          <a:noFill/>
          <a:ln>
            <a:solidFill>
              <a:srgbClr val="0337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240" y="916940"/>
            <a:ext cx="3377565" cy="2019300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4647565" y="3775710"/>
            <a:ext cx="4510405" cy="2603500"/>
          </a:xfrm>
          <a:prstGeom prst="roundRect">
            <a:avLst/>
          </a:prstGeom>
          <a:noFill/>
          <a:ln>
            <a:solidFill>
              <a:srgbClr val="0337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8160000">
            <a:off x="7803515" y="3340100"/>
            <a:ext cx="414020" cy="1771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33120" y="1657985"/>
            <a:ext cx="1042035" cy="3257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 b="1"/>
              <a:t>回</a:t>
            </a:r>
            <a:endParaRPr lang="zh-CN" altLang="en-US" sz="4000" b="1"/>
          </a:p>
          <a:p>
            <a:r>
              <a:rPr lang="zh-CN" altLang="en-US" sz="4000" b="1"/>
              <a:t>顾</a:t>
            </a:r>
            <a:endParaRPr lang="zh-CN" altLang="en-US" sz="4000" b="1"/>
          </a:p>
          <a:p>
            <a:r>
              <a:rPr lang="zh-CN" altLang="en-US" sz="4000" b="1"/>
              <a:t>与</a:t>
            </a:r>
            <a:endParaRPr lang="zh-CN" altLang="en-US" sz="4000" b="1"/>
          </a:p>
          <a:p>
            <a:r>
              <a:rPr lang="zh-CN" altLang="en-US" sz="4000" b="1"/>
              <a:t>反</a:t>
            </a:r>
            <a:endParaRPr lang="zh-CN" altLang="en-US" sz="4000" b="1"/>
          </a:p>
          <a:p>
            <a:r>
              <a:rPr lang="zh-CN" altLang="en-US" sz="4000" b="1"/>
              <a:t>思</a:t>
            </a:r>
            <a:endParaRPr lang="zh-CN" altLang="en-US" sz="4000" b="1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690" y="916940"/>
            <a:ext cx="2360930" cy="19151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405" y="3832860"/>
            <a:ext cx="3839845" cy="24771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5" grpId="0" bldLvl="0" animBg="1"/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图片包含 文本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25" y="2716530"/>
            <a:ext cx="2884805" cy="459105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4355465" y="5055235"/>
            <a:ext cx="3014980" cy="793115"/>
          </a:xfrm>
          <a:prstGeom prst="roundRect">
            <a:avLst/>
          </a:prstGeom>
          <a:solidFill>
            <a:srgbClr val="ED5F98">
              <a:alpha val="78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414520" y="2440940"/>
            <a:ext cx="1395095" cy="936625"/>
          </a:xfrm>
          <a:prstGeom prst="rect">
            <a:avLst/>
          </a:prstGeom>
          <a:solidFill>
            <a:srgbClr val="0070C0">
              <a:alpha val="44000"/>
            </a:srgbClr>
          </a:solidFill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3772535" y="1638300"/>
            <a:ext cx="9525" cy="2867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6453505" y="1638300"/>
            <a:ext cx="9525" cy="2867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8895080" y="1638300"/>
            <a:ext cx="9525" cy="2867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440555" y="555625"/>
            <a:ext cx="315277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有什么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启发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？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椭圆 7"/>
          <p:cNvSpPr/>
          <p:nvPr/>
        </p:nvSpPr>
        <p:spPr>
          <a:xfrm>
            <a:off x="1918970" y="79375"/>
            <a:ext cx="1438275" cy="139001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 rot="20940000">
            <a:off x="2085340" y="182880"/>
            <a:ext cx="9715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</a:t>
            </a:r>
            <a:endParaRPr lang="zh-CN" altLang="en-US" sz="7200" b="1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4575" y="1850390"/>
            <a:ext cx="1828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量</a:t>
            </a:r>
            <a:r>
              <a:rPr lang="zh-CN" altLang="en-US" sz="2000" b="1">
                <a:solidFill>
                  <a:srgbClr val="FF0000"/>
                </a:solidFill>
              </a:rPr>
              <a:t>线段</a:t>
            </a:r>
            <a:r>
              <a:rPr lang="zh-CN" altLang="en-US" sz="2000" b="1"/>
              <a:t>的长短</a:t>
            </a:r>
            <a:endParaRPr lang="zh-CN" altLang="en-US" sz="2000" b="1"/>
          </a:p>
        </p:txBody>
      </p:sp>
      <p:sp>
        <p:nvSpPr>
          <p:cNvPr id="11" name="文本框 10"/>
          <p:cNvSpPr txBox="1"/>
          <p:nvPr/>
        </p:nvSpPr>
        <p:spPr>
          <a:xfrm>
            <a:off x="4378960" y="1873250"/>
            <a:ext cx="1591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量</a:t>
            </a:r>
            <a:r>
              <a:rPr lang="zh-CN" altLang="en-US" sz="2000" b="1">
                <a:solidFill>
                  <a:srgbClr val="FF0000"/>
                </a:solidFill>
              </a:rPr>
              <a:t>面</a:t>
            </a:r>
            <a:r>
              <a:rPr lang="zh-CN" altLang="en-US" sz="2000" b="1"/>
              <a:t>的大小</a:t>
            </a:r>
            <a:endParaRPr lang="zh-CN" altLang="en-US" sz="2000" b="1"/>
          </a:p>
        </p:txBody>
      </p:sp>
      <p:sp>
        <p:nvSpPr>
          <p:cNvPr id="16" name="矩形 15"/>
          <p:cNvSpPr/>
          <p:nvPr/>
        </p:nvSpPr>
        <p:spPr>
          <a:xfrm>
            <a:off x="4424680" y="2454275"/>
            <a:ext cx="461645" cy="461645"/>
          </a:xfrm>
          <a:prstGeom prst="rect">
            <a:avLst/>
          </a:prstGeom>
          <a:solidFill>
            <a:srgbClr val="D6E8B8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795655" y="2684780"/>
            <a:ext cx="2326005" cy="69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002405" y="3822700"/>
            <a:ext cx="904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en-US" altLang="zh-CN"/>
              <a:t>6)</a:t>
            </a:r>
            <a:r>
              <a:rPr lang="zh-CN" altLang="en-US">
                <a:sym typeface="+mn-ea"/>
              </a:rPr>
              <a:t>个</a:t>
            </a:r>
            <a:endParaRPr lang="en-US" altLang="zh-CN"/>
          </a:p>
        </p:txBody>
      </p:sp>
      <p:sp>
        <p:nvSpPr>
          <p:cNvPr id="15" name="矩形 14"/>
          <p:cNvSpPr/>
          <p:nvPr/>
        </p:nvSpPr>
        <p:spPr>
          <a:xfrm>
            <a:off x="4886325" y="2454275"/>
            <a:ext cx="461645" cy="461645"/>
          </a:xfrm>
          <a:prstGeom prst="rect">
            <a:avLst/>
          </a:prstGeom>
          <a:solidFill>
            <a:srgbClr val="D6E8B8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424680" y="2915920"/>
            <a:ext cx="461645" cy="461645"/>
          </a:xfrm>
          <a:prstGeom prst="rect">
            <a:avLst/>
          </a:prstGeom>
          <a:solidFill>
            <a:srgbClr val="D6E8B8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347970" y="2915920"/>
            <a:ext cx="461645" cy="461645"/>
          </a:xfrm>
          <a:prstGeom prst="rect">
            <a:avLst/>
          </a:prstGeom>
          <a:solidFill>
            <a:srgbClr val="D6E8B8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886325" y="2915920"/>
            <a:ext cx="461645" cy="461645"/>
          </a:xfrm>
          <a:prstGeom prst="rect">
            <a:avLst/>
          </a:prstGeom>
          <a:solidFill>
            <a:srgbClr val="D6E8B8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347970" y="2454275"/>
            <a:ext cx="461645" cy="461645"/>
          </a:xfrm>
          <a:prstGeom prst="rect">
            <a:avLst/>
          </a:prstGeom>
          <a:solidFill>
            <a:srgbClr val="D6E8B8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822190" y="3758565"/>
            <a:ext cx="461645" cy="461645"/>
          </a:xfrm>
          <a:prstGeom prst="rect">
            <a:avLst/>
          </a:prstGeom>
          <a:solidFill>
            <a:srgbClr val="D6E8B8"/>
          </a:solidFill>
          <a:ln w="190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265420" y="3822700"/>
            <a:ext cx="917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的大小</a:t>
            </a:r>
            <a:endParaRPr lang="zh-CN"/>
          </a:p>
        </p:txBody>
      </p:sp>
      <p:sp>
        <p:nvSpPr>
          <p:cNvPr id="31" name="文本框 30"/>
          <p:cNvSpPr txBox="1"/>
          <p:nvPr/>
        </p:nvSpPr>
        <p:spPr>
          <a:xfrm>
            <a:off x="875030" y="3810000"/>
            <a:ext cx="904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en-US" altLang="zh-CN"/>
              <a:t>6)</a:t>
            </a:r>
            <a:r>
              <a:rPr lang="zh-CN" altLang="en-US">
                <a:sym typeface="+mn-ea"/>
              </a:rPr>
              <a:t>个</a:t>
            </a:r>
            <a:endParaRPr lang="en-US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2118360" y="3810000"/>
            <a:ext cx="904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的长度</a:t>
            </a:r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798195" y="2592070"/>
            <a:ext cx="2540" cy="927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6898005" y="1900555"/>
            <a:ext cx="1647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量</a:t>
            </a:r>
            <a:r>
              <a:rPr lang="zh-CN" altLang="en-US" sz="2000" b="1">
                <a:solidFill>
                  <a:srgbClr val="FF0000"/>
                </a:solidFill>
              </a:rPr>
              <a:t>角</a:t>
            </a:r>
            <a:r>
              <a:rPr lang="zh-CN" altLang="en-US" sz="2000" b="1"/>
              <a:t>的大小</a:t>
            </a:r>
            <a:endParaRPr lang="zh-CN" altLang="en-US" sz="2000" b="1"/>
          </a:p>
        </p:txBody>
      </p:sp>
      <p:sp>
        <p:nvSpPr>
          <p:cNvPr id="40" name="文本框 39"/>
          <p:cNvSpPr txBox="1"/>
          <p:nvPr/>
        </p:nvSpPr>
        <p:spPr>
          <a:xfrm>
            <a:off x="9439275" y="1900555"/>
            <a:ext cx="1828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量</a:t>
            </a:r>
            <a:r>
              <a:rPr lang="zh-CN" altLang="en-US" sz="2000" b="1">
                <a:solidFill>
                  <a:srgbClr val="FF0000"/>
                </a:solidFill>
              </a:rPr>
              <a:t>体</a:t>
            </a:r>
            <a:r>
              <a:rPr lang="zh-CN" altLang="en-US" sz="2000" b="1"/>
              <a:t>的大小</a:t>
            </a:r>
            <a:endParaRPr lang="zh-CN" altLang="en-US" sz="2000" b="1"/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7027545" y="2440940"/>
            <a:ext cx="878205" cy="686435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027545" y="3127375"/>
            <a:ext cx="11938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39275" y="2440940"/>
            <a:ext cx="1466850" cy="85725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415" y="3363595"/>
            <a:ext cx="681355" cy="87757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2180" y="3411220"/>
            <a:ext cx="701675" cy="904875"/>
          </a:xfrm>
          <a:prstGeom prst="rect">
            <a:avLst/>
          </a:prstGeom>
        </p:spPr>
      </p:pic>
      <p:cxnSp>
        <p:nvCxnSpPr>
          <p:cNvPr id="34" name="直接连接符 33"/>
          <p:cNvCxnSpPr/>
          <p:nvPr/>
        </p:nvCxnSpPr>
        <p:spPr>
          <a:xfrm>
            <a:off x="3122295" y="2599055"/>
            <a:ext cx="2540" cy="927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00735" y="2766060"/>
            <a:ext cx="387985" cy="3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734310" y="2771140"/>
            <a:ext cx="387350" cy="63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1576070" y="2769235"/>
            <a:ext cx="387350" cy="6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1188720" y="2771775"/>
            <a:ext cx="387350" cy="381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346960" y="2767965"/>
            <a:ext cx="387350" cy="3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>
            <p:custDataLst>
              <p:tags r:id="rId7"/>
            </p:custDataLst>
          </p:nvPr>
        </p:nvCxnSpPr>
        <p:spPr>
          <a:xfrm>
            <a:off x="1963420" y="2769870"/>
            <a:ext cx="383540" cy="127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 rot="16200000">
            <a:off x="1695450" y="3907155"/>
            <a:ext cx="398145" cy="63754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sz="3400">
                <a:solidFill>
                  <a:srgbClr val="0070C0"/>
                </a:solidFill>
              </a:rPr>
              <a:t>｛</a:t>
            </a:r>
            <a:endParaRPr lang="zh-CN" altLang="en-US" sz="3400">
              <a:solidFill>
                <a:srgbClr val="0070C0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696720" y="4149725"/>
            <a:ext cx="6076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0070C0"/>
                </a:solidFill>
              </a:rPr>
              <a:t>1cm</a:t>
            </a:r>
            <a:endParaRPr lang="en-US" altLang="zh-CN" sz="1200" b="1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78960" y="5032375"/>
            <a:ext cx="2991485" cy="1048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5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以小量大</a:t>
            </a:r>
            <a:endParaRPr lang="zh-CN" altLang="en-US" sz="5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5655" y="2838450"/>
            <a:ext cx="5022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</a:rPr>
              <a:t>cm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cxnSp>
        <p:nvCxnSpPr>
          <p:cNvPr id="28" name="直接连接符 27"/>
          <p:cNvCxnSpPr/>
          <p:nvPr>
            <p:custDataLst>
              <p:tags r:id="rId8"/>
            </p:custDataLst>
          </p:nvPr>
        </p:nvCxnSpPr>
        <p:spPr>
          <a:xfrm>
            <a:off x="1730375" y="3944620"/>
            <a:ext cx="387985" cy="3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2" grpId="0"/>
      <p:bldP spid="65" grpId="0"/>
      <p:bldP spid="64" grpId="0"/>
      <p:bldP spid="11" grpId="0"/>
      <p:bldP spid="24" grpId="0" bldLvl="0" animBg="1"/>
      <p:bldP spid="16" grpId="0" bldLvl="0" animBg="1"/>
      <p:bldP spid="15" grpId="0" bldLvl="0" animBg="1"/>
      <p:bldP spid="20" grpId="0" bldLvl="0" animBg="1"/>
      <p:bldP spid="17" grpId="0" bldLvl="0" animBg="1"/>
      <p:bldP spid="19" grpId="0" bldLvl="0" animBg="1"/>
      <p:bldP spid="18" grpId="0" bldLvl="0" animBg="1"/>
      <p:bldP spid="13" grpId="0"/>
      <p:bldP spid="22" grpId="0"/>
      <p:bldP spid="21" grpId="0" bldLvl="0" animBg="1"/>
      <p:bldP spid="39" grpId="0"/>
      <p:bldP spid="40" grpId="0"/>
      <p:bldP spid="5" grpId="0"/>
      <p:bldP spid="23" grpId="0" bldLvl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本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69365" y="5121275"/>
            <a:ext cx="1710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黑板面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61535" y="5121275"/>
            <a:ext cx="1710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课桌面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30920" y="5121275"/>
            <a:ext cx="1710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地面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134110"/>
            <a:ext cx="2979420" cy="360997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400" y="1133475"/>
            <a:ext cx="3138805" cy="36106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185" y="1134110"/>
            <a:ext cx="4114800" cy="360997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本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64035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766445" y="666750"/>
            <a:ext cx="1771650" cy="77089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47725" y="742950"/>
            <a:ext cx="1971040" cy="768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摸一摸</a:t>
            </a:r>
            <a:endParaRPr lang="zh-CN" altLang="en-US" sz="3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635" y="1023620"/>
            <a:ext cx="3562985" cy="45269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37100" y="5665470"/>
            <a:ext cx="2718435" cy="739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数学书封面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86555" y="1023620"/>
            <a:ext cx="3344545" cy="45275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09415" y="1048385"/>
            <a:ext cx="3303270" cy="4479925"/>
          </a:xfrm>
          <a:prstGeom prst="rect">
            <a:avLst/>
          </a:prstGeom>
          <a:solidFill>
            <a:srgbClr val="4CC8F4">
              <a:alpha val="67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本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14" name="云形标注 13"/>
          <p:cNvSpPr/>
          <p:nvPr/>
        </p:nvSpPr>
        <p:spPr>
          <a:xfrm>
            <a:off x="2651125" y="4691380"/>
            <a:ext cx="9015730" cy="1651000"/>
          </a:xfrm>
          <a:prstGeom prst="cloudCallout">
            <a:avLst>
              <a:gd name="adj1" fmla="val -55006"/>
              <a:gd name="adj2" fmla="val 15272"/>
            </a:avLst>
          </a:prstGeom>
          <a:solidFill>
            <a:srgbClr val="EAC6DB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709795" y="1244600"/>
            <a:ext cx="6686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黑板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面的大小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就是黑板面的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面积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30725" y="3271520"/>
            <a:ext cx="7729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(            )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就是课桌面的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面积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0290" y="595630"/>
            <a:ext cx="3095625" cy="17627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390" y="2628900"/>
            <a:ext cx="2085340" cy="180721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52525" y="701040"/>
            <a:ext cx="2886075" cy="1552575"/>
          </a:xfrm>
          <a:prstGeom prst="rect">
            <a:avLst/>
          </a:prstGeom>
          <a:solidFill>
            <a:srgbClr val="401BC0">
              <a:alpha val="44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4798060" y="3271520"/>
            <a:ext cx="2957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课桌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面的大小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525" y="4811395"/>
            <a:ext cx="1152525" cy="196913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324860" y="5171440"/>
            <a:ext cx="8187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同桌合作，各找一个面，并比较他们的面积的大小。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818640" y="2722880"/>
            <a:ext cx="1367155" cy="347345"/>
          </a:xfrm>
          <a:custGeom>
            <a:avLst/>
            <a:gdLst>
              <a:gd name="connisteX0" fmla="*/ 0 w 1367155"/>
              <a:gd name="connsiteY0" fmla="*/ 190500 h 347345"/>
              <a:gd name="connisteX1" fmla="*/ 571500 w 1367155"/>
              <a:gd name="connsiteY1" fmla="*/ 347345 h 347345"/>
              <a:gd name="connisteX2" fmla="*/ 1367155 w 1367155"/>
              <a:gd name="connsiteY2" fmla="*/ 100965 h 347345"/>
              <a:gd name="connisteX3" fmla="*/ 807085 w 1367155"/>
              <a:gd name="connsiteY3" fmla="*/ 0 h 347345"/>
              <a:gd name="connisteX4" fmla="*/ 33655 w 1367155"/>
              <a:gd name="connsiteY4" fmla="*/ 179070 h 3473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367155" h="347345">
                <a:moveTo>
                  <a:pt x="0" y="190500"/>
                </a:moveTo>
                <a:lnTo>
                  <a:pt x="571500" y="347345"/>
                </a:lnTo>
                <a:lnTo>
                  <a:pt x="1367155" y="100965"/>
                </a:lnTo>
                <a:lnTo>
                  <a:pt x="807085" y="0"/>
                </a:lnTo>
                <a:lnTo>
                  <a:pt x="33655" y="179070"/>
                </a:lnTo>
              </a:path>
            </a:pathLst>
          </a:custGeom>
          <a:solidFill>
            <a:srgbClr val="3E3B7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bldLvl="0" animBg="1"/>
      <p:bldP spid="13" grpId="0"/>
      <p:bldP spid="18" grpId="0" bldLvl="0" animBg="1"/>
      <p:bldP spid="14" grpId="0" bldLvl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本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170" y="565150"/>
            <a:ext cx="7332345" cy="57283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本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5131" y="2281918"/>
            <a:ext cx="8147033" cy="229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200" y="983557"/>
            <a:ext cx="7687722" cy="1103472"/>
          </a:xfrm>
          <a:prstGeom prst="rect">
            <a:avLst/>
          </a:prstGeom>
        </p:spPr>
      </p:pic>
      <p:sp>
        <p:nvSpPr>
          <p:cNvPr id="11" name="圆角矩形 10"/>
          <p:cNvSpPr/>
          <p:nvPr>
            <p:custDataLst>
              <p:tags r:id="rId5"/>
            </p:custDataLst>
          </p:nvPr>
        </p:nvSpPr>
        <p:spPr>
          <a:xfrm>
            <a:off x="646430" y="640715"/>
            <a:ext cx="1643380" cy="6800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646430" y="675640"/>
            <a:ext cx="1859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</a:rPr>
              <a:t>比一比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12045" y="3106420"/>
            <a:ext cx="1666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观察法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1380" y="4770755"/>
            <a:ext cx="107975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资料：江苏省的面积大约是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万平方千米；青海省的面积大约是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72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万平方千米；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山西省的面积大约是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万平方千米；湖南省的面积大约是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21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万平方千米。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本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3103245" y="2947670"/>
            <a:ext cx="2559050" cy="158432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schemeClr val="lt1"/>
              </a:solidFill>
              <a:latin typeface="汉仪君黑-35W" panose="020B0604020202020204" charset="-122"/>
              <a:ea typeface="汉仪君黑-35W" panose="020B0604020202020204" charset="-122"/>
            </a:endParaRPr>
          </a:p>
        </p:txBody>
      </p:sp>
      <p:sp>
        <p:nvSpPr>
          <p:cNvPr id="11" name="圆角矩形 10"/>
          <p:cNvSpPr/>
          <p:nvPr>
            <p:custDataLst>
              <p:tags r:id="rId4"/>
            </p:custDataLst>
          </p:nvPr>
        </p:nvSpPr>
        <p:spPr>
          <a:xfrm>
            <a:off x="1170305" y="815975"/>
            <a:ext cx="1643380" cy="6800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1170305" y="850900"/>
            <a:ext cx="1859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</a:rPr>
              <a:t>比一比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39260" y="912495"/>
            <a:ext cx="4459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哪个图形面积大？</a:t>
            </a:r>
            <a:endParaRPr lang="zh-CN" altLang="en-US" sz="3200" b="1"/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6761480" y="3015615"/>
            <a:ext cx="2438400" cy="1584325"/>
          </a:xfrm>
          <a:prstGeom prst="rect">
            <a:avLst/>
          </a:prstGeom>
          <a:solidFill>
            <a:srgbClr val="E9377E">
              <a:alpha val="78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汉仪君黑-35W" panose="020B0604020202020204" charset="-122"/>
              <a:ea typeface="汉仪君黑-35W" panose="020B0604020202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24365" y="3308985"/>
            <a:ext cx="1666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重叠法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5208 -0.00944444 L -0.29901 -0.0112037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文本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69" name="矩形 6147"/>
          <p:cNvSpPr/>
          <p:nvPr>
            <p:custDataLst>
              <p:tags r:id="rId3"/>
            </p:custDataLst>
          </p:nvPr>
        </p:nvSpPr>
        <p:spPr>
          <a:xfrm>
            <a:off x="3108325" y="2864485"/>
            <a:ext cx="2284095" cy="22606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0" name="矩形 6148"/>
          <p:cNvSpPr/>
          <p:nvPr>
            <p:custDataLst>
              <p:tags r:id="rId4"/>
            </p:custDataLst>
          </p:nvPr>
        </p:nvSpPr>
        <p:spPr>
          <a:xfrm rot="5400000">
            <a:off x="7021195" y="2653030"/>
            <a:ext cx="3101340" cy="1842770"/>
          </a:xfrm>
          <a:prstGeom prst="rect">
            <a:avLst/>
          </a:prstGeom>
          <a:solidFill>
            <a:srgbClr val="EE639A">
              <a:alpha val="8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>
            <p:custDataLst>
              <p:tags r:id="rId5"/>
            </p:custDataLst>
          </p:nvPr>
        </p:nvSpPr>
        <p:spPr>
          <a:xfrm>
            <a:off x="1249045" y="791845"/>
            <a:ext cx="1643380" cy="6800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249045" y="791845"/>
            <a:ext cx="1859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</a:rPr>
              <a:t>比一比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014470" y="888365"/>
            <a:ext cx="4459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哪个图形面积大？</a:t>
            </a:r>
            <a:endParaRPr lang="zh-CN" altLang="en-US" sz="3200" b="1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944 0.00166667 L -0.371806 -3.35552e-0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文本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629535" y="3822065"/>
            <a:ext cx="7166610" cy="24853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altLang="en-US" sz="3200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活动要求：</a:t>
            </a:r>
            <a:endParaRPr lang="zh-CN" altLang="en-US" sz="3200" b="1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3200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①议：小组商量选择测量的材料。</a:t>
            </a:r>
            <a:endParaRPr lang="zh-CN" altLang="en-US" sz="3200" b="1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3200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②量：用学具盒里的材料量一量。</a:t>
            </a:r>
            <a:endParaRPr lang="zh-CN" altLang="en-US" sz="3200" b="1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3200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楷体" panose="02010609060101010101" pitchFamily="49" charset="-122"/>
                <a:sym typeface="+mn-ea"/>
              </a:rPr>
              <a:t>③记：记录测量的结果。</a:t>
            </a:r>
            <a:endParaRPr lang="zh-CN" altLang="en-US" sz="3200" b="1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楷体" panose="02010609060101010101" pitchFamily="49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3200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楷体" panose="02010609060101010101" pitchFamily="49" charset="-122"/>
                <a:sym typeface="+mn-ea"/>
              </a:rPr>
              <a:t>④</a:t>
            </a:r>
            <a:r>
              <a:rPr lang="zh-CN" altLang="en-US" sz="3200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楷体" panose="02010609060101010101" pitchFamily="49" charset="-122"/>
                <a:sym typeface="+mn-ea"/>
              </a:rPr>
              <a:t>说：你是怎么测量面积并比较大小的。</a:t>
            </a:r>
            <a:endParaRPr lang="zh-CN" altLang="en-US" sz="3200" b="1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169" name="矩形 6147"/>
          <p:cNvSpPr/>
          <p:nvPr>
            <p:custDataLst>
              <p:tags r:id="rId4"/>
            </p:custDataLst>
          </p:nvPr>
        </p:nvSpPr>
        <p:spPr>
          <a:xfrm>
            <a:off x="2629535" y="1282065"/>
            <a:ext cx="2284095" cy="22606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0" name="矩形 6148"/>
          <p:cNvSpPr/>
          <p:nvPr>
            <p:custDataLst>
              <p:tags r:id="rId5"/>
            </p:custDataLst>
          </p:nvPr>
        </p:nvSpPr>
        <p:spPr>
          <a:xfrm rot="5400000">
            <a:off x="5725795" y="1070610"/>
            <a:ext cx="3101340" cy="1842770"/>
          </a:xfrm>
          <a:prstGeom prst="rect">
            <a:avLst/>
          </a:prstGeom>
          <a:solidFill>
            <a:srgbClr val="ED5F98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241550" y="3740785"/>
            <a:ext cx="7882255" cy="2648585"/>
          </a:xfrm>
          <a:prstGeom prst="roundRect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>
            <p:custDataLst>
              <p:tags r:id="rId6"/>
            </p:custDataLst>
          </p:nvPr>
        </p:nvSpPr>
        <p:spPr>
          <a:xfrm>
            <a:off x="598170" y="677545"/>
            <a:ext cx="1643380" cy="6800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598170" y="712470"/>
            <a:ext cx="1859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</a:rPr>
              <a:t>比一比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pic>
        <p:nvPicPr>
          <p:cNvPr id="2" name="Johann Pachelbel - 卡农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040495" y="4593590"/>
            <a:ext cx="619125" cy="619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7025" y="2256155"/>
            <a:ext cx="2237105" cy="128651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327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ldLvl="0" animBg="1"/>
      <p:bldP spid="3" grpId="1"/>
    </p:bldLst>
  </p:timing>
</p:sld>
</file>

<file path=ppt/tags/tag1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1*i*1"/>
  <p:tag name="KSO_WM_BEAUTIFY_FLAG" val="#wm#"/>
  <p:tag name="KSO_WM_TAG_VERSION" val="1.0"/>
  <p:tag name="KSO_WM_CHIP_GROUPID" val="61b07d62eadd3e7cad1c9f69"/>
  <p:tag name="KSO_WM_CHIP_XID" val="61b201608aab5289f067a9e5"/>
  <p:tag name="KSO_WM_UNIT_DEC_AREA_ID" val="fa4fbd77b2bf4711b924b16abb4633c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9fa6c582b6746239d9b33c0534c6416"/>
</p:tagLst>
</file>

<file path=ppt/tags/tag10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SLIDE_BACKGROUND_TYPE" val="general"/>
</p:tagLst>
</file>

<file path=ppt/tags/tag102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  <p:tag name="KSO_WM_SLIDE_BACKGROUND_TYPE" val="general"/>
</p:tagLst>
</file>

<file path=ppt/tags/tag1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SLIDE_BACKGROUND_TYPE" val="general"/>
</p:tagLst>
</file>

<file path=ppt/tags/tag109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  <p:tag name="KSO_WM_SLIDE_BACKGROUND_TYPE" val="general"/>
</p:tagLst>
</file>

<file path=ppt/tags/tag11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</p:tagLst>
</file>

<file path=ppt/tags/tag11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1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14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1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1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1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1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1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2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201608aab5289f067a9e2"/>
  <p:tag name="KSO_WM_UNIT_DEC_AREA_ID" val="eb9d21a448df4852b4ae31a722e2dc1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c4f790088024231b26ebb5b21353ab9"/>
</p:tagLst>
</file>

<file path=ppt/tags/tag12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2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BEAUTIFY_FLAG" val=""/>
</p:tagLst>
</file>

<file path=ppt/tags/tag12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BEAUTIFY_FLAG" val=""/>
</p:tagLst>
</file>

<file path=ppt/tags/tag12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SLIDE_BACKGROUND_TYPE" val="general"/>
</p:tagLst>
</file>

<file path=ppt/tags/tag127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  <p:tag name="KSO_WM_SLIDE_BACKGROUND_TYPE" val="general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BLOCK" val="0"/>
  <p:tag name="KSO_WM_UNIT_DEC_AREA_ID" val="f5f22a9eac5042d7b89a4db80b4b4776"/>
  <p:tag name="KSO_WM_UNIT_ISCONTENTSTITLE" val="0"/>
  <p:tag name="KSO_WM_UNIT_ISNUMDGMTITLE" val="0"/>
  <p:tag name="KSO_WM_UNIT_PRESET_TEXT" val="Thank you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188_1*a*1"/>
  <p:tag name="KSO_WM_TEMPLATE_CATEGORY" val="custom"/>
  <p:tag name="KSO_WM_TEMPLATE_INDEX" val="20221188"/>
  <p:tag name="KSO_WM_UNIT_LAYERLEVEL" val="1"/>
  <p:tag name="KSO_WM_TAG_VERSION" val="1.0"/>
  <p:tag name="KSO_WM_BEAUTIFY_FLAG" val="#wm#"/>
  <p:tag name="KSO_WM_UNIT_DEFAULT_FONT" val="66;72;2"/>
  <p:tag name="KSO_WM_CHIP_GROUPID" val="614314e91e630cfd8f11395a"/>
  <p:tag name="KSO_WM_CHIP_XID" val="614314e91e630cfd8f11395b"/>
  <p:tag name="KSO_WM_CHIP_FILLAREA_FILL_RULE" val="{&quot;fill_align&quot;:&quot;cm&quot;,&quot;fill_mode&quot;:&quot;adaptive&quot;,&quot;sacle_strategy&quot;:&quot;smart&quot;}"/>
  <p:tag name="KSO_WM_ASSEMBLE_CHIP_INDEX" val="89c39db8efe94c03b3c326dd1747cce2"/>
  <p:tag name="KSO_WM_UNIT_TEXT_FILL_FORE_SCHEMECOLOR_INDEX_BRIGHTNESS" val="0"/>
  <p:tag name="KSO_WM_UNIT_TEXT_FILL_FORE_SCHEMECOLOR_INDEX" val="13"/>
  <p:tag name="KSO_WM_UNIT_TEXT_FILL_TYPE" val="1"/>
  <p:tag name="KSO_WM_TEMPLATE_ASSEMBLE_XID" val="61b954c2c9524cd5e8bdfb55"/>
  <p:tag name="KSO_WM_TEMPLATE_ASSEMBLE_GROUPID" val="61b07d62eadd3e7cad1c9f69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  <p:tag name="KSO_WM_SLIDE_BACKGROUND_TYPE" val="general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  <p:tag name="KSO_WM_SLIDE_BACKGROUND_TYPE" val="general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SLIDE_BACKGROUND_TYPE" val="general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BACKGROUND_TYPE" val="general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SLIDE_BACKGROUND_TYPE" val="general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  <p:tag name="KSO_WM_SLIDE_BACKGROUND_TYPE" val="general"/>
</p:tagLst>
</file>

<file path=ppt/tags/tag1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SLIDE_BACKGROUND_TYPE" val="general"/>
</p:tagLst>
</file>

<file path=ppt/tags/tag179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ID" val="chip20221188_2*i*1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  <p:tag name="KSO_WM_SLIDE_BACKGROUND_TYPE" val="general"/>
</p:tagLst>
</file>

<file path=ppt/tags/tag18.xml><?xml version="1.0" encoding="utf-8"?>
<p:tagLst xmlns:p="http://schemas.openxmlformats.org/presentationml/2006/main">
  <p:tag name="KSO_WM_SLIDE_BACKGROUND_TYPE" val="general"/>
</p:tagLst>
</file>

<file path=ppt/tags/tag180.xml><?xml version="1.0" encoding="utf-8"?>
<p:tagLst xmlns:p="http://schemas.openxmlformats.org/presentationml/2006/main">
  <p:tag name="KSO_WM_SLIDE_BACKGROUND_TYPE" val="general"/>
</p:tagLst>
</file>

<file path=ppt/tags/tag181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  <p:tag name="KSO_WM_SLIDE_BACKGROUND_TYPE" val="general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SLIDE_BACKGROUND_TYPE" val="general"/>
</p:tagLst>
</file>

<file path=ppt/tags/tag185.xml><?xml version="1.0" encoding="utf-8"?>
<p:tagLst xmlns:p="http://schemas.openxmlformats.org/presentationml/2006/main">
  <p:tag name="COMMONDATA" val="eyJoZGlkIjoiNTNiZmQ0NmM4ZmU2OWMwZDExNDg2YjY4NjhkNzU4MTIifQ=="/>
  <p:tag name="commondata" val="eyJoZGlkIjoiNmFiNDk4YTNhMTQ4YWNlYThhZDQzNjExNmFjMjhkNzcifQ=="/>
</p:tagLst>
</file>

<file path=ppt/tags/tag19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336d489ff8354fde8fd9db8536a8589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63913b9d508446e95426d501bd36f65"/>
  <p:tag name="KSO_WM_SLIDE_BACKGROUND_TYPE" val="frame"/>
</p:tagLst>
</file>

<file path=ppt/tags/tag2.xml><?xml version="1.0" encoding="utf-8"?>
<p:tagLst xmlns:p="http://schemas.openxmlformats.org/presentationml/2006/main">
  <p:tag name="KSO_WM_UNIT_DEFAULT_FONT" val="66;72;2"/>
  <p:tag name="KSO_WM_UNIT_BLOCK" val="0"/>
  <p:tag name="KSO_WM_UNIT_DEC_AREA_ID" val="f55cbd6c30544572b14e90da2501e9ba"/>
  <p:tag name="KSO_WM_UNIT_ISCONTENTSTITLE" val="0"/>
  <p:tag name="KSO_WM_UNIT_ISNUMDGMTITLE" val="0"/>
  <p:tag name="KSO_WM_UNIT_PRESET_TEXT" val="我们的校园生活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188_1*a*1"/>
  <p:tag name="KSO_WM_TEMPLATE_CATEGORY" val="custom"/>
  <p:tag name="KSO_WM_TEMPLATE_INDEX" val="20221188"/>
  <p:tag name="KSO_WM_UNIT_LAYERLEVEL" val="1"/>
  <p:tag name="KSO_WM_TAG_VERSION" val="1.0"/>
  <p:tag name="KSO_WM_BEAUTIFY_FLAG" val="#wm#"/>
  <p:tag name="KSO_WM_CHIP_GROUPID" val="6184d045a6a891b1f9dbb8ea"/>
  <p:tag name="KSO_WM_CHIP_XID" val="6184d045a6a891b1f9dbb8e7"/>
  <p:tag name="KSO_WM_CHIP_FILLAREA_FILL_RULE" val="{&quot;fill_align&quot;:&quot;cm&quot;,&quot;fill_mode&quot;:&quot;adaptive&quot;,&quot;sacle_strategy&quot;:&quot;smart&quot;}"/>
  <p:tag name="KSO_WM_ASSEMBLE_CHIP_INDEX" val="99735b5ab62549cd9926a9f538f6c19f"/>
  <p:tag name="KSO_WM_UNIT_TEXT_FILL_FORE_SCHEMECOLOR_INDEX_BRIGHTNESS" val="0"/>
  <p:tag name="KSO_WM_UNIT_TEXT_FILL_FORE_SCHEMECOLOR_INDEX" val="13"/>
  <p:tag name="KSO_WM_UNIT_TEXT_FILL_TYPE" val="1"/>
  <p:tag name="KSO_WM_TEMPLATE_ASSEMBLE_XID" val="61b954c27d221a2e4b612911"/>
  <p:tag name="KSO_WM_TEMPLATE_ASSEMBLE_GROUPID" val="61b07d62eadd3e7cad1c9f69"/>
</p:tagLst>
</file>

<file path=ppt/tags/tag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CHIP_GROUPID" val="612f6a61c37455bdf62a9584"/>
  <p:tag name="KSO_WM_CHIP_XID" val="612f6a61c37455bdf62a9586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SLIDE_BACKGROUND_TYPE" val="frame"/>
</p:tagLst>
</file>

<file path=ppt/tags/tag22.xml><?xml version="1.0" encoding="utf-8"?>
<p:tagLst xmlns:p="http://schemas.openxmlformats.org/presentationml/2006/main">
  <p:tag name="KSO_WM_SLIDE_BACKGROUND_TYPE" val="frame"/>
</p:tagLst>
</file>

<file path=ppt/tags/tag23.xml><?xml version="1.0" encoding="utf-8"?>
<p:tagLst xmlns:p="http://schemas.openxmlformats.org/presentationml/2006/main">
  <p:tag name="KSO_WM_SLIDE_BACKGROUND_TYPE" val="frame"/>
</p:tagLst>
</file>

<file path=ppt/tags/tag24.xml><?xml version="1.0" encoding="utf-8"?>
<p:tagLst xmlns:p="http://schemas.openxmlformats.org/presentationml/2006/main">
  <p:tag name="KSO_WM_SLIDE_BACKGROUND_TYPE" val="frame"/>
</p:tagLst>
</file>

<file path=ppt/tags/tag25.xml><?xml version="1.0" encoding="utf-8"?>
<p:tagLst xmlns:p="http://schemas.openxmlformats.org/presentationml/2006/main">
  <p:tag name="KSO_WM_SLIDE_BACKGROUND_TYPE" val="frame"/>
</p:tagLst>
</file>

<file path=ppt/tags/tag26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b8ce8db9a4e849518bd74e925f91a08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e5f1dd0a612403d8944f05b213e91fa"/>
  <p:tag name="KSO_WM_SLIDE_BACKGROUND_TYPE" val="leftRight"/>
</p:tagLst>
</file>

<file path=ppt/tags/tag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SLIDE_BACKGROUND_TYPE" val="leftRight"/>
</p:tagLst>
</file>

<file path=ppt/tags/tag29.xml><?xml version="1.0" encoding="utf-8"?>
<p:tagLst xmlns:p="http://schemas.openxmlformats.org/presentationml/2006/main">
  <p:tag name="KSO_WM_SLIDE_BACKGROUND_TYPE" val="leftRight"/>
</p:tagLst>
</file>

<file path=ppt/tags/tag3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</p:tagLst>
</file>

<file path=ppt/tags/tag30.xml><?xml version="1.0" encoding="utf-8"?>
<p:tagLst xmlns:p="http://schemas.openxmlformats.org/presentationml/2006/main">
  <p:tag name="KSO_WM_SLIDE_BACKGROUND_TYPE" val="leftRight"/>
</p:tagLst>
</file>

<file path=ppt/tags/tag31.xml><?xml version="1.0" encoding="utf-8"?>
<p:tagLst xmlns:p="http://schemas.openxmlformats.org/presentationml/2006/main">
  <p:tag name="KSO_WM_SLIDE_BACKGROUND_TYPE" val="leftRight"/>
</p:tagLst>
</file>

<file path=ppt/tags/tag32.xml><?xml version="1.0" encoding="utf-8"?>
<p:tagLst xmlns:p="http://schemas.openxmlformats.org/presentationml/2006/main">
  <p:tag name="KSO_WM_SLIDE_BACKGROUND_TYPE" val="leftRight"/>
</p:tagLst>
</file>

<file path=ppt/tags/tag33.xml><?xml version="1.0" encoding="utf-8"?>
<p:tagLst xmlns:p="http://schemas.openxmlformats.org/presentationml/2006/main">
  <p:tag name="KSO_WM_SLIDE_BACKGROUND_TYPE" val="leftRight"/>
</p:tagLst>
</file>

<file path=ppt/tags/tag34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254441f44395496abbb199acc32603f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711a27506084096958fe2b85383011c"/>
  <p:tag name="KSO_WM_SLIDE_BACKGROUND_TYPE" val="topBottom"/>
</p:tagLst>
</file>

<file path=ppt/tags/tag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.xml><?xml version="1.0" encoding="utf-8"?>
<p:tagLst xmlns:p="http://schemas.openxmlformats.org/presentationml/2006/main">
  <p:tag name="KSO_WM_SLIDE_BACKGROUND_TYPE" val="topBottom"/>
</p:tagLst>
</file>

<file path=ppt/tags/tag37.xml><?xml version="1.0" encoding="utf-8"?>
<p:tagLst xmlns:p="http://schemas.openxmlformats.org/presentationml/2006/main">
  <p:tag name="KSO_WM_SLIDE_BACKGROUND_TYPE" val="topBottom"/>
</p:tagLst>
</file>

<file path=ppt/tags/tag38.xml><?xml version="1.0" encoding="utf-8"?>
<p:tagLst xmlns:p="http://schemas.openxmlformats.org/presentationml/2006/main">
  <p:tag name="KSO_WM_SLIDE_BACKGROUND_TYPE" val="topBottom"/>
</p:tagLst>
</file>

<file path=ppt/tags/tag39.xml><?xml version="1.0" encoding="utf-8"?>
<p:tagLst xmlns:p="http://schemas.openxmlformats.org/presentationml/2006/main">
  <p:tag name="KSO_WM_SLIDE_BACKGROUND_TYPE" val="topBottom"/>
</p:tagLst>
</file>

<file path=ppt/tags/tag4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5*i*1"/>
  <p:tag name="KSO_WM_BEAUTIFY_FLAG" val="#wm#"/>
  <p:tag name="KSO_WM_TAG_VERSION" val="1.0"/>
  <p:tag name="KSO_WM_CHIP_GROUPID" val="61b07d62eadd3e7cad1c9f69"/>
  <p:tag name="KSO_WM_CHIP_XID" val="61b201608aab5289f067a9e3"/>
  <p:tag name="KSO_WM_UNIT_DEC_AREA_ID" val="9072ad4634bf41c498d853dd9b01224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074d8dda694467197f4e6d67e8021eb"/>
</p:tagLst>
</file>

<file path=ppt/tags/tag40.xml><?xml version="1.0" encoding="utf-8"?>
<p:tagLst xmlns:p="http://schemas.openxmlformats.org/presentationml/2006/main">
  <p:tag name="KSO_WM_SLIDE_BACKGROUND_TYPE" val="topBottom"/>
</p:tagLst>
</file>

<file path=ppt/tags/tag41.xml><?xml version="1.0" encoding="utf-8"?>
<p:tagLst xmlns:p="http://schemas.openxmlformats.org/presentationml/2006/main">
  <p:tag name="KSO_WM_SLIDE_BACKGROUND_TYPE" val="topBottom"/>
</p:tagLst>
</file>

<file path=ppt/tags/tag42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d99e53d5217e47d8bfa9a8b396e1b9e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30d5c35b21740209567d9729d26f0b2"/>
  <p:tag name="KSO_WM_SLIDE_BACKGROUND_TYPE" val="bottomTop"/>
</p:tagLst>
</file>

<file path=ppt/tags/tag4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SLIDE_BACKGROUND_TYPE" val="bottomTop"/>
</p:tagLst>
</file>

<file path=ppt/tags/tag45.xml><?xml version="1.0" encoding="utf-8"?>
<p:tagLst xmlns:p="http://schemas.openxmlformats.org/presentationml/2006/main">
  <p:tag name="KSO_WM_SLIDE_BACKGROUND_TYPE" val="bottomTop"/>
</p:tagLst>
</file>

<file path=ppt/tags/tag46.xml><?xml version="1.0" encoding="utf-8"?>
<p:tagLst xmlns:p="http://schemas.openxmlformats.org/presentationml/2006/main">
  <p:tag name="KSO_WM_SLIDE_BACKGROUND_TYPE" val="bottomTop"/>
</p:tagLst>
</file>

<file path=ppt/tags/tag47.xml><?xml version="1.0" encoding="utf-8"?>
<p:tagLst xmlns:p="http://schemas.openxmlformats.org/presentationml/2006/main">
  <p:tag name="KSO_WM_SLIDE_BACKGROUND_TYPE" val="bottomTop"/>
</p:tagLst>
</file>

<file path=ppt/tags/tag48.xml><?xml version="1.0" encoding="utf-8"?>
<p:tagLst xmlns:p="http://schemas.openxmlformats.org/presentationml/2006/main">
  <p:tag name="KSO_WM_SLIDE_BACKGROUND_TYPE" val="bottomTop"/>
</p:tagLst>
</file>

<file path=ppt/tags/tag49.xml><?xml version="1.0" encoding="utf-8"?>
<p:tagLst xmlns:p="http://schemas.openxmlformats.org/presentationml/2006/main">
  <p:tag name="KSO_WM_SLIDE_BACKGROUND_TYPE" val="bottomTop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188_1*a*1"/>
  <p:tag name="KSO_WM_TEMPLATE_CATEGORY" val="custom"/>
  <p:tag name="KSO_WM_TEMPLATE_INDEX" val="20221188"/>
  <p:tag name="KSO_WM_UNIT_LAYERLEVEL" val="1"/>
  <p:tag name="KSO_WM_TAG_VERSION" val="1.0"/>
  <p:tag name="KSO_WM_BEAUTIFY_FLAG" val="#wm#"/>
  <p:tag name="KSO_WM_UNIT_BLOCK" val="0"/>
  <p:tag name="KSO_WM_UNIT_DEC_AREA_ID" val="b23f4b3f41a347c6a6ac134e5c2d0e5e"/>
  <p:tag name="KSO_WM_UNIT_DEFAULT_FONT" val="60;72;2"/>
  <p:tag name="KSO_WM_CHIP_GROUPID" val="612ee0258ebfb23103c99f75"/>
  <p:tag name="KSO_WM_CHIP_XID" val="612ee0258ebfb23103c99f76"/>
  <p:tag name="KSO_WM_CHIP_FILLAREA_FILL_RULE" val="{&quot;fill_align&quot;:&quot;cm&quot;,&quot;fill_mode&quot;:&quot;adaptive&quot;,&quot;sacle_strategy&quot;:&quot;smart&quot;}"/>
  <p:tag name="KSO_WM_ASSEMBLE_CHIP_INDEX" val="acd17be412594f46a66c4c89ecab2aa8"/>
  <p:tag name="KSO_WM_UNIT_TEXT_FILL_FORE_SCHEMECOLOR_INDEX_BRIGHTNESS" val="0.15"/>
  <p:tag name="KSO_WM_UNIT_TEXT_FILL_FORE_SCHEMECOLOR_INDEX" val="13"/>
  <p:tag name="KSO_WM_UNIT_TEXT_FILL_TYPE" val="1"/>
  <p:tag name="KSO_WM_TEMPLATE_ASSEMBLE_XID" val="61b954c27d221a2e4b6128e0"/>
  <p:tag name="KSO_WM_TEMPLATE_ASSEMBLE_GROUPID" val="61b07d62eadd3e7cad1c9f69"/>
</p:tagLst>
</file>

<file path=ppt/tags/tag50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decdd12d5fe74cc792f8fbce3fb5524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74a59e0e76a48689f6cdd75e4fe0051"/>
  <p:tag name="KSO_WM_SLIDE_BACKGROUND_TYPE" val="navigation"/>
</p:tagLst>
</file>

<file path=ppt/tags/tag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a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.xml><?xml version="1.0" encoding="utf-8"?>
<p:tagLst xmlns:p="http://schemas.openxmlformats.org/presentationml/2006/main">
  <p:tag name="KSO_WM_SLIDE_BACKGROUND_TYPE" val="navigation"/>
</p:tagLst>
</file>

<file path=ppt/tags/tag53.xml><?xml version="1.0" encoding="utf-8"?>
<p:tagLst xmlns:p="http://schemas.openxmlformats.org/presentationml/2006/main">
  <p:tag name="KSO_WM_SLIDE_BACKGROUND_TYPE" val="navigation"/>
</p:tagLst>
</file>

<file path=ppt/tags/tag54.xml><?xml version="1.0" encoding="utf-8"?>
<p:tagLst xmlns:p="http://schemas.openxmlformats.org/presentationml/2006/main">
  <p:tag name="KSO_WM_SLIDE_BACKGROUND_TYPE" val="navigation"/>
</p:tagLst>
</file>

<file path=ppt/tags/tag55.xml><?xml version="1.0" encoding="utf-8"?>
<p:tagLst xmlns:p="http://schemas.openxmlformats.org/presentationml/2006/main">
  <p:tag name="KSO_WM_SLIDE_BACKGROUND_TYPE" val="navigation"/>
</p:tagLst>
</file>

<file path=ppt/tags/tag56.xml><?xml version="1.0" encoding="utf-8"?>
<p:tagLst xmlns:p="http://schemas.openxmlformats.org/presentationml/2006/main">
  <p:tag name="KSO_WM_SLIDE_BACKGROUND_TYPE" val="navigation"/>
</p:tagLst>
</file>

<file path=ppt/tags/tag57.xml><?xml version="1.0" encoding="utf-8"?>
<p:tagLst xmlns:p="http://schemas.openxmlformats.org/presentationml/2006/main">
  <p:tag name="KSO_WM_SLIDE_BACKGROUND_TYPE" val="navigation"/>
</p:tagLst>
</file>

<file path=ppt/tags/tag58.xml><?xml version="1.0" encoding="utf-8"?>
<p:tagLst xmlns:p="http://schemas.openxmlformats.org/presentationml/2006/main">
  <p:tag name="KSO_WM_SLIDE_BACKGROUND_TYPE" val="navigation"/>
</p:tagLst>
</file>

<file path=ppt/tags/tag59.xml><?xml version="1.0" encoding="utf-8"?>
<p:tagLst xmlns:p="http://schemas.openxmlformats.org/presentationml/2006/main">
  <p:tag name="KSO_WM_SLIDE_BACKGROUND_TYPE" val="navigation"/>
</p:tagLst>
</file>

<file path=ppt/tags/tag6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</p:tagLst>
</file>

<file path=ppt/tags/tag60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5609d34b6ef14c798e798dcaed47869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b98b2d0a2304f5e88a2f209fdec2b25"/>
  <p:tag name="KSO_WM_SLIDE_BACKGROUND_TYPE" val="belt"/>
</p:tagLst>
</file>

<file path=ppt/tags/tag6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b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2.xml><?xml version="1.0" encoding="utf-8"?>
<p:tagLst xmlns:p="http://schemas.openxmlformats.org/presentationml/2006/main">
  <p:tag name="KSO_WM_SLIDE_BACKGROUND_TYPE" val="belt"/>
</p:tagLst>
</file>

<file path=ppt/tags/tag63.xml><?xml version="1.0" encoding="utf-8"?>
<p:tagLst xmlns:p="http://schemas.openxmlformats.org/presentationml/2006/main">
  <p:tag name="KSO_WM_SLIDE_BACKGROUND_TYPE" val="belt"/>
</p:tagLst>
</file>

<file path=ppt/tags/tag64.xml><?xml version="1.0" encoding="utf-8"?>
<p:tagLst xmlns:p="http://schemas.openxmlformats.org/presentationml/2006/main">
  <p:tag name="KSO_WM_SLIDE_BACKGROUND_TYPE" val="belt"/>
</p:tagLst>
</file>

<file path=ppt/tags/tag65.xml><?xml version="1.0" encoding="utf-8"?>
<p:tagLst xmlns:p="http://schemas.openxmlformats.org/presentationml/2006/main">
  <p:tag name="KSO_WM_SLIDE_BACKGROUND_TYPE" val="belt"/>
</p:tagLst>
</file>

<file path=ppt/tags/tag66.xml><?xml version="1.0" encoding="utf-8"?>
<p:tagLst xmlns:p="http://schemas.openxmlformats.org/presentationml/2006/main">
  <p:tag name="KSO_WM_SLIDE_BACKGROUND_TYPE" val="belt"/>
</p:tagLst>
</file>

<file path=ppt/tags/tag67.xml><?xml version="1.0" encoding="utf-8"?>
<p:tagLst xmlns:p="http://schemas.openxmlformats.org/presentationml/2006/main">
  <p:tag name="KSO_WM_TEMPLATE_CATEGORY" val="custom"/>
  <p:tag name="KSO_WM_TEMPLATE_INDEX" val="20221188"/>
</p:tagLst>
</file>

<file path=ppt/tags/tag68.xml><?xml version="1.0" encoding="utf-8"?>
<p:tagLst xmlns:p="http://schemas.openxmlformats.org/presentationml/2006/main">
  <p:tag name="KSO_WM_TEMPLATE_CATEGORY" val="custom"/>
  <p:tag name="KSO_WM_TEMPLATE_INDEX" val="20221188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1188"/>
  <p:tag name="KSO_WM_CHIP_COLORING" val="2"/>
</p:tagLst>
</file>

<file path=ppt/tags/tag7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21188_1*i*1"/>
  <p:tag name="KSO_WM_TEMPLATE_CATEGORY" val="custom"/>
  <p:tag name="KSO_WM_TEMPLATE_INDEX" val="20221188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2"/>
  <p:tag name="KSO_WM_UNIT_DEC_AREA_ID" val="4919109d974749eb9ff8ad58c42428eb"/>
  <p:tag name="KSO_WM_UNIT_DECORATE_INFO" val="{&quot;DecorateInfoH&quot;:{&quot;IsAbs&quot;:false},&quot;DecorateInfoW&quot;:{&quot;IsAbs&quot;:false},&quot;DecorateInfoX&quot;:{&quot;IsAbs&quot;:false,&quot;Pos&quot;:2},&quot;DecorateInfoY&quot;:{&quot;IsAbs&quot;:false,&quot;Pos&quot;:1},&quot;ReferentInfo&quot;:{&quot;Id&quot;:&quot;2362748c66cf429b9b633d442677dee3&quot;,&quot;X&quot;:{&quot;Pos&quot;:0},&quot;Y&quot;:{&quot;Pos&quot;:1}},&quot;whChangeMode&quot;:0}"/>
  <p:tag name="KSO_WM_CHIP_GROUPID" val="6184d045a6a891b1f9dbb8ea"/>
  <p:tag name="KSO_WM_CHIP_XID" val="6184d045a6a891b1f9dbb8e7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99735b5ab62549cd9926a9f538f6c19f"/>
  <p:tag name="KSO_WM_UNIT_LINE_FORE_SCHEMECOLOR_INDEX_BRIGHTNESS" val="0"/>
  <p:tag name="KSO_WM_UNIT_LINE_FORE_SCHEMECOLOR_INDEX" val="13"/>
  <p:tag name="KSO_WM_UNIT_LINE_FILL_TYPE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21188_1*i*2"/>
  <p:tag name="KSO_WM_TEMPLATE_CATEGORY" val="custom"/>
  <p:tag name="KSO_WM_TEMPLATE_INDEX" val="20221188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f6146ae6eeb48438a87c1becef53436"/>
  <p:tag name="KSO_WM_UNIT_DECORATE_INFO" val="{&quot;DecorateInfoH&quot;:{&quot;IsAbs&quot;:false},&quot;DecorateInfoW&quot;:{&quot;IsAbs&quot;:false},&quot;DecorateInfoX&quot;:{&quot;IsAbs&quot;:false,&quot;Pos&quot;:0},&quot;DecorateInfoY&quot;:{&quot;IsAbs&quot;:false,&quot;Pos&quot;:1},&quot;ReferentInfo&quot;:{&quot;Id&quot;:&quot;2362748c66cf429b9b633d442677dee3&quot;,&quot;X&quot;:{&quot;Pos&quot;:2},&quot;Y&quot;:{&quot;Pos&quot;:1}},&quot;whChangeMode&quot;:0}"/>
  <p:tag name="KSO_WM_CHIP_GROUPID" val="6184d045a6a891b1f9dbb8ea"/>
  <p:tag name="KSO_WM_CHIP_XID" val="6184d045a6a891b1f9dbb8e7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99735b5ab62549cd9926a9f538f6c19f"/>
  <p:tag name="KSO_WM_UNIT_LINE_FORE_SCHEMECOLOR_INDEX_BRIGHTNESS" val="0"/>
  <p:tag name="KSO_WM_UNIT_LINE_FORE_SCHEMECOLOR_INDEX" val="13"/>
  <p:tag name="KSO_WM_UNIT_LINE_FILL_TYPE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21188_1*f*1"/>
  <p:tag name="KSO_WM_TEMPLATE_CATEGORY" val="custom"/>
  <p:tag name="KSO_WM_TEMPLATE_INDEX" val="20221188"/>
  <p:tag name="KSO_WM_UNIT_LAYERLEVEL" val="1"/>
  <p:tag name="KSO_WM_TAG_VERSION" val="1.0"/>
  <p:tag name="KSO_WM_BEAUTIFY_FLAG" val="#wm#"/>
  <p:tag name="KSO_WM_UNIT_SUBTYPE" val="a"/>
  <p:tag name="KSO_WM_UNIT_PRESET_TEXT" val="单击此处添加文本具体内容"/>
  <p:tag name="KSO_WM_UNIT_NOCLEAR" val="0"/>
  <p:tag name="KSO_WM_UNIT_VALUE" val="17"/>
  <p:tag name="KSO_WM_UNIT_TYPE" val="f"/>
  <p:tag name="KSO_WM_UNIT_INDEX" val="1"/>
  <p:tag name="KSO_WM_UNIT_BLOCK" val="0"/>
  <p:tag name="KSO_WM_UNIT_DEC_AREA_ID" val="2362748c66cf429b9b633d442677dee3"/>
  <p:tag name="KSO_WM_CHIP_GROUPID" val="6184d045a6a891b1f9dbb8ea"/>
  <p:tag name="KSO_WM_CHIP_XID" val="6184d045a6a891b1f9dbb8e7"/>
  <p:tag name="KSO_WM_CHIP_FILLAREA_FILL_RULE" val="{&quot;fill_align&quot;:&quot;cm&quot;,&quot;fill_mode&quot;:&quot;adaptive&quot;,&quot;sacle_strategy&quot;:&quot;smart&quot;}"/>
  <p:tag name="KSO_WM_ASSEMBLE_CHIP_INDEX" val="99735b5ab62549cd9926a9f538f6c19f"/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21188_1*f*1"/>
  <p:tag name="KSO_WM_TEMPLATE_CATEGORY" val="custom"/>
  <p:tag name="KSO_WM_TEMPLATE_INDEX" val="20221188"/>
  <p:tag name="KSO_WM_UNIT_LAYERLEVEL" val="1"/>
  <p:tag name="KSO_WM_TAG_VERSION" val="1.0"/>
  <p:tag name="KSO_WM_BEAUTIFY_FLAG" val=""/>
  <p:tag name="KSO_WM_UNIT_SUBTYPE" val="a"/>
  <p:tag name="KSO_WM_UNIT_PRESET_TEXT" val="单击此处添加文本具体内容"/>
  <p:tag name="KSO_WM_UNIT_NOCLEAR" val="0"/>
  <p:tag name="KSO_WM_UNIT_VALUE" val="17"/>
  <p:tag name="KSO_WM_UNIT_TYPE" val="f"/>
  <p:tag name="KSO_WM_UNIT_INDEX" val="1"/>
  <p:tag name="KSO_WM_UNIT_BLOCK" val="0"/>
  <p:tag name="KSO_WM_UNIT_DEC_AREA_ID" val="2362748c66cf429b9b633d442677dee3"/>
  <p:tag name="KSO_WM_CHIP_GROUPID" val="6184d045a6a891b1f9dbb8ea"/>
  <p:tag name="KSO_WM_CHIP_XID" val="6184d045a6a891b1f9dbb8e7"/>
  <p:tag name="KSO_WM_CHIP_FILLAREA_FILL_RULE" val="{&quot;fill_align&quot;:&quot;cm&quot;,&quot;fill_mode&quot;:&quot;adaptive&quot;,&quot;sacle_strategy&quot;:&quot;smart&quot;}"/>
  <p:tag name="KSO_WM_ASSEMBLE_CHIP_INDEX" val="99735b5ab62549cd9926a9f538f6c19f"/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SLIDE_ID" val="custom20221188_1"/>
  <p:tag name="KSO_WM_TEMPLATE_SUBCATEGORY" val="21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1188"/>
  <p:tag name="KSO_WM_SLIDE_LAYOUT" val="a_f"/>
  <p:tag name="KSO_WM_SLIDE_LAYOUT_CNT" val="1_2"/>
  <p:tag name="KSO_WM_CHIP_INFOS" val="{&quot;type&quot;:0,&quot;layout_type&quot;:&quot;1_NF_C_28&quot;,&quot;layout_feature&quot;:1,&quot;aspect_ratio&quot;:&quot;16:9&quot;,&quot;bg_feature&quot;:&quot;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itle&quot;,&quot;sectionTitle&quot;,&quot;endPage&quot;],&quot;useType&quot;:[&quot;ppt&quot;]}"/>
  <p:tag name="KSO_WM_CHIP_XID" val="618880f404b8904ebc644efc"/>
  <p:tag name="KSO_WM_CHIP_FILLPROP" val="[[{&quot;text_align&quot;:&quot;cm&quot;,&quot;text_direction&quot;:&quot;horizontal&quot;,&quot;support_big_font&quot;:false,&quot;picture_toward&quot;:0,&quot;picture_dockside&quot;:[],&quot;fill_id&quot;:&quot;1128234afb36477d8bcef739186f1162&quot;,&quot;fill_align&quot;:&quot;cm&quot;,&quot;chip_types&quot;:[&quot;header&quot;]}]]"/>
  <p:tag name="KSO_WM_CHIP_DECFILLPROP" val="[]"/>
  <p:tag name="KSO_WM_CHIP_GROUPID" val="618880f404b8904ebc644efe"/>
  <p:tag name="KSO_WM_SLIDE_LAYOUT_INFO" val="{&quot;id&quot;:&quot;2021-12-15T10:36:54&quot;,&quot;margin&quot;:{&quot;bottom&quot;:5.327558994293213,&quot;left&quot;:5.454426288604736,&quot;right&quot;:5.366607666015625,&quot;top&quot;:5.964893817901611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3"/>
  <p:tag name="KSO_WM_CHIP_COLORING" val="2"/>
  <p:tag name="KSO_WM_SLIDE_SUBTYPE" val="pureTxt"/>
  <p:tag name="KSO_WM_TEMPLATE_ASSEMBLE_XID" val="61b954c27d221a2e4b612911"/>
  <p:tag name="KSO_WM_TEMPLATE_ASSEMBLE_GROUPID" val="61b07d62eadd3e7cad1c9f69"/>
  <p:tag name="KSO_WM_TEMPLATE_THUMBS_INDEX" val="1、2、3、4、7、40"/>
</p:tagLst>
</file>

<file path=ppt/tags/tag75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  <p:tag name="KSO_WM_SLIDE_BACKGROUND_TYPE" val="general"/>
</p:tagLst>
</file>

<file path=ppt/tags/tag76.xml><?xml version="1.0" encoding="utf-8"?>
<p:tagLst xmlns:p="http://schemas.openxmlformats.org/presentationml/2006/main">
  <p:tag name="KSO_WM_SLIDE_BACKGROUND_TYPE" val="general"/>
</p:tagLst>
</file>

<file path=ppt/tags/tag77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  <p:tag name="KSO_WM_SLIDE_BACKGROUND_TYPE" val="general"/>
</p:tagLst>
</file>

<file path=ppt/tags/tag78.xml><?xml version="1.0" encoding="utf-8"?>
<p:tagLst xmlns:p="http://schemas.openxmlformats.org/presentationml/2006/main">
  <p:tag name="KSO_WM_SLIDE_BACKGROUND_TYPE" val="general"/>
</p:tagLst>
</file>

<file path=ppt/tags/tag79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  <p:tag name="KSO_WM_SLIDE_BACKGROUND_TYPE" val="general"/>
</p:tagLst>
</file>

<file path=ppt/tags/tag8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3*i*1"/>
  <p:tag name="KSO_WM_BEAUTIFY_FLAG" val="#wm#"/>
  <p:tag name="KSO_WM_TAG_VERSION" val="1.0"/>
  <p:tag name="KSO_WM_CHIP_GROUPID" val="61b07d62eadd3e7cad1c9f69"/>
  <p:tag name="KSO_WM_CHIP_XID" val="61b201608aab5289f067a9e1"/>
  <p:tag name="KSO_WM_UNIT_DEC_AREA_ID" val="fc7701a86b5241d6bb00326da49eb26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abef9f865640339c3450f82b1494e5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SLIDE_BACKGROUND_TYPE" val="general"/>
</p:tagLst>
</file>

<file path=ppt/tags/tag83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  <p:tag name="KSO_WM_SLIDE_BACKGROUND_TYPE" val="general"/>
</p:tagLst>
</file>

<file path=ppt/tags/tag84.xml><?xml version="1.0" encoding="utf-8"?>
<p:tagLst xmlns:p="http://schemas.openxmlformats.org/presentationml/2006/main">
  <p:tag name="KSO_WM_SLIDE_BACKGROUND_TYPE" val="general"/>
</p:tagLst>
</file>

<file path=ppt/tags/tag85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  <p:tag name="KSO_WM_SLIDE_BACKGROUND_TYPE" val="genera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SLIDE_BACKGROUND_TYPE" val="general"/>
</p:tagLst>
</file>

<file path=ppt/tags/tag89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  <p:tag name="KSO_WM_SLIDE_BACKGROUND_TYPE" val="general"/>
</p:tagLst>
</file>

<file path=ppt/tags/tag9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</p:tagLst>
</file>

<file path=ppt/tags/tag9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4.xml><?xml version="1.0" encoding="utf-8"?>
<p:tagLst xmlns:p="http://schemas.openxmlformats.org/presentationml/2006/main">
  <p:tag name="KSO_WM_SLIDE_BACKGROUND_TYPE" val="general"/>
</p:tagLst>
</file>

<file path=ppt/tags/tag95.xml><?xml version="1.0" encoding="utf-8"?>
<p:tagLst xmlns:p="http://schemas.openxmlformats.org/presentationml/2006/main">
  <p:tag name="KSO_WM_UNIT_SUBTYPE" val="v"/>
  <p:tag name="KSO_WM_TEMPLATE_CATEGORY" val="chip"/>
  <p:tag name="KSO_WM_TEMPLATE_INDEX" val="20221188"/>
  <p:tag name="KSO_WM_UNIT_TYPE" val="i"/>
  <p:tag name="KSO_WM_UNIT_INDEX" val="1"/>
  <p:tag name="KSO_WM_UNIT_ID" val="chip20221188_2*i*1"/>
  <p:tag name="KSO_WM_BEAUTIFY_FLAG" val="#wm#"/>
  <p:tag name="KSO_WM_TAG_VERSION" val="1.0"/>
  <p:tag name="KSO_WM_CHIP_GROUPID" val="61b07d62eadd3e7cad1c9f69"/>
  <p:tag name="KSO_WM_CHIP_XID" val="61b1e62aeadd3e7cad1cb8f1"/>
  <p:tag name="KSO_WM_UNIT_DEC_AREA_ID" val="7eb0e7195e1647a0931d11d6450b47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bd44ebcf624eb3bb82c67e22faa9ca"/>
  <p:tag name="KSO_WM_SLIDE_BACKGROUND_TYPE" val="genera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0F0F0"/>
      </a:dk2>
      <a:lt2>
        <a:srgbClr val="FFFFFF"/>
      </a:lt2>
      <a:accent1>
        <a:srgbClr val="4A5F7F"/>
      </a:accent1>
      <a:accent2>
        <a:srgbClr val="565B7E"/>
      </a:accent2>
      <a:accent3>
        <a:srgbClr val="63567A"/>
      </a:accent3>
      <a:accent4>
        <a:srgbClr val="6E5173"/>
      </a:accent4>
      <a:accent5>
        <a:srgbClr val="774D69"/>
      </a:accent5>
      <a:accent6>
        <a:srgbClr val="7E495E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583</Words>
  <Application>WPS 演示</Application>
  <PresentationFormat>全屏显示(4:3)</PresentationFormat>
  <Paragraphs>149</Paragraphs>
  <Slides>15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汉仪君黑-35W</vt:lpstr>
      <vt:lpstr>黑体</vt:lpstr>
      <vt:lpstr>汉仪趣黑简</vt:lpstr>
      <vt:lpstr>优设标题黑</vt:lpstr>
      <vt:lpstr>楷体</vt:lpstr>
      <vt:lpstr>汉仪雪君体简</vt:lpstr>
      <vt:lpstr>汉仪铸字木头人W</vt:lpstr>
      <vt:lpstr>Calibri</vt:lpstr>
      <vt:lpstr>微软雅黑</vt:lpstr>
      <vt:lpstr>Arial Unicode MS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bian</dc:creator>
  <cp:lastModifiedBy>WPS_435722053</cp:lastModifiedBy>
  <cp:revision>198</cp:revision>
  <dcterms:created xsi:type="dcterms:W3CDTF">2017-03-31T07:49:00Z</dcterms:created>
  <dcterms:modified xsi:type="dcterms:W3CDTF">2023-12-14T05:25:29Z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FE451FF385044F53AE4A57277B947C64_12</vt:lpwstr>
  </property>
  <property fmtid="{D5CDD505-2E9C-101B-9397-08002B2CF9AE}" pid="3" name="KSOProductBuildVer">
    <vt:lpwstr>2052-12.1.0.15712</vt:lpwstr>
  </property>
</Properties>
</file>