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7" r:id="rId3"/>
  </p:sldMasterIdLst>
  <p:notesMasterIdLst>
    <p:notesMasterId r:id="rId10"/>
  </p:notesMasterIdLst>
  <p:sldIdLst>
    <p:sldId id="880" r:id="rId4"/>
    <p:sldId id="883" r:id="rId5"/>
    <p:sldId id="966" r:id="rId6"/>
    <p:sldId id="882" r:id="rId7"/>
    <p:sldId id="920" r:id="rId8"/>
    <p:sldId id="814" r:id="rId9"/>
    <p:sldId id="923" r:id="rId11"/>
    <p:sldId id="808" r:id="rId12"/>
    <p:sldId id="811" r:id="rId13"/>
    <p:sldId id="812" r:id="rId14"/>
    <p:sldId id="782" r:id="rId15"/>
    <p:sldId id="813" r:id="rId16"/>
    <p:sldId id="783" r:id="rId17"/>
    <p:sldId id="763" r:id="rId18"/>
    <p:sldId id="852" r:id="rId19"/>
    <p:sldId id="853" r:id="rId20"/>
    <p:sldId id="855" r:id="rId21"/>
    <p:sldId id="854" r:id="rId22"/>
    <p:sldId id="848" r:id="rId23"/>
    <p:sldId id="925" r:id="rId24"/>
    <p:sldId id="764" r:id="rId25"/>
    <p:sldId id="999" r:id="rId26"/>
    <p:sldId id="766" r:id="rId27"/>
    <p:sldId id="770" r:id="rId28"/>
    <p:sldId id="969" r:id="rId29"/>
    <p:sldId id="1000" r:id="rId30"/>
    <p:sldId id="957" r:id="rId31"/>
    <p:sldId id="926" r:id="rId32"/>
    <p:sldId id="927" r:id="rId33"/>
    <p:sldId id="928" r:id="rId34"/>
    <p:sldId id="850" r:id="rId35"/>
    <p:sldId id="861" r:id="rId36"/>
    <p:sldId id="778" r:id="rId37"/>
    <p:sldId id="967" r:id="rId38"/>
    <p:sldId id="968" r:id="rId39"/>
    <p:sldId id="956" r:id="rId4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5"/>
    </p:embeddedFont>
    <p:embeddedFont>
      <p:font typeface="Impact" panose="020B0806030902050204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楷体" panose="02010609060101010101" pitchFamily="49" charset="-122"/>
      <p:regular r:id="rId51"/>
    </p:embeddedFont>
    <p:embeddedFont>
      <p:font typeface="华文楷体" panose="02010600040101010101" charset="-122"/>
      <p:regular r:id="rId52"/>
    </p:embeddedFont>
    <p:embeddedFont>
      <p:font typeface="Calibri Light" panose="020F0302020204030204" charset="0"/>
      <p:regular r:id="rId53"/>
      <p:italic r:id="rId54"/>
    </p:embeddedFont>
    <p:embeddedFont>
      <p:font typeface="黑体" panose="02010609060101010101" pitchFamily="49" charset="-122"/>
      <p:regular r:id="rId55"/>
    </p:embeddedFont>
  </p:embeddedFontLst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xl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A68"/>
    <a:srgbClr val="52D25B"/>
    <a:srgbClr val="7591EE"/>
    <a:srgbClr val="BDDCFC"/>
    <a:srgbClr val="6E61CB"/>
    <a:srgbClr val="FE422E"/>
    <a:srgbClr val="F135F8"/>
    <a:srgbClr val="1305CD"/>
    <a:srgbClr val="33F9EE"/>
    <a:srgbClr val="4D3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80295" autoAdjust="0"/>
  </p:normalViewPr>
  <p:slideViewPr>
    <p:cSldViewPr showGuides="1">
      <p:cViewPr>
        <p:scale>
          <a:sx n="120" d="100"/>
          <a:sy n="120" d="100"/>
        </p:scale>
        <p:origin x="-504" y="-624"/>
      </p:cViewPr>
      <p:guideLst>
        <p:guide orient="horz" pos="14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84"/>
      </p:cViewPr>
      <p:guideLst>
        <p:guide orient="horz" pos="255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gs" Target="tags/tag117.xml"/><Relationship Id="rId55" Type="http://schemas.openxmlformats.org/officeDocument/2006/relationships/font" Target="fonts/font11.fntdata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" Target="slides/slide2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1B8-FD5D-4866-B249-9171E4F268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05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05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7216" y="127515"/>
            <a:ext cx="7481455" cy="644065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24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4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altLang="zh-CN" dirty="0"/>
              <a:t>WWW.YOURBUSINESS.COM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355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717902"/>
            <a:ext cx="81724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323528" y="37868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8244408" y="315203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1" y="1775319"/>
            <a:ext cx="7772870" cy="25680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949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350" u="none"/>
          </a:p>
        </p:txBody>
      </p:sp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4979"/>
            <a:ext cx="9144000" cy="15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0F2F-701C-498E-BEDC-B1AE94C1BDC6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BECF-C2AF-43C0-AA7B-87517A7239B7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949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1350" u="none"/>
          </a:p>
        </p:txBody>
      </p:sp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4979"/>
            <a:ext cx="9144000" cy="15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5" Type="http://schemas.openxmlformats.org/officeDocument/2006/relationships/theme" Target="../theme/theme2.xml"/><Relationship Id="rId44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12.xml"/><Relationship Id="rId39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1.xml"/><Relationship Id="rId29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image" Target="../media/image6.png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42.xml"/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44.xml"/><Relationship Id="rId3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46.xml"/><Relationship Id="rId3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48.xml"/><Relationship Id="rId4" Type="http://schemas.openxmlformats.org/officeDocument/2006/relationships/slide" Target="slide34.xml"/><Relationship Id="rId3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50.xml"/><Relationship Id="rId3" Type="http://schemas.openxmlformats.org/officeDocument/2006/relationships/image" Target="../media/image6.png"/><Relationship Id="rId2" Type="http://schemas.openxmlformats.org/officeDocument/2006/relationships/tags" Target="../tags/tag49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24.png"/><Relationship Id="rId2" Type="http://schemas.openxmlformats.org/officeDocument/2006/relationships/tags" Target="../tags/tag51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image" Target="../media/image6.png"/><Relationship Id="rId3" Type="http://schemas.openxmlformats.org/officeDocument/2006/relationships/tags" Target="../tags/tag55.xml"/><Relationship Id="rId2" Type="http://schemas.openxmlformats.org/officeDocument/2006/relationships/image" Target="../media/image5.png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0.xml"/><Relationship Id="rId7" Type="http://schemas.openxmlformats.org/officeDocument/2006/relationships/image" Target="../media/image6.png"/><Relationship Id="rId6" Type="http://schemas.openxmlformats.org/officeDocument/2006/relationships/tags" Target="../tags/tag5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2.xml"/><Relationship Id="rId7" Type="http://schemas.openxmlformats.org/officeDocument/2006/relationships/image" Target="../media/image6.png"/><Relationship Id="rId6" Type="http://schemas.openxmlformats.org/officeDocument/2006/relationships/tags" Target="../tags/tag6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29.png"/><Relationship Id="rId7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tags" Target="../tags/tag64.xml"/><Relationship Id="rId4" Type="http://schemas.openxmlformats.org/officeDocument/2006/relationships/image" Target="../media/image5.png"/><Relationship Id="rId3" Type="http://schemas.openxmlformats.org/officeDocument/2006/relationships/tags" Target="../tags/tag63.xml"/><Relationship Id="rId22" Type="http://schemas.openxmlformats.org/officeDocument/2006/relationships/notesSlide" Target="../notesSlides/notesSlide14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73.xml"/><Relationship Id="rId2" Type="http://schemas.openxmlformats.org/officeDocument/2006/relationships/slide" Target="slide36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image" Target="../media/image33.jpeg"/><Relationship Id="rId15" Type="http://schemas.openxmlformats.org/officeDocument/2006/relationships/tags" Target="../tags/tag69.xml"/><Relationship Id="rId14" Type="http://schemas.openxmlformats.org/officeDocument/2006/relationships/image" Target="../media/image32.png"/><Relationship Id="rId13" Type="http://schemas.openxmlformats.org/officeDocument/2006/relationships/tags" Target="../tags/tag68.xml"/><Relationship Id="rId12" Type="http://schemas.openxmlformats.org/officeDocument/2006/relationships/image" Target="../media/image31.png"/><Relationship Id="rId11" Type="http://schemas.openxmlformats.org/officeDocument/2006/relationships/tags" Target="../tags/tag67.xml"/><Relationship Id="rId10" Type="http://schemas.openxmlformats.org/officeDocument/2006/relationships/image" Target="../media/image30.pn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6.png"/><Relationship Id="rId5" Type="http://schemas.openxmlformats.org/officeDocument/2006/relationships/tags" Target="../tags/tag75.xml"/><Relationship Id="rId4" Type="http://schemas.openxmlformats.org/officeDocument/2006/relationships/image" Target="../media/image5.png"/><Relationship Id="rId3" Type="http://schemas.openxmlformats.org/officeDocument/2006/relationships/tags" Target="../tags/tag74.xml"/><Relationship Id="rId2" Type="http://schemas.openxmlformats.org/officeDocument/2006/relationships/image" Target="../media/image33.jpe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79.xml"/><Relationship Id="rId3" Type="http://schemas.openxmlformats.org/officeDocument/2006/relationships/image" Target="../media/image5.png"/><Relationship Id="rId2" Type="http://schemas.openxmlformats.org/officeDocument/2006/relationships/tags" Target="../tags/tag78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81.xml"/><Relationship Id="rId3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6" Type="http://schemas.openxmlformats.org/officeDocument/2006/relationships/tags" Target="../tags/tag85.xml"/><Relationship Id="rId5" Type="http://schemas.openxmlformats.org/officeDocument/2006/relationships/image" Target="../media/image34.jpe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90.xml"/><Relationship Id="rId7" Type="http://schemas.openxmlformats.org/officeDocument/2006/relationships/image" Target="../media/image36.pn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6.png"/><Relationship Id="rId3" Type="http://schemas.openxmlformats.org/officeDocument/2006/relationships/tags" Target="../tags/tag87.xml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tags" Target="../tags/tag91.xml"/><Relationship Id="rId1" Type="http://schemas.openxmlformats.org/officeDocument/2006/relationships/tags" Target="../tags/tag8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96.xml"/><Relationship Id="rId7" Type="http://schemas.openxmlformats.org/officeDocument/2006/relationships/image" Target="../media/image38.jpeg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6.png"/><Relationship Id="rId3" Type="http://schemas.openxmlformats.org/officeDocument/2006/relationships/tags" Target="../tags/tag93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103.xml"/><Relationship Id="rId7" Type="http://schemas.openxmlformats.org/officeDocument/2006/relationships/image" Target="../media/image39.jpeg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6.png"/><Relationship Id="rId3" Type="http://schemas.openxmlformats.org/officeDocument/2006/relationships/tags" Target="../tags/tag100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9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107.xml"/><Relationship Id="rId4" Type="http://schemas.openxmlformats.org/officeDocument/2006/relationships/image" Target="../media/image6.png"/><Relationship Id="rId3" Type="http://schemas.openxmlformats.org/officeDocument/2006/relationships/tags" Target="../tags/tag106.xml"/><Relationship Id="rId2" Type="http://schemas.openxmlformats.org/officeDocument/2006/relationships/image" Target="../media/image41.jpeg"/><Relationship Id="rId1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109.xml"/><Relationship Id="rId4" Type="http://schemas.openxmlformats.org/officeDocument/2006/relationships/slide" Target="slide17.xml"/><Relationship Id="rId3" Type="http://schemas.openxmlformats.org/officeDocument/2006/relationships/image" Target="../media/image6.png"/><Relationship Id="rId2" Type="http://schemas.openxmlformats.org/officeDocument/2006/relationships/tags" Target="../tags/tag108.xml"/><Relationship Id="rId1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8" Type="http://schemas.openxmlformats.org/officeDocument/2006/relationships/image" Target="../media/image6.png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3" Type="http://schemas.openxmlformats.org/officeDocument/2006/relationships/notesSlide" Target="../notesSlides/notesSlide24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10" Type="http://schemas.openxmlformats.org/officeDocument/2006/relationships/tags" Target="../tags/tag116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12.png"/><Relationship Id="rId7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tags" Target="../tags/tag17.xml"/><Relationship Id="rId4" Type="http://schemas.openxmlformats.org/officeDocument/2006/relationships/image" Target="../media/image6.png"/><Relationship Id="rId30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27" Type="http://schemas.openxmlformats.org/officeDocument/2006/relationships/tags" Target="../tags/tag28.xml"/><Relationship Id="rId26" Type="http://schemas.openxmlformats.org/officeDocument/2006/relationships/image" Target="../media/image10.png"/><Relationship Id="rId25" Type="http://schemas.openxmlformats.org/officeDocument/2006/relationships/tags" Target="../tags/tag27.xml"/><Relationship Id="rId24" Type="http://schemas.openxmlformats.org/officeDocument/2006/relationships/image" Target="../media/image19.png"/><Relationship Id="rId23" Type="http://schemas.openxmlformats.org/officeDocument/2006/relationships/tags" Target="../tags/tag26.xml"/><Relationship Id="rId22" Type="http://schemas.openxmlformats.org/officeDocument/2006/relationships/image" Target="../media/image9.png"/><Relationship Id="rId21" Type="http://schemas.openxmlformats.org/officeDocument/2006/relationships/tags" Target="../tags/tag25.xml"/><Relationship Id="rId20" Type="http://schemas.openxmlformats.org/officeDocument/2006/relationships/image" Target="../media/image18.jpeg"/><Relationship Id="rId2" Type="http://schemas.openxmlformats.org/officeDocument/2006/relationships/image" Target="../media/image7.png"/><Relationship Id="rId19" Type="http://schemas.openxmlformats.org/officeDocument/2006/relationships/tags" Target="../tags/tag24.xml"/><Relationship Id="rId18" Type="http://schemas.openxmlformats.org/officeDocument/2006/relationships/image" Target="../media/image17.png"/><Relationship Id="rId17" Type="http://schemas.openxmlformats.org/officeDocument/2006/relationships/tags" Target="../tags/tag23.xml"/><Relationship Id="rId16" Type="http://schemas.openxmlformats.org/officeDocument/2006/relationships/image" Target="../media/image16.jpeg"/><Relationship Id="rId15" Type="http://schemas.openxmlformats.org/officeDocument/2006/relationships/tags" Target="../tags/tag22.xml"/><Relationship Id="rId14" Type="http://schemas.openxmlformats.org/officeDocument/2006/relationships/image" Target="../media/image15.png"/><Relationship Id="rId13" Type="http://schemas.openxmlformats.org/officeDocument/2006/relationships/tags" Target="../tags/tag21.xml"/><Relationship Id="rId12" Type="http://schemas.openxmlformats.org/officeDocument/2006/relationships/image" Target="../media/image14.png"/><Relationship Id="rId11" Type="http://schemas.openxmlformats.org/officeDocument/2006/relationships/tags" Target="../tags/tag20.xml"/><Relationship Id="rId10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1249045" y="3802380"/>
            <a:ext cx="6646545" cy="63182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p>
            <a:pPr algn="ctr"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张家港市实验小学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严建红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96645" y="1131570"/>
            <a:ext cx="6646545" cy="1200785"/>
            <a:chOff x="1727" y="1782"/>
            <a:chExt cx="10467" cy="1891"/>
          </a:xfrm>
        </p:grpSpPr>
        <p:sp>
          <p:nvSpPr>
            <p:cNvPr id="9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1727" y="1782"/>
              <a:ext cx="10467" cy="1891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t"/>
            <a:p>
              <a:pPr algn="ctr" eaLnBrk="0" hangingPunct="0"/>
              <a:r>
                <a:rPr lang="en-US" altLang="zh-CN" sz="5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5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雾在哪里</a:t>
              </a:r>
              <a:endParaRPr lang="zh-CN" altLang="en-US" sz="5400" b="1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3281" y="1895"/>
              <a:ext cx="1424" cy="1308"/>
            </a:xfrm>
            <a:prstGeom prst="ellipse">
              <a:avLst/>
            </a:prstGeom>
            <a:gradFill>
              <a:gsLst>
                <a:gs pos="25000">
                  <a:srgbClr val="F5CBB8">
                    <a:alpha val="100000"/>
                    <a:lumMod val="94000"/>
                  </a:srgbClr>
                </a:gs>
                <a:gs pos="0">
                  <a:srgbClr val="F8DCD0"/>
                </a:gs>
                <a:gs pos="100000">
                  <a:srgbClr val="F1B9A0"/>
                </a:gs>
              </a:gsLst>
              <a:lin scaled="1"/>
            </a:gradFill>
            <a:ln w="41275" cmpd="dbl">
              <a:solidFill>
                <a:srgbClr val="C5911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 smtClean="0">
                  <a:solidFill>
                    <a:srgbClr val="FF0000"/>
                  </a:solidFill>
                </a:rPr>
                <a:t>20</a:t>
              </a:r>
              <a:endParaRPr lang="en-US" altLang="zh-CN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40979"/>
          <p:cNvSpPr>
            <a:spLocks noChangeArrowheads="1"/>
          </p:cNvSpPr>
          <p:nvPr/>
        </p:nvSpPr>
        <p:spPr bwMode="auto">
          <a:xfrm>
            <a:off x="1593056" y="964406"/>
            <a:ext cx="6063854" cy="219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3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雾飞到</a:t>
            </a:r>
            <a:r>
              <a:rPr lang="zh-CN" altLang="zh-CN" sz="3300" b="1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海上</a:t>
            </a:r>
            <a:r>
              <a:rPr lang="zh-CN" altLang="zh-CN" sz="33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300" b="1" u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 </a:t>
            </a:r>
            <a:r>
              <a:rPr lang="en-US" altLang="zh-CN" sz="24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350" u="none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▲</a:t>
            </a:r>
            <a:r>
              <a:rPr lang="zh-CN" altLang="en-US" sz="1350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▲</a:t>
            </a:r>
            <a:endParaRPr lang="zh-CN" altLang="en-US" sz="1350" u="none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33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雾来到</a:t>
            </a:r>
            <a:r>
              <a:rPr lang="zh-CN" altLang="zh-CN" sz="3300" b="1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岸边</a:t>
            </a:r>
            <a:r>
              <a:rPr lang="zh-CN" altLang="zh-CN" sz="33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300" b="1" u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350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1350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350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▲  </a:t>
            </a:r>
            <a:r>
              <a:rPr lang="en-US" altLang="zh-CN" sz="1350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350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▲</a:t>
            </a:r>
            <a:endParaRPr lang="en-US" altLang="zh-CN" sz="1350" b="1" u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33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他躲到</a:t>
            </a:r>
            <a:r>
              <a:rPr lang="zh-CN" altLang="zh-CN" sz="3300" b="1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3300" b="1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3300" b="1" u="none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上空</a:t>
            </a:r>
            <a:r>
              <a:rPr lang="zh-CN" altLang="zh-CN" sz="33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500" b="1" u="none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6" name="矩形 7"/>
          <p:cNvSpPr>
            <a:spLocks noChangeArrowheads="1"/>
          </p:cNvSpPr>
          <p:nvPr/>
        </p:nvSpPr>
        <p:spPr bwMode="auto">
          <a:xfrm>
            <a:off x="1874826" y="3169163"/>
            <a:ext cx="137398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u="none" dirty="0">
                <a:solidFill>
                  <a:srgbClr val="FF0000"/>
                </a:solidFill>
                <a:latin typeface="宋体" panose="02010600030101010101" pitchFamily="2" charset="-122"/>
              </a:rPr>
              <a:t>　▲　▲</a:t>
            </a:r>
            <a:endParaRPr lang="zh-CN" altLang="en-US" sz="1350" dirty="0"/>
          </a:p>
        </p:txBody>
      </p:sp>
      <p:sp>
        <p:nvSpPr>
          <p:cNvPr id="33797" name="文本框 3"/>
          <p:cNvSpPr txBox="1">
            <a:spLocks noChangeArrowheads="1"/>
          </p:cNvSpPr>
          <p:nvPr/>
        </p:nvSpPr>
        <p:spPr bwMode="auto">
          <a:xfrm>
            <a:off x="230505" y="3301365"/>
            <a:ext cx="8645525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雾一会儿</a:t>
            </a:r>
            <a:r>
              <a:rPr lang="en-US" altLang="zh-CN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</a:t>
            </a:r>
            <a:r>
              <a:rPr lang="zh-CN" altLang="zh-CN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，一会儿</a:t>
            </a:r>
            <a:r>
              <a:rPr lang="en-US" altLang="zh-CN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</a:t>
            </a:r>
            <a:r>
              <a:rPr lang="zh-CN" altLang="zh-CN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，一会儿</a:t>
            </a:r>
            <a:r>
              <a:rPr lang="en-US" altLang="zh-CN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</a:t>
            </a:r>
            <a:r>
              <a:rPr lang="zh-CN" altLang="en-US" sz="270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5041"/>
            <a:ext cx="3566638" cy="454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125" y="343769"/>
            <a:ext cx="3434080" cy="45552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1658" y="1491630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1707654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016" y="2741871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658" y="372387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4019086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51920" y="1366499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51920" y="2344417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51920" y="3585378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51920" y="212315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7544" y="198465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463" y="893183"/>
            <a:ext cx="5460558" cy="570547"/>
          </a:xfrm>
          <a:prstGeom prst="rect">
            <a:avLst/>
          </a:prstGeom>
          <a:solidFill>
            <a:srgbClr val="F5E8DF">
              <a:alpha val="81176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从前有一片雾，他是个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淘气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的孩子。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6372200" y="1491630"/>
            <a:ext cx="2915816" cy="1028426"/>
          </a:xfrm>
          <a:prstGeom prst="cloudCallout">
            <a:avLst>
              <a:gd name="adj1" fmla="val -72881"/>
              <a:gd name="adj2" fmla="val -153"/>
            </a:avLst>
          </a:prstGeom>
          <a:solidFill>
            <a:srgbClr val="FCEEBA">
              <a:alpha val="87843"/>
            </a:srgbClr>
          </a:solidFill>
          <a:ln>
            <a:solidFill>
              <a:srgbClr val="EAC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雾是个怎样的孩子？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40979"/>
          <p:cNvSpPr>
            <a:spLocks noChangeArrowheads="1"/>
          </p:cNvSpPr>
          <p:nvPr/>
        </p:nvSpPr>
        <p:spPr bwMode="auto">
          <a:xfrm>
            <a:off x="1539479" y="1579960"/>
            <a:ext cx="6063853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50" b="1" u="none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5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淘气的（</a:t>
            </a:r>
            <a:r>
              <a:rPr lang="en-US" altLang="zh-CN" sz="45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5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endParaRPr lang="zh-CN" altLang="en-US" sz="45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252095" y="2571750"/>
            <a:ext cx="2606040" cy="2606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479"/>
            <a:ext cx="4055003" cy="5172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78" y="10219"/>
            <a:ext cx="3903980" cy="51790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26014" y="136649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6014" y="164957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6014" y="2741871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6014" y="3889937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6014" y="417061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123450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30837" y="2322736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92365" y="3723877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30837" y="206757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6014" y="192657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59632" y="2203571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954629" y="3018870"/>
            <a:ext cx="3113315" cy="344968"/>
            <a:chOff x="954629" y="3018870"/>
            <a:chExt cx="3113315" cy="34496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331640" y="3018870"/>
              <a:ext cx="27363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954629" y="3363838"/>
              <a:ext cx="30500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/>
          <p:cNvCxnSpPr/>
          <p:nvPr/>
        </p:nvCxnSpPr>
        <p:spPr>
          <a:xfrm>
            <a:off x="1259632" y="4515966"/>
            <a:ext cx="19178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430919" y="2315735"/>
            <a:ext cx="1373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云形标注 32"/>
          <p:cNvSpPr/>
          <p:nvPr/>
        </p:nvSpPr>
        <p:spPr>
          <a:xfrm>
            <a:off x="4572000" y="3991596"/>
            <a:ext cx="4248472" cy="1028426"/>
          </a:xfrm>
          <a:prstGeom prst="cloudCallout">
            <a:avLst>
              <a:gd name="adj1" fmla="val -50520"/>
              <a:gd name="adj2" fmla="val -51181"/>
            </a:avLst>
          </a:prstGeom>
          <a:solidFill>
            <a:srgbClr val="FCEEBA">
              <a:alpha val="87843"/>
            </a:srgbClr>
          </a:solidFill>
          <a:ln>
            <a:solidFill>
              <a:srgbClr val="EAC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雾这个淘气的孩子最喜欢做的是什么？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7315" y="2067560"/>
            <a:ext cx="360045" cy="287655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4"/>
            </p:custDataLst>
          </p:nvPr>
        </p:nvSpPr>
        <p:spPr>
          <a:xfrm>
            <a:off x="90805" y="2912110"/>
            <a:ext cx="360045" cy="287655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95250" y="4228465"/>
            <a:ext cx="360045" cy="287655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6"/>
            </p:custDataLst>
          </p:nvPr>
        </p:nvSpPr>
        <p:spPr>
          <a:xfrm>
            <a:off x="8604885" y="2139950"/>
            <a:ext cx="360045" cy="287655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16300" y="4516120"/>
            <a:ext cx="651510" cy="8890"/>
          </a:xfrm>
          <a:prstGeom prst="line">
            <a:avLst/>
          </a:prstGeom>
          <a:ln w="12700" cmpd="sng">
            <a:solidFill>
              <a:srgbClr val="1305CD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076190" y="627380"/>
            <a:ext cx="2520315" cy="9525"/>
          </a:xfrm>
          <a:prstGeom prst="line">
            <a:avLst/>
          </a:prstGeom>
          <a:ln w="12700">
            <a:solidFill>
              <a:srgbClr val="4D30F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云形 20"/>
          <p:cNvSpPr/>
          <p:nvPr/>
        </p:nvSpPr>
        <p:spPr>
          <a:xfrm>
            <a:off x="3564255" y="4732020"/>
            <a:ext cx="432435" cy="215900"/>
          </a:xfrm>
          <a:prstGeom prst="cloud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396875" y="685800"/>
            <a:ext cx="8597900" cy="34048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要把大海藏起来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在我要把天空连同太阳一起藏起来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岸藏起来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要把自己藏起来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396875" y="685800"/>
            <a:ext cx="8597900" cy="34048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在我要把天空连同太阳一起藏起来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岸藏起来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要把自己藏起来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396875" y="685800"/>
            <a:ext cx="8597900" cy="34048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天空连同太阳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一起藏起来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岸藏起来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要把自己藏起来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396875" y="685800"/>
            <a:ext cx="8597900" cy="34048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天空连同太阳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一起藏起来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现在我要把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海岸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要把自己藏起来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>
            <a:hlinkClick r:id="rId4" action="ppaction://hlinksldjump"/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396875" y="685800"/>
            <a:ext cx="8597900" cy="34048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大海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天空连同太阳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一起藏起来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现在我要把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海岸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要把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自己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9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r="83729" b="68132"/>
          <a:stretch>
            <a:fillRect/>
          </a:stretch>
        </p:blipFill>
        <p:spPr>
          <a:xfrm>
            <a:off x="511444" y="1175312"/>
            <a:ext cx="1983783" cy="619760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186055" y="878840"/>
            <a:ext cx="8768715" cy="35096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51485" y="988695"/>
            <a:ext cx="8363585" cy="327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    </a:t>
            </a:r>
            <a:r>
              <a:rPr lang="zh-CN" altLang="en-US" sz="3200"/>
              <a:t>城市</a:t>
            </a:r>
            <a:r>
              <a:rPr lang="en-US" altLang="zh-CN" sz="3200"/>
              <a:t>    </a:t>
            </a:r>
            <a:r>
              <a:rPr lang="zh-CN" altLang="en-US" sz="3200"/>
              <a:t>大海</a:t>
            </a:r>
            <a:r>
              <a:rPr lang="en-US" altLang="zh-CN" sz="3200"/>
              <a:t>    </a:t>
            </a:r>
            <a:r>
              <a:rPr lang="zh-CN" altLang="en-US" sz="3200"/>
              <a:t>天空</a:t>
            </a:r>
            <a:r>
              <a:rPr lang="en-US" altLang="zh-CN" sz="3200"/>
              <a:t>    </a:t>
            </a:r>
            <a:r>
              <a:rPr lang="zh-CN" altLang="en-US" sz="3200"/>
              <a:t>海岸</a:t>
            </a:r>
            <a:r>
              <a:rPr lang="en-US" altLang="zh-CN" sz="3200"/>
              <a:t>    </a:t>
            </a:r>
            <a:r>
              <a:rPr lang="zh-CN" altLang="en-US" sz="3200"/>
              <a:t>自己</a:t>
            </a:r>
            <a:r>
              <a:rPr lang="en-US" altLang="zh-CN" sz="3200"/>
              <a:t>     </a:t>
            </a:r>
            <a:r>
              <a:rPr lang="zh-CN" altLang="en-US" sz="3200"/>
              <a:t>太阳</a:t>
            </a:r>
            <a:endParaRPr lang="zh-CN" altLang="en-US" sz="3200"/>
          </a:p>
          <a:p>
            <a:r>
              <a:rPr lang="en-US" altLang="zh-CN" sz="3200"/>
              <a:t> </a:t>
            </a:r>
            <a:endParaRPr lang="en-US" altLang="zh-CN" sz="3200"/>
          </a:p>
          <a:p>
            <a:r>
              <a:rPr lang="en-US" altLang="zh-CN" sz="3200"/>
              <a:t>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雾先把（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）藏了起来，再把（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）连同（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）藏了起来，然后把（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）和（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）藏了起来，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最后把（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）藏了起来，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雾就像一个淘气的孩子。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9385" y="1995805"/>
            <a:ext cx="10267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大海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64070" y="1995805"/>
            <a:ext cx="11156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天空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2275" y="2427605"/>
            <a:ext cx="11049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太阳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88125" y="2427605"/>
            <a:ext cx="1089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海岸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7405" y="2931795"/>
            <a:ext cx="10553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城市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3890" y="2931795"/>
            <a:ext cx="1098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自己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194697" y="1109849"/>
            <a:ext cx="473697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6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zh-CN" altLang="en-US" sz="6600" b="1" u="none" dirty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猜猜我是谁</a:t>
            </a:r>
            <a:endParaRPr lang="zh-CN" altLang="en-US" sz="6600" b="1" u="none" dirty="0"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1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23010" y="2031365"/>
            <a:ext cx="1642110" cy="1642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39938" y="1206994"/>
            <a:ext cx="6264696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2628365" y="844131"/>
            <a:ext cx="3321369" cy="714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/>
            </a:pPr>
            <a:r>
              <a:rPr lang="zh-CN" altLang="en-US" sz="40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endParaRPr lang="zh-CN" altLang="en-US" sz="4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85420" y="1779905"/>
            <a:ext cx="8813800" cy="20612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读一读：同桌合作朗读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找一找：这两段有哪些相同的地方，做做标记。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148" y="339502"/>
            <a:ext cx="8496944" cy="27905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我要把大海藏起来。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于是，他把大海藏了起来。无论是海水、船只，还是蓝色的远方，都看不见了。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现在我要把天空连同太阳一起藏起来。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于是，他把天空连同太阳一起藏了起来</a:t>
            </a:r>
            <a:r>
              <a:rPr kumimoji="0" lang="zh-CN" sz="2400" b="0" i="0" u="none" strike="noStrike" cap="none" spc="-2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。霎时，四周变暗了</a:t>
            </a:r>
            <a:r>
              <a:rPr kumimoji="0" lang="zh-CN" sz="2400" b="0" i="0" u="none" strike="noStrike" cap="none" spc="-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无论是天空，还是天空中的太阳，都看不见了。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6" name="组合 27"/>
          <p:cNvGrpSpPr/>
          <p:nvPr/>
        </p:nvGrpSpPr>
        <p:grpSpPr bwMode="auto">
          <a:xfrm>
            <a:off x="1092069" y="3231446"/>
            <a:ext cx="1329914" cy="897773"/>
            <a:chOff x="76318" y="3581396"/>
            <a:chExt cx="1663796" cy="1057132"/>
          </a:xfrm>
        </p:grpSpPr>
        <p:pic>
          <p:nvPicPr>
            <p:cNvPr id="7" name="图片 16" descr="sl0430sqflt_副本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353" y="3581396"/>
              <a:ext cx="916761" cy="99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76318" y="3733792"/>
              <a:ext cx="650875" cy="9047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4400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22" descr="9148552_122406694179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54" t="13062" r="18990" b="14464"/>
          <a:stretch>
            <a:fillRect/>
          </a:stretch>
        </p:blipFill>
        <p:spPr bwMode="auto">
          <a:xfrm>
            <a:off x="2885398" y="3422769"/>
            <a:ext cx="76305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2007818183848684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977" y="3400881"/>
            <a:ext cx="581025" cy="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7"/>
          <p:cNvGrpSpPr/>
          <p:nvPr/>
        </p:nvGrpSpPr>
        <p:grpSpPr bwMode="auto">
          <a:xfrm>
            <a:off x="5340541" y="3375462"/>
            <a:ext cx="1499772" cy="768350"/>
            <a:chOff x="457308" y="5105356"/>
            <a:chExt cx="1904950" cy="904700"/>
          </a:xfrm>
        </p:grpSpPr>
        <p:pic>
          <p:nvPicPr>
            <p:cNvPr id="12" name="图片 15" descr="83751123fcea23ea_副本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C5C5C3"/>
                </a:clrFrom>
                <a:clrTo>
                  <a:srgbClr val="C5C5C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92" y="5133653"/>
              <a:ext cx="1295366" cy="71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457308" y="5105356"/>
              <a:ext cx="650979" cy="904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440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4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148" y="339502"/>
            <a:ext cx="8496944" cy="27905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我要把大海藏起来。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于是，他把大海藏了起来。无论是海水、船只，还是蓝色的远方，都看不见了。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现在我要把天空连同太阳一起藏起来。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于是，他把天空连同太阳一起藏了起来</a:t>
            </a:r>
            <a:r>
              <a:rPr kumimoji="0" lang="zh-CN" sz="2400" b="0" i="0" u="none" strike="noStrike" cap="none" spc="-2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。霎时，四周变暗了</a:t>
            </a:r>
            <a:r>
              <a:rPr kumimoji="0" lang="zh-CN" sz="2400" b="0" i="0" u="none" strike="noStrike" cap="none" spc="-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无论是天空，还是天空中的太阳，都看不见了。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6" name="组合 27"/>
          <p:cNvGrpSpPr/>
          <p:nvPr/>
        </p:nvGrpSpPr>
        <p:grpSpPr bwMode="auto">
          <a:xfrm>
            <a:off x="1092069" y="3231446"/>
            <a:ext cx="1329914" cy="897773"/>
            <a:chOff x="76318" y="3581396"/>
            <a:chExt cx="1663796" cy="1057132"/>
          </a:xfrm>
        </p:grpSpPr>
        <p:pic>
          <p:nvPicPr>
            <p:cNvPr id="7" name="图片 16" descr="sl0430sqflt_副本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353" y="3581396"/>
              <a:ext cx="916761" cy="99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76318" y="3733792"/>
              <a:ext cx="650875" cy="9047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4400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22" descr="9148552_122406694179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54" t="13062" r="18990" b="14464"/>
          <a:stretch>
            <a:fillRect/>
          </a:stretch>
        </p:blipFill>
        <p:spPr bwMode="auto">
          <a:xfrm>
            <a:off x="2885398" y="3422769"/>
            <a:ext cx="76305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2007818183848684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977" y="3400881"/>
            <a:ext cx="581025" cy="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7"/>
          <p:cNvGrpSpPr/>
          <p:nvPr/>
        </p:nvGrpSpPr>
        <p:grpSpPr bwMode="auto">
          <a:xfrm>
            <a:off x="5340541" y="3375462"/>
            <a:ext cx="1499772" cy="768350"/>
            <a:chOff x="457308" y="5105356"/>
            <a:chExt cx="1904950" cy="904700"/>
          </a:xfrm>
        </p:grpSpPr>
        <p:pic>
          <p:nvPicPr>
            <p:cNvPr id="12" name="图片 15" descr="83751123fcea23ea_副本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C5C5C3"/>
                </a:clrFrom>
                <a:clrTo>
                  <a:srgbClr val="C5C5C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92" y="5133653"/>
              <a:ext cx="1295366" cy="71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457308" y="5105356"/>
              <a:ext cx="650979" cy="904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440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4" name="图片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148" y="304133"/>
            <a:ext cx="8496944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R="0" lvl="0" indent="35560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我要把大海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，他把大海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海水、船只，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蓝色的远方，</a:t>
            </a:r>
            <a:endParaRPr lang="en-US" altLang="zh-CN" sz="2400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lvl="0" indent="355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现在我要把天空连同太阳一起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  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，他把天空连同太阳一起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  </a:t>
            </a:r>
            <a:r>
              <a:rPr kumimoji="0" lang="zh-CN" sz="2400" b="0" i="0" u="none" strike="noStrike" cap="none" spc="-200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。霎时，四周变暗了</a:t>
            </a:r>
            <a:r>
              <a:rPr kumimoji="0" lang="zh-CN" sz="2400" b="0" i="0" u="none" strike="noStrike" cap="none" spc="-20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kumimoji="0" lang="en-US" altLang="zh-CN" sz="2400" b="0" i="0" u="none" strike="noStrike" cap="none" spc="-20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天空，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天空中的太阳，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4290" y="483235"/>
            <a:ext cx="1204595" cy="3956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藏起来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3800" y="1634490"/>
            <a:ext cx="1204595" cy="39560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藏起来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053" name="图片 4">
            <a:hlinkClick r:id="rId2" action="ppaction://hlinksldjump"/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30170" y="-20320"/>
            <a:ext cx="911860" cy="6178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15435" y="-20320"/>
            <a:ext cx="911860" cy="6178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46520" y="-19685"/>
            <a:ext cx="911860" cy="6178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174355" y="2499995"/>
            <a:ext cx="911860" cy="6178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68445" y="434975"/>
            <a:ext cx="912495" cy="4603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于是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88760" y="1543050"/>
            <a:ext cx="802640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于是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08395" y="453390"/>
            <a:ext cx="14249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藏了起来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01265" y="2125980"/>
            <a:ext cx="16122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藏了起来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33335" y="483235"/>
            <a:ext cx="127825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无论是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72860" y="2125980"/>
            <a:ext cx="110426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无论是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52955" y="987425"/>
            <a:ext cx="963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还是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00695" y="2125980"/>
            <a:ext cx="9118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还是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52955" y="2529205"/>
            <a:ext cx="2396490" cy="5886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R="0" lvl="0" indent="355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都看不见了。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069080" y="903605"/>
            <a:ext cx="2396490" cy="5886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R="0" lvl="0" indent="3556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都看不见了。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34087" y="3291661"/>
            <a:ext cx="4246880" cy="1291590"/>
            <a:chOff x="3818246" y="4495215"/>
            <a:chExt cx="5072662" cy="2402354"/>
          </a:xfrm>
        </p:grpSpPr>
        <p:pic>
          <p:nvPicPr>
            <p:cNvPr id="9" name="图片 8" descr="tooopen_sy_220991949752_副本_副本.jp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6832" y="4495529"/>
              <a:ext cx="2185917" cy="2016224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17"/>
              </p:custDataLst>
            </p:nvPr>
          </p:nvSpPr>
          <p:spPr>
            <a:xfrm>
              <a:off x="3818246" y="4495215"/>
              <a:ext cx="5072662" cy="240235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lnSpc>
                  <a:spcPct val="130000"/>
                </a:lnSpc>
              </a:pPr>
              <a:endPara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找一找，这两段有哪些相同的地方？</a:t>
              </a:r>
              <a:endPara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6478" y="3456532"/>
            <a:ext cx="1475785" cy="1086960"/>
            <a:chOff x="964482" y="4800737"/>
            <a:chExt cx="1475785" cy="1086960"/>
          </a:xfrm>
        </p:grpSpPr>
        <p:sp>
          <p:nvSpPr>
            <p:cNvPr id="36" name="矩形 35"/>
            <p:cNvSpPr/>
            <p:nvPr>
              <p:custDataLst>
                <p:tags r:id="rId18"/>
              </p:custDataLst>
            </p:nvPr>
          </p:nvSpPr>
          <p:spPr>
            <a:xfrm>
              <a:off x="964482" y="5302922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p>
              <a:pPr algn="ctr"/>
              <a:r>
                <a:rPr lang="zh-CN" altLang="en-US" sz="32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小</a:t>
              </a:r>
              <a:endParaRPr lang="zh-CN" altLang="en-US" sz="3200" b="1" cap="none" spc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19"/>
              </p:custDataLst>
            </p:nvPr>
          </p:nvSpPr>
          <p:spPr>
            <a:xfrm>
              <a:off x="1402299" y="5010535"/>
              <a:ext cx="60144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p>
              <a:pPr algn="ctr"/>
              <a:r>
                <a:rPr lang="zh-CN" alt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提</a:t>
              </a:r>
              <a:endParaRPr lang="zh-CN" alt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20"/>
              </p:custDataLst>
            </p:nvPr>
          </p:nvSpPr>
          <p:spPr>
            <a:xfrm>
              <a:off x="1845232" y="4800737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p>
              <a:pPr algn="ctr"/>
              <a:r>
                <a:rPr lang="zh-CN" alt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示</a:t>
              </a:r>
              <a:endParaRPr lang="zh-CN" alt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2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25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5c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5c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aa6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aa6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2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2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2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2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2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42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5" grpId="0"/>
      <p:bldP spid="26" grpId="0"/>
      <p:bldP spid="25" grpId="1"/>
      <p:bldP spid="26" grpId="1"/>
      <p:bldP spid="28" grpId="0"/>
      <p:bldP spid="27" grpId="0"/>
      <p:bldP spid="28" grpId="1"/>
      <p:bldP spid="27" grpId="1"/>
      <p:bldP spid="30" grpId="0"/>
      <p:bldP spid="30" grpId="1"/>
      <p:bldP spid="32" grpId="0"/>
      <p:bldP spid="31" grpId="0"/>
      <p:bldP spid="32" grpId="1"/>
      <p:bldP spid="31" grpId="1"/>
      <p:bldP spid="35" grpId="0"/>
      <p:bldP spid="34" grpId="0"/>
      <p:bldP spid="35" grpId="1"/>
      <p:bldP spid="34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218" y="2789523"/>
            <a:ext cx="8496944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无论是天空，还是天空中的太阳，都看不见了。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918187" y="3724731"/>
            <a:ext cx="4246880" cy="1291590"/>
            <a:chOff x="3903953" y="4495215"/>
            <a:chExt cx="5072662" cy="2402354"/>
          </a:xfrm>
        </p:grpSpPr>
        <p:pic>
          <p:nvPicPr>
            <p:cNvPr id="15" name="图片 14" descr="tooopen_sy_220991949752_副本_副本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6833" y="4495529"/>
              <a:ext cx="2185917" cy="2016224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903953" y="4495215"/>
              <a:ext cx="5072662" cy="2402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endPara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找一找，</a:t>
              </a:r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这两段</a:t>
              </a:r>
              <a:r>
                <a:rPr lang="zh-CN" altLang="en-US" sz="2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有哪些相同的地方？</a:t>
              </a:r>
              <a:endPara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8823" y="3889602"/>
            <a:ext cx="1475785" cy="1086960"/>
            <a:chOff x="964482" y="4800737"/>
            <a:chExt cx="1475785" cy="1086960"/>
          </a:xfrm>
        </p:grpSpPr>
        <p:sp>
          <p:nvSpPr>
            <p:cNvPr id="18" name="矩形 17"/>
            <p:cNvSpPr/>
            <p:nvPr/>
          </p:nvSpPr>
          <p:spPr>
            <a:xfrm>
              <a:off x="964482" y="5302922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2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小</a:t>
              </a:r>
              <a:endParaRPr lang="zh-CN" altLang="en-US" sz="3200" b="1" cap="none" spc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02299" y="5010535"/>
              <a:ext cx="60144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提</a:t>
              </a:r>
              <a:endParaRPr lang="zh-CN" alt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45232" y="4800737"/>
              <a:ext cx="59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示</a:t>
              </a:r>
              <a:endParaRPr lang="zh-CN" alt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2053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114425" y="772160"/>
            <a:ext cx="3295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我要把大海藏起来。</a:t>
            </a: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8340" y="77216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于是，他把大海藏了起来。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845" y="1275715"/>
            <a:ext cx="7196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无论是海水、船只，还是蓝色的远方，都看不见了。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7440" y="1941195"/>
            <a:ext cx="5971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现在我要把天空连同太阳一起藏起来。</a:t>
            </a: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8170" y="1924050"/>
            <a:ext cx="1035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于是，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0385" y="242760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他把天空连同太阳一起藏了起来</a:t>
            </a:r>
            <a:r>
              <a:rPr lang="zh-CN" sz="2400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spc="-2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15510" y="2284730"/>
            <a:ext cx="4723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sz="2400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霎时，四周变暗了，</a:t>
            </a:r>
            <a:endParaRPr lang="zh-CN" altLang="en-US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云形标注 21"/>
          <p:cNvSpPr/>
          <p:nvPr/>
        </p:nvSpPr>
        <p:spPr>
          <a:xfrm>
            <a:off x="8430895" y="702310"/>
            <a:ext cx="432435" cy="287655"/>
          </a:xfrm>
          <a:prstGeom prst="cloudCallout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云形标注 22"/>
          <p:cNvSpPr/>
          <p:nvPr>
            <p:custDataLst>
              <p:tags r:id="rId7"/>
            </p:custDataLst>
          </p:nvPr>
        </p:nvSpPr>
        <p:spPr>
          <a:xfrm>
            <a:off x="8414385" y="1403350"/>
            <a:ext cx="432435" cy="287655"/>
          </a:xfrm>
          <a:prstGeom prst="cloudCallout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云形标注 23"/>
          <p:cNvSpPr/>
          <p:nvPr>
            <p:custDataLst>
              <p:tags r:id="rId8"/>
            </p:custDataLst>
          </p:nvPr>
        </p:nvSpPr>
        <p:spPr>
          <a:xfrm>
            <a:off x="8469630" y="2104390"/>
            <a:ext cx="432435" cy="287655"/>
          </a:xfrm>
          <a:prstGeom prst="cloudCallout">
            <a:avLst/>
          </a:pr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35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35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30f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30f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30f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2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25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d25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7" grpId="1"/>
      <p:bldP spid="10" grpId="1"/>
      <p:bldP spid="8" grpId="0"/>
      <p:bldP spid="12" grpId="0"/>
      <p:bldP spid="13" grpId="0"/>
      <p:bldP spid="8" grpId="1"/>
      <p:bldP spid="12" grpId="1"/>
      <p:bldP spid="13" grpId="1"/>
      <p:bldP spid="9" grpId="0"/>
      <p:bldP spid="5" grpId="0" animBg="1"/>
      <p:bldP spid="9" grpId="1"/>
      <p:bldP spid="5" grpId="1" animBg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850" y="345681"/>
            <a:ext cx="8851265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55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我要把大海藏起来。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lang="zh-CN" sz="24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“现在我要把天空连同</a:t>
            </a:r>
            <a:r>
              <a:rPr lang="zh-CN" altLang="zh-CN" sz="2400" dirty="0">
                <a:solidFill>
                  <a:srgbClr val="FF0000"/>
                </a:solidFill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太阳</a:t>
            </a:r>
            <a:endParaRPr lang="zh-CN" sz="240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sz="24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                                  </a:t>
            </a:r>
            <a:r>
              <a:rPr lang="en-US" altLang="zh-CN" sz="24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sz="24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一起藏起来。”</a:t>
            </a:r>
            <a:endParaRPr lang="zh-CN" sz="240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355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于是，他把大海藏了起来。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于是，他把天空连同</a:t>
            </a:r>
            <a:r>
              <a:rPr lang="zh-CN" altLang="zh-CN" sz="24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太阳</a:t>
            </a:r>
            <a:endParaRPr lang="zh-CN" sz="24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en-US" alt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                </a:t>
            </a:r>
            <a:r>
              <a:rPr lang="zh-CN" sz="24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一起藏了起来</a:t>
            </a:r>
            <a:r>
              <a:rPr lang="zh-CN" sz="2400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sz="2400" spc="-20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355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无论是海水、船只， 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sz="2400" spc="-2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霎时，四周变暗了，</a:t>
            </a:r>
            <a:r>
              <a:rPr lang="zh-CN" altLang="zh-CN" sz="2400" spc="-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</a:t>
            </a:r>
            <a:r>
              <a:rPr lang="zh-CN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论是</a:t>
            </a:r>
            <a:endParaRPr lang="zh-CN" sz="2400" spc="-20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lvl="0" indent="355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sz="24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还是蓝色的远方，都看</a:t>
            </a:r>
            <a:r>
              <a:rPr lang="zh-CN" sz="2400" spc="-2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en-US" altLang="zh-CN" sz="2400" spc="-2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24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天空，还是天空</a:t>
            </a:r>
            <a:r>
              <a:rPr lang="zh-CN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中的太阳</a:t>
            </a:r>
            <a:r>
              <a:rPr lang="zh-CN" altLang="zh-CN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，都</a:t>
            </a:r>
            <a:endParaRPr lang="zh-CN" sz="240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sz="24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不见了。                  看不见了。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58774" y="19203"/>
            <a:ext cx="0" cy="5177269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728" y="843692"/>
            <a:ext cx="8496944" cy="27905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我要把大海藏起来。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于是，他把大海藏了起来。无论是海水、船只，还是蓝色的远方，都看不见了。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现在我要把天空连同太阳一起藏起来。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于是，他把天空连同太阳一起藏了起来</a:t>
            </a:r>
            <a:r>
              <a:rPr kumimoji="0" lang="zh-CN" sz="2400" b="0" i="0" u="none" strike="noStrike" cap="none" spc="-2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。霎时，四周变暗了</a:t>
            </a:r>
            <a:r>
              <a:rPr kumimoji="0" lang="zh-CN" sz="2400" b="0" i="0" u="none" strike="noStrike" cap="none" spc="-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无论是天空，还是天空中的太阳，都看不见了。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4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148" y="304133"/>
            <a:ext cx="8496944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我要把大海藏起来。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于是，他把大海藏了起来。无论是海水、船只，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还是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蓝色的远方，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都看不见了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现在我要把天空连同太阳一起藏起来。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于是，他把天空连同太阳一起藏了起来</a:t>
            </a:r>
            <a:r>
              <a:rPr kumimoji="0" lang="zh-CN" sz="2400" i="0" u="none" strike="noStrike" cap="none" spc="-2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kumimoji="0" lang="en-US" altLang="zh-CN" sz="2400" i="0" u="none" strike="noStrike" cap="none" spc="-2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 </a:t>
            </a:r>
            <a:r>
              <a:rPr kumimoji="0" lang="zh-CN" sz="2400" i="0" u="none" strike="noStrike" cap="none" spc="-2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四周变暗了</a:t>
            </a:r>
            <a:r>
              <a:rPr kumimoji="0" lang="zh-CN" sz="2400" i="0" u="none" strike="noStrike" cap="none" spc="-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天空，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还是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天空中的太阳，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都看不见了</a:t>
            </a:r>
            <a:r>
              <a:rPr kumimoji="0" 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kumimoji="0" 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8865" y="2139950"/>
            <a:ext cx="8896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sz="2400" b="1" spc="-20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霎时</a:t>
            </a:r>
            <a:r>
              <a:rPr lang="zh-CN" sz="2400" spc="-20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endParaRPr lang="zh-CN" altLang="zh-CN" sz="2400" spc="-20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1"/>
          <p:cNvSpPr txBox="1"/>
          <p:nvPr>
            <p:custDataLst>
              <p:tags r:id="rId2"/>
            </p:custDataLst>
          </p:nvPr>
        </p:nvSpPr>
        <p:spPr>
          <a:xfrm>
            <a:off x="2540000" y="3187065"/>
            <a:ext cx="7191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暗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800725" y="3219450"/>
            <a:ext cx="86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157" t="-304"/>
          <a:stretch>
            <a:fillRect/>
          </a:stretch>
        </p:blipFill>
        <p:spPr>
          <a:xfrm>
            <a:off x="2056130" y="3880803"/>
            <a:ext cx="1627505" cy="915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24463" y="3796665"/>
            <a:ext cx="1771015" cy="117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39938" y="1206994"/>
            <a:ext cx="6264696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692" t="5393" b="16487"/>
          <a:stretch>
            <a:fillRect/>
          </a:stretch>
        </p:blipFill>
        <p:spPr>
          <a:xfrm>
            <a:off x="2339023" y="-92075"/>
            <a:ext cx="4413250" cy="5401945"/>
          </a:xfrm>
          <a:prstGeom prst="rect">
            <a:avLst/>
          </a:prstGeom>
        </p:spPr>
      </p:pic>
      <p:pic>
        <p:nvPicPr>
          <p:cNvPr id="3379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201" t="10800" r="13600" b="71001"/>
          <a:stretch>
            <a:fillRect/>
          </a:stretch>
        </p:blipFill>
        <p:spPr>
          <a:xfrm>
            <a:off x="6790849" y="4129088"/>
            <a:ext cx="92646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3"/>
          <p:cNvSpPr txBox="1"/>
          <p:nvPr>
            <p:custDataLst>
              <p:tags r:id="rId10"/>
            </p:custDataLst>
          </p:nvPr>
        </p:nvSpPr>
        <p:spPr>
          <a:xfrm>
            <a:off x="5724525" y="4300538"/>
            <a:ext cx="32400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云雾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缭绕的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果园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1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2275" y="123825"/>
            <a:ext cx="2058670" cy="2058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39938" y="1206994"/>
            <a:ext cx="6264696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3794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100" y="-20637"/>
            <a:ext cx="7797800" cy="516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201" t="10800" r="13600" b="71001"/>
          <a:stretch>
            <a:fillRect/>
          </a:stretch>
        </p:blipFill>
        <p:spPr>
          <a:xfrm>
            <a:off x="6790849" y="4129088"/>
            <a:ext cx="92646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3"/>
          <p:cNvSpPr txBox="1"/>
          <p:nvPr>
            <p:custDataLst>
              <p:tags r:id="rId10"/>
            </p:custDataLst>
          </p:nvPr>
        </p:nvSpPr>
        <p:spPr>
          <a:xfrm>
            <a:off x="5724525" y="4300538"/>
            <a:ext cx="32400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薄雾弥漫的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树林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1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200" y="267970"/>
            <a:ext cx="2058670" cy="2058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雪花下雪飘落动画舞台led背景视频素材 00_00_00-00_00_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" y="1112520"/>
            <a:ext cx="6096000" cy="3429000"/>
          </a:xfrm>
          <a:prstGeom prst="rect">
            <a:avLst/>
          </a:prstGeom>
        </p:spPr>
      </p:pic>
      <p:sp>
        <p:nvSpPr>
          <p:cNvPr id="5" name="文本框 5"/>
          <p:cNvSpPr txBox="1"/>
          <p:nvPr>
            <p:custDataLst>
              <p:tags r:id="rId6"/>
            </p:custDataLst>
          </p:nvPr>
        </p:nvSpPr>
        <p:spPr>
          <a:xfrm>
            <a:off x="7081044" y="1203166"/>
            <a:ext cx="2370691" cy="2306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72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雪</a:t>
            </a:r>
            <a:endParaRPr lang="zh-CN" altLang="en-US" sz="7200" b="1" u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7200" b="1" u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7200" b="1" u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39938" y="1206994"/>
            <a:ext cx="6264696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" t="2" r="7173" b="-2"/>
          <a:stretch>
            <a:fillRect/>
          </a:stretch>
        </p:blipFill>
        <p:spPr>
          <a:xfrm>
            <a:off x="898208" y="-380365"/>
            <a:ext cx="7347585" cy="5508625"/>
          </a:xfrm>
          <a:prstGeom prst="rect">
            <a:avLst/>
          </a:prstGeom>
        </p:spPr>
      </p:pic>
      <p:pic>
        <p:nvPicPr>
          <p:cNvPr id="3379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201" t="10800" r="13600" b="71001"/>
          <a:stretch>
            <a:fillRect/>
          </a:stretch>
        </p:blipFill>
        <p:spPr>
          <a:xfrm>
            <a:off x="6564313" y="4129405"/>
            <a:ext cx="92646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文本框 3"/>
          <p:cNvSpPr txBox="1"/>
          <p:nvPr>
            <p:custDataLst>
              <p:tags r:id="rId10"/>
            </p:custDataLst>
          </p:nvPr>
        </p:nvSpPr>
        <p:spPr>
          <a:xfrm>
            <a:off x="5493385" y="4300855"/>
            <a:ext cx="35566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迷雾笼罩的校园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1" name="图片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19885" y="699770"/>
            <a:ext cx="2058670" cy="2058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1" y="555624"/>
            <a:ext cx="1208405" cy="1479709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5" y="556260"/>
            <a:ext cx="2052955" cy="1538605"/>
          </a:xfrm>
          <a:prstGeom prst="roundRect">
            <a:avLst/>
          </a:prstGeom>
        </p:spPr>
      </p:pic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213995" y="2921635"/>
            <a:ext cx="8722995" cy="175323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lvl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雾把（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）藏了起来。无论是（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）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,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还是（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）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,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都（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）。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379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170" y="611823"/>
            <a:ext cx="2119630" cy="140335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378065" y="915035"/>
            <a:ext cx="266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......</a:t>
            </a:r>
            <a:endParaRPr lang="en-US" altLang="zh-CN" sz="40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bldLvl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6004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Picture 12" descr="1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43" y="214314"/>
            <a:ext cx="1278890" cy="11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69310" y="391865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上小下大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9630" y="3918656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横画等距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907704" y="1491124"/>
            <a:ext cx="2319928" cy="2400657"/>
            <a:chOff x="1187622" y="883315"/>
            <a:chExt cx="2319928" cy="2400657"/>
          </a:xfrm>
        </p:grpSpPr>
        <p:grpSp>
          <p:nvGrpSpPr>
            <p:cNvPr id="38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Line 3"/>
              <p:cNvSpPr>
                <a:spLocks noChangeShapeType="1"/>
              </p:cNvSpPr>
              <p:nvPr/>
            </p:nvSpPr>
            <p:spPr bwMode="auto">
              <a:xfrm flipV="1">
                <a:off x="6717503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87622" y="883315"/>
              <a:ext cx="208823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岸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32040" y="1419116"/>
            <a:ext cx="2304256" cy="2400657"/>
            <a:chOff x="1203294" y="836206"/>
            <a:chExt cx="2304256" cy="2400657"/>
          </a:xfrm>
        </p:grpSpPr>
        <p:grpSp>
          <p:nvGrpSpPr>
            <p:cNvPr id="44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46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Line 3"/>
              <p:cNvSpPr>
                <a:spLocks noChangeShapeType="1"/>
              </p:cNvSpPr>
              <p:nvPr/>
            </p:nvSpPr>
            <p:spPr bwMode="auto">
              <a:xfrm flipV="1">
                <a:off x="6717501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203294" y="836206"/>
              <a:ext cx="208823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屋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梯形 48"/>
          <p:cNvSpPr/>
          <p:nvPr/>
        </p:nvSpPr>
        <p:spPr>
          <a:xfrm>
            <a:off x="2195483" y="1779027"/>
            <a:ext cx="1800200" cy="1656184"/>
          </a:xfrm>
          <a:prstGeom prst="trapezoid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0" name="梯形 49"/>
          <p:cNvSpPr/>
          <p:nvPr/>
        </p:nvSpPr>
        <p:spPr>
          <a:xfrm>
            <a:off x="5148064" y="1755522"/>
            <a:ext cx="1800200" cy="1656184"/>
          </a:xfrm>
          <a:prstGeom prst="trapezoid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45071" y="2248485"/>
            <a:ext cx="1800200" cy="648072"/>
            <a:chOff x="899592" y="2852936"/>
            <a:chExt cx="1944216" cy="648072"/>
          </a:xfrm>
        </p:grpSpPr>
        <p:grpSp>
          <p:nvGrpSpPr>
            <p:cNvPr id="10" name="组合 9"/>
            <p:cNvGrpSpPr/>
            <p:nvPr/>
          </p:nvGrpSpPr>
          <p:grpSpPr>
            <a:xfrm>
              <a:off x="899592" y="2852936"/>
              <a:ext cx="1944216" cy="648072"/>
              <a:chOff x="899592" y="2852936"/>
              <a:chExt cx="1944216" cy="648072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899592" y="2852936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899592" y="3068960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899592" y="3501008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899592" y="3284984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椭圆 10"/>
            <p:cNvSpPr/>
            <p:nvPr/>
          </p:nvSpPr>
          <p:spPr>
            <a:xfrm>
              <a:off x="1259632" y="285293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259632" y="3068960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259632" y="3284984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72200" y="1851923"/>
            <a:ext cx="2088232" cy="1440160"/>
            <a:chOff x="6300192" y="2420888"/>
            <a:chExt cx="2304256" cy="1440160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6300192" y="2420888"/>
              <a:ext cx="2304256" cy="864096"/>
              <a:chOff x="899592" y="2852936"/>
              <a:chExt cx="1944216" cy="648072"/>
            </a:xfrm>
          </p:grpSpPr>
          <p:grpSp>
            <p:nvGrpSpPr>
              <p:cNvPr id="26" name="组合 39"/>
              <p:cNvGrpSpPr/>
              <p:nvPr/>
            </p:nvGrpSpPr>
            <p:grpSpPr>
              <a:xfrm>
                <a:off x="899592" y="2852936"/>
                <a:ext cx="1944216" cy="648072"/>
                <a:chOff x="899592" y="2852936"/>
                <a:chExt cx="1944216" cy="648072"/>
              </a:xfrm>
            </p:grpSpPr>
            <p:cxnSp>
              <p:nvCxnSpPr>
                <p:cNvPr id="30" name="直接连接符 29"/>
                <p:cNvCxnSpPr/>
                <p:nvPr/>
              </p:nvCxnSpPr>
              <p:spPr>
                <a:xfrm>
                  <a:off x="899592" y="2852936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899592" y="3068960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899592" y="3501008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899592" y="3284984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椭圆 26"/>
              <p:cNvSpPr/>
              <p:nvPr/>
            </p:nvSpPr>
            <p:spPr>
              <a:xfrm>
                <a:off x="1259632" y="2852936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259632" y="3068960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259632" y="3284984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flipH="1">
              <a:off x="6300192" y="3284984"/>
              <a:ext cx="2304256" cy="576064"/>
              <a:chOff x="899592" y="2852936"/>
              <a:chExt cx="1944216" cy="432048"/>
            </a:xfrm>
          </p:grpSpPr>
          <p:grpSp>
            <p:nvGrpSpPr>
              <p:cNvPr id="21" name="组合 39"/>
              <p:cNvGrpSpPr/>
              <p:nvPr/>
            </p:nvGrpSpPr>
            <p:grpSpPr>
              <a:xfrm>
                <a:off x="899592" y="3068960"/>
                <a:ext cx="1944216" cy="216024"/>
                <a:chOff x="899592" y="3068960"/>
                <a:chExt cx="1944216" cy="21602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899592" y="3068960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899592" y="3284984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椭圆 21"/>
              <p:cNvSpPr/>
              <p:nvPr/>
            </p:nvSpPr>
            <p:spPr>
              <a:xfrm>
                <a:off x="1259632" y="2852936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59632" y="3068960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5041"/>
            <a:ext cx="3566638" cy="454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125" y="343769"/>
            <a:ext cx="3434080" cy="455529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020272" y="1319755"/>
            <a:ext cx="2016224" cy="2404122"/>
          </a:xfrm>
          <a:prstGeom prst="roundRect">
            <a:avLst/>
          </a:prstGeom>
          <a:solidFill>
            <a:srgbClr val="65B9FF">
              <a:alpha val="16863"/>
            </a:srgbClr>
          </a:solidFill>
          <a:ln>
            <a:solidFill>
              <a:srgbClr val="65B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雾来到岸边和城市的上空，又是怎么说，怎么做的呢？</a:t>
            </a:r>
            <a:endParaRPr lang="en-US" altLang="zh-CN" sz="2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1658" y="1491630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1707654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016" y="2741871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658" y="372387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4019086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51920" y="1366499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51920" y="2344417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51920" y="3585378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51920" y="212315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7544" y="198465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645160" y="459105"/>
            <a:ext cx="4118610" cy="9251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在我要把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海岸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藏起来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 descr="17-14032010001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10" y="1637348"/>
            <a:ext cx="5225415" cy="304673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7" name="直接箭头连接符 6"/>
          <p:cNvCxnSpPr/>
          <p:nvPr/>
        </p:nvCxnSpPr>
        <p:spPr>
          <a:xfrm>
            <a:off x="2124057" y="2283754"/>
            <a:ext cx="1245114" cy="258706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5824" y="1779369"/>
            <a:ext cx="1917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海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  <a:endParaRPr lang="zh-CN" altLang="zh-CN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1"/>
          <p:cNvSpPr txBox="1"/>
          <p:nvPr/>
        </p:nvSpPr>
        <p:spPr>
          <a:xfrm>
            <a:off x="611526" y="3435583"/>
            <a:ext cx="240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海边的陆地。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0955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72359" y="1426944"/>
            <a:ext cx="1917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海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  <a:endParaRPr lang="zh-CN" altLang="zh-CN" sz="4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1"/>
          <p:cNvSpPr txBox="1"/>
          <p:nvPr/>
        </p:nvSpPr>
        <p:spPr>
          <a:xfrm>
            <a:off x="487066" y="2433553"/>
            <a:ext cx="240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海边的陆地。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3493240" y="1156418"/>
            <a:ext cx="4759960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江边的陆地叫（      ）。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3"/>
          <p:cNvSpPr txBox="1"/>
          <p:nvPr/>
        </p:nvSpPr>
        <p:spPr>
          <a:xfrm>
            <a:off x="5724123" y="1131580"/>
            <a:ext cx="133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江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3493240" y="1713948"/>
            <a:ext cx="4759960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河边的陆地叫（      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5"/>
          <p:cNvSpPr txBox="1"/>
          <p:nvPr/>
        </p:nvSpPr>
        <p:spPr>
          <a:xfrm>
            <a:off x="5723850" y="1634910"/>
            <a:ext cx="133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河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5738455" y="2146285"/>
            <a:ext cx="133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28"/>
          <p:cNvSpPr txBox="1"/>
          <p:nvPr/>
        </p:nvSpPr>
        <p:spPr>
          <a:xfrm>
            <a:off x="3493240" y="2620133"/>
            <a:ext cx="556450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河对面的陆地叫（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9"/>
          <p:cNvSpPr txBox="1"/>
          <p:nvPr/>
        </p:nvSpPr>
        <p:spPr>
          <a:xfrm>
            <a:off x="5995247" y="2589355"/>
            <a:ext cx="133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32"/>
          <p:cNvSpPr txBox="1"/>
          <p:nvPr/>
        </p:nvSpPr>
        <p:spPr>
          <a:xfrm>
            <a:off x="3493240" y="3023605"/>
            <a:ext cx="556450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河两边的陆地叫（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33"/>
          <p:cNvSpPr txBox="1"/>
          <p:nvPr/>
        </p:nvSpPr>
        <p:spPr>
          <a:xfrm>
            <a:off x="6027499" y="3010381"/>
            <a:ext cx="133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3493240" y="2175613"/>
            <a:ext cx="4759960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的陆地叫（      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>
            <a:hlinkClick r:id="rId4" action="ppaction://hlinksldjump"/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8132" name="Text Box 4"/>
          <p:cNvSpPr txBox="1"/>
          <p:nvPr>
            <p:custDataLst>
              <p:tags r:id="rId2"/>
            </p:custDataLst>
          </p:nvPr>
        </p:nvSpPr>
        <p:spPr>
          <a:xfrm>
            <a:off x="1657350" y="2959735"/>
            <a:ext cx="60579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天上下起了大雨，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48152" name="Group 2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114550" y="1116330"/>
          <a:ext cx="1543050" cy="1450975"/>
        </p:xfrm>
        <a:graphic>
          <a:graphicData uri="http://schemas.openxmlformats.org/drawingml/2006/table">
            <a:tbl>
              <a:tblPr/>
              <a:tblGrid>
                <a:gridCol w="771525"/>
                <a:gridCol w="771525"/>
              </a:tblGrid>
              <a:tr h="7378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0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A03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8" name="Text Box 17"/>
          <p:cNvSpPr txBox="1"/>
          <p:nvPr>
            <p:custDataLst>
              <p:tags r:id="rId4"/>
            </p:custDataLst>
          </p:nvPr>
        </p:nvSpPr>
        <p:spPr>
          <a:xfrm>
            <a:off x="2193131" y="1088073"/>
            <a:ext cx="1371600" cy="1534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9375" dirty="0">
                <a:latin typeface="华文楷体" panose="02010600040101010101" charset="-122"/>
                <a:ea typeface="华文楷体" panose="02010600040101010101" charset="-122"/>
              </a:rPr>
              <a:t>于</a:t>
            </a:r>
            <a:endParaRPr lang="zh-CN" altLang="en-US" sz="9375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1519" name="Text Box 25"/>
          <p:cNvSpPr txBox="1"/>
          <p:nvPr>
            <p:custDataLst>
              <p:tags r:id="rId5"/>
            </p:custDataLst>
          </p:nvPr>
        </p:nvSpPr>
        <p:spPr>
          <a:xfrm>
            <a:off x="2571750" y="171450"/>
            <a:ext cx="1543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yú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48154" name="Text Box 26"/>
          <p:cNvSpPr txBox="1"/>
          <p:nvPr>
            <p:custDataLst>
              <p:tags r:id="rId6"/>
            </p:custDataLst>
          </p:nvPr>
        </p:nvSpPr>
        <p:spPr>
          <a:xfrm>
            <a:off x="4343400" y="1459230"/>
            <a:ext cx="1714500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于是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4">
            <a:hlinkClick r:id="rId9" action="ppaction://hlinksldjump"/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冰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" y="1059180"/>
            <a:ext cx="6096000" cy="342900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6948329" y="1491774"/>
            <a:ext cx="1101090" cy="230695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冰</a:t>
            </a:r>
            <a:endParaRPr lang="zh-CN" altLang="en-US" sz="7200" b="1" u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u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雹</a:t>
            </a:r>
            <a:endParaRPr lang="zh-CN" altLang="en-US" sz="7200" b="1" u="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雾 00_00_00-00_00_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" y="843280"/>
            <a:ext cx="6096000" cy="3429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947535" y="1851660"/>
            <a:ext cx="169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雾</a:t>
            </a:r>
            <a:endParaRPr lang="zh-CN" altLang="en-US" sz="7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图片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351078" y="3987483"/>
            <a:ext cx="182943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3075940"/>
            <a:ext cx="1916430" cy="1916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643" y="779145"/>
            <a:ext cx="2219325" cy="1219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861" y="-19685"/>
            <a:ext cx="1791970" cy="1131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4"/>
          <p:cNvGrpSpPr/>
          <p:nvPr/>
        </p:nvGrpSpPr>
        <p:grpSpPr>
          <a:xfrm>
            <a:off x="3780155" y="1270635"/>
            <a:ext cx="1386205" cy="1747520"/>
            <a:chOff x="5468266" y="3879163"/>
            <a:chExt cx="1942582" cy="2493498"/>
          </a:xfrm>
        </p:grpSpPr>
        <p:pic>
          <p:nvPicPr>
            <p:cNvPr id="3" name="图片 14" descr="f:/Desktop/雾在哪里/雪花下雪飘落动画舞台led背景视频素材 00_00_00-00_00_15.gif雪花下雪飘落动画舞台led背景视频素材 00_00_00-00_00_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25418" r="25418"/>
            <a:stretch>
              <a:fillRect/>
            </a:stretch>
          </p:blipFill>
          <p:spPr>
            <a:xfrm>
              <a:off x="5468266" y="3879163"/>
              <a:ext cx="1942582" cy="11117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 descr="QQ截图2017110818063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 bwMode="auto">
            <a:xfrm>
              <a:off x="5875746" y="5478870"/>
              <a:ext cx="835586" cy="893791"/>
            </a:xfrm>
            <a:prstGeom prst="roundRect">
              <a:avLst/>
            </a:prstGeom>
          </p:spPr>
        </p:pic>
      </p:grpSp>
      <p:grpSp>
        <p:nvGrpSpPr>
          <p:cNvPr id="7" name="组合 26"/>
          <p:cNvGrpSpPr/>
          <p:nvPr/>
        </p:nvGrpSpPr>
        <p:grpSpPr>
          <a:xfrm>
            <a:off x="6165533" y="3056255"/>
            <a:ext cx="932180" cy="1971040"/>
            <a:chOff x="3783342" y="3694795"/>
            <a:chExt cx="1126859" cy="2693067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83342" y="3694795"/>
              <a:ext cx="1126859" cy="1734356"/>
            </a:xfrm>
            <a:prstGeom prst="rect">
              <a:avLst/>
            </a:prstGeom>
          </p:spPr>
        </p:pic>
        <p:pic>
          <p:nvPicPr>
            <p:cNvPr id="10" name="图片 9" descr="QQ截图2017110818071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3928038" y="5385770"/>
              <a:ext cx="886596" cy="1002092"/>
            </a:xfrm>
            <a:prstGeom prst="roundRect">
              <a:avLst/>
            </a:prstGeom>
          </p:spPr>
        </p:pic>
      </p:grpSp>
      <p:grpSp>
        <p:nvGrpSpPr>
          <p:cNvPr id="12" name="组合 29"/>
          <p:cNvGrpSpPr/>
          <p:nvPr/>
        </p:nvGrpSpPr>
        <p:grpSpPr>
          <a:xfrm>
            <a:off x="4163060" y="3266704"/>
            <a:ext cx="1360805" cy="1676770"/>
            <a:chOff x="6660232" y="739592"/>
            <a:chExt cx="1869579" cy="2062823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6660232" y="739592"/>
              <a:ext cx="1869579" cy="10866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7025773" y="2054026"/>
              <a:ext cx="1052129" cy="748389"/>
            </a:xfrm>
            <a:prstGeom prst="roundRect">
              <a:avLst>
                <a:gd name="adj" fmla="val 2045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5" name="组合 32"/>
          <p:cNvGrpSpPr/>
          <p:nvPr/>
        </p:nvGrpSpPr>
        <p:grpSpPr>
          <a:xfrm>
            <a:off x="2197735" y="3218981"/>
            <a:ext cx="1269365" cy="1704067"/>
            <a:chOff x="3858033" y="560373"/>
            <a:chExt cx="1798494" cy="2157031"/>
          </a:xfrm>
        </p:grpSpPr>
        <p:pic>
          <p:nvPicPr>
            <p:cNvPr id="7183" name="图片 1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858033" y="560373"/>
              <a:ext cx="1798494" cy="15802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3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4517223" y="1908790"/>
              <a:ext cx="1139304" cy="808614"/>
            </a:xfrm>
            <a:prstGeom prst="roundRect">
              <a:avLst>
                <a:gd name="adj" fmla="val 3678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34" name="组合 33"/>
          <p:cNvGrpSpPr/>
          <p:nvPr/>
        </p:nvGrpSpPr>
        <p:grpSpPr>
          <a:xfrm>
            <a:off x="5724525" y="1257935"/>
            <a:ext cx="1386205" cy="1790700"/>
            <a:chOff x="9015" y="1981"/>
            <a:chExt cx="2183" cy="2820"/>
          </a:xfrm>
        </p:grpSpPr>
        <p:pic>
          <p:nvPicPr>
            <p:cNvPr id="23" name="图片 14" descr="F:/Desktop/雾在哪里/冰雹.gif冰雹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rcRect l="21048" r="21048"/>
            <a:stretch>
              <a:fillRect/>
            </a:stretch>
          </p:blipFill>
          <p:spPr>
            <a:xfrm>
              <a:off x="9015" y="1981"/>
              <a:ext cx="2183" cy="12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" name="图片 32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9571" y="3732"/>
              <a:ext cx="997" cy="1069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7473315" y="1271270"/>
            <a:ext cx="1386205" cy="1692910"/>
            <a:chOff x="11769" y="2002"/>
            <a:chExt cx="2183" cy="2666"/>
          </a:xfrm>
        </p:grpSpPr>
        <p:pic>
          <p:nvPicPr>
            <p:cNvPr id="30" name="图片 14" descr="F:/Desktop/雾在哪里/雾 00_00_00-00_00_30.gif雾 00_00_00-00_00_30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rcRect l="21048" r="21048"/>
            <a:stretch>
              <a:fillRect/>
            </a:stretch>
          </p:blipFill>
          <p:spPr>
            <a:xfrm>
              <a:off x="11769" y="2002"/>
              <a:ext cx="2183" cy="12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图片 34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12443" y="3767"/>
              <a:ext cx="831" cy="901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7231380" y="3537585"/>
            <a:ext cx="1303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00B0F0"/>
                </a:solidFill>
              </a:rPr>
              <a:t>......</a:t>
            </a:r>
            <a:endParaRPr lang="en-US" altLang="zh-CN" sz="400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1249045" y="3802380"/>
            <a:ext cx="6646545" cy="63182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t"/>
          <a:p>
            <a:pPr algn="ctr"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张家港市实验小学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严建红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96645" y="1849120"/>
            <a:ext cx="6646545" cy="1200785"/>
            <a:chOff x="1727" y="1782"/>
            <a:chExt cx="10467" cy="1891"/>
          </a:xfrm>
        </p:grpSpPr>
        <p:sp>
          <p:nvSpPr>
            <p:cNvPr id="9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1727" y="1782"/>
              <a:ext cx="10467" cy="1891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anchor="t"/>
            <a:p>
              <a:pPr algn="ctr" eaLnBrk="0" hangingPunct="0"/>
              <a:r>
                <a:rPr lang="en-US" altLang="zh-CN" sz="5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5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雾在哪里</a:t>
              </a:r>
              <a:endParaRPr lang="zh-CN" altLang="en-US" sz="5400" b="1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3281" y="1895"/>
              <a:ext cx="1424" cy="1308"/>
            </a:xfrm>
            <a:prstGeom prst="ellipse">
              <a:avLst/>
            </a:prstGeom>
            <a:gradFill>
              <a:gsLst>
                <a:gs pos="25000">
                  <a:srgbClr val="F5CBB8">
                    <a:alpha val="100000"/>
                    <a:lumMod val="94000"/>
                  </a:srgbClr>
                </a:gs>
                <a:gs pos="0">
                  <a:srgbClr val="F8DCD0"/>
                </a:gs>
                <a:gs pos="100000">
                  <a:srgbClr val="F1B9A0"/>
                </a:gs>
              </a:gsLst>
              <a:lin scaled="1"/>
            </a:gradFill>
            <a:ln w="41275" cmpd="dbl">
              <a:solidFill>
                <a:srgbClr val="C5911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 smtClean="0">
                  <a:solidFill>
                    <a:srgbClr val="FF0000"/>
                  </a:solidFill>
                </a:rPr>
                <a:t>20</a:t>
              </a:r>
              <a:endParaRPr lang="en-US" altLang="zh-CN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19" y="305041"/>
            <a:ext cx="3566638" cy="454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40" y="343769"/>
            <a:ext cx="3434080" cy="45552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14473" y="1491630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0359" y="1707654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38831" y="2741871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4473" y="372387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0359" y="4019086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4735" y="1366499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84735" y="2344417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4735" y="3585378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84735" y="212315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00359" y="198465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6830" y="1000760"/>
            <a:ext cx="9250680" cy="1076325"/>
          </a:xfrm>
          <a:prstGeom prst="rect">
            <a:avLst/>
          </a:prstGeom>
          <a:solidFill>
            <a:srgbClr val="FFFFCC">
              <a:alpha val="67000"/>
            </a:srgbClr>
          </a:solidFill>
          <a:ln>
            <a:noFill/>
          </a:ln>
          <a:effectLst/>
        </p:spPr>
        <p:txBody>
          <a:bodyPr wrap="square">
            <a:spAutoFit/>
          </a:bodyPr>
          <a:p>
            <a:pPr marR="0" indent="0" defTabSz="914400" fontAlgn="auto">
              <a:lnSpc>
                <a:spcPts val="3840"/>
              </a:lnSpc>
              <a:buClrTx/>
              <a:buSzTx/>
              <a:buFontTx/>
              <a:defRPr/>
            </a:pPr>
            <a:r>
              <a:rPr lang="en-US" altLang="zh-CN" sz="3200" b="1" noProof="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noProof="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要求：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读准字音，读通句子，遇到难读的地方多读几遍。想一想：雾去了哪些地方？</a:t>
            </a:r>
            <a:endParaRPr kumimoji="0" lang="zh-CN" altLang="en-US" sz="32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86435"/>
              <a:ext cx="9144000" cy="377063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479"/>
            <a:ext cx="4055003" cy="5172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78" y="10219"/>
            <a:ext cx="3903980" cy="51790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26014" y="136649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6014" y="164957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6014" y="2741871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6014" y="3889937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6014" y="4170613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1234508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30837" y="2322736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92365" y="3723877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30837" y="206757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6014" y="1926572"/>
            <a:ext cx="26161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760" y="1649573"/>
            <a:ext cx="36004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763688" y="3938931"/>
            <a:ext cx="36004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40152" y="1225025"/>
            <a:ext cx="100811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7315" y="1707515"/>
            <a:ext cx="288290" cy="288290"/>
          </a:xfrm>
          <a:prstGeom prst="ellips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0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>
            <p:custDataLst>
              <p:tags r:id="rId4"/>
            </p:custDataLst>
          </p:nvPr>
        </p:nvSpPr>
        <p:spPr>
          <a:xfrm>
            <a:off x="107315" y="4083685"/>
            <a:ext cx="288290" cy="288290"/>
          </a:xfrm>
          <a:prstGeom prst="ellips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0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5"/>
            </p:custDataLst>
          </p:nvPr>
        </p:nvSpPr>
        <p:spPr>
          <a:xfrm>
            <a:off x="8676640" y="1203325"/>
            <a:ext cx="288290" cy="288290"/>
          </a:xfrm>
          <a:prstGeom prst="ellipse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0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vortex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bldLvl="0" animBg="1"/>
      <p:bldP spid="25" grpId="0" bldLvl="0" animBg="1"/>
      <p:bldP spid="2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ISPRING_ULTRA_SCORM_COURSE_ID" val="9093449C-1BE5-43C5-86E5-416812932A6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703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2b90f2bc-8387-4e73-b53a-9fd0f83fa81f"/>
  <p:tag name="commondata" val="eyJoZGlkIjoiZDQ4ODNiM2NjZjExN2RlMjdlZjE2YmE5OGU1YjA2ZmY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2127</Words>
  <Application>WPS 演示</Application>
  <PresentationFormat>全屏显示(16:9)</PresentationFormat>
  <Paragraphs>348</Paragraphs>
  <Slides>36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Impact</vt:lpstr>
      <vt:lpstr>Calibri</vt:lpstr>
      <vt:lpstr>楷体</vt:lpstr>
      <vt:lpstr>华文楷体</vt:lpstr>
      <vt:lpstr>Arial Unicode MS</vt:lpstr>
      <vt:lpstr>Calibri Light</vt:lpstr>
      <vt:lpstr>Times New Roman</vt:lpstr>
      <vt:lpstr>Arial</vt:lpstr>
      <vt:lpstr>黑体</vt:lpstr>
      <vt:lpstr>等线</vt:lpstr>
      <vt:lpstr>楷体_GB2312</vt:lpstr>
      <vt:lpstr>新宋体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dc:subject>熊猫办公</dc:subject>
  <cp:lastModifiedBy>Yilinna</cp:lastModifiedBy>
  <cp:revision>165</cp:revision>
  <dcterms:created xsi:type="dcterms:W3CDTF">2016-02-02T00:23:00Z</dcterms:created>
  <dcterms:modified xsi:type="dcterms:W3CDTF">2023-12-14T10:12:12Z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A3D324FAB5AB4D0EAE49FE8F20F7A91A_13</vt:lpwstr>
  </property>
</Properties>
</file>