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486" r:id="rId3"/>
    <p:sldId id="590" r:id="rId4"/>
    <p:sldId id="261" r:id="rId5"/>
    <p:sldId id="264" r:id="rId6"/>
    <p:sldId id="266" r:id="rId7"/>
    <p:sldId id="420" r:id="rId8"/>
    <p:sldId id="517" r:id="rId9"/>
    <p:sldId id="518" r:id="rId10"/>
    <p:sldId id="422" r:id="rId11"/>
    <p:sldId id="450" r:id="rId12"/>
    <p:sldId id="548" r:id="rId13"/>
    <p:sldId id="453" r:id="rId14"/>
    <p:sldId id="519" r:id="rId15"/>
    <p:sldId id="456" r:id="rId16"/>
    <p:sldId id="452" r:id="rId17"/>
    <p:sldId id="457" r:id="rId18"/>
    <p:sldId id="451" r:id="rId19"/>
    <p:sldId id="458" r:id="rId20"/>
    <p:sldId id="459" r:id="rId21"/>
    <p:sldId id="403" r:id="rId22"/>
    <p:sldId id="573" r:id="rId23"/>
    <p:sldId id="545" r:id="rId24"/>
    <p:sldId id="461" r:id="rId25"/>
    <p:sldId id="387" r:id="rId26"/>
    <p:sldId id="463" r:id="rId27"/>
    <p:sldId id="460" r:id="rId28"/>
    <p:sldId id="466" r:id="rId29"/>
    <p:sldId id="293" r:id="rId30"/>
    <p:sldId id="544" r:id="rId31"/>
    <p:sldId id="547" r:id="rId32"/>
    <p:sldId id="454" r:id="rId33"/>
    <p:sldId id="29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4660"/>
  </p:normalViewPr>
  <p:slideViewPr>
    <p:cSldViewPr snapToGrid="0">
      <p:cViewPr varScale="1">
        <p:scale>
          <a:sx n="63" d="100"/>
          <a:sy n="63" d="100"/>
        </p:scale>
        <p:origin x="90"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1CF0E-DDD3-42CD-8247-07B31DC69C73}" type="datetimeFigureOut">
              <a:rPr lang="zh-CN" altLang="en-US" smtClean="0"/>
              <a:t>2023/12/15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BEC6-F1FD-4B85-B9F5-C5F3EB03C220}" type="slidenum">
              <a:rPr lang="zh-CN" altLang="en-US" smtClean="0"/>
              <a:t>‹#›</a:t>
            </a:fld>
            <a:endParaRPr lang="zh-CN" altLang="en-US"/>
          </a:p>
        </p:txBody>
      </p:sp>
    </p:spTree>
    <p:extLst>
      <p:ext uri="{BB962C8B-B14F-4D97-AF65-F5344CB8AC3E}">
        <p14:creationId xmlns:p14="http://schemas.microsoft.com/office/powerpoint/2010/main" val="266986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3631-68E1-46AA-AF38-52B2D5D68A7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28E86AD-2ECC-4F2F-A0A7-FBCE9A7FF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7293C2D-8701-42E1-8B4B-2C7920A37A60}"/>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D5949BB5-249F-4789-B9B7-5B456E6AD4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B83906-3ABD-4A86-B5BF-27FAD2B726DB}"/>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252315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66C84-B18C-40D0-ADF7-380D3769DC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83BA8B5-54A0-4EA9-BA75-F022B3402B7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34E178-5A3B-49B1-9261-F24AA78FEF22}"/>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378326EF-78D9-4495-A32A-540BB1AAF3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5D2973-1284-46F1-A2D1-DDBC4FC1D192}"/>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336011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E9F8B8B-4E65-488F-957E-B2C0D4C3FDE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27F8A7D-B180-49BC-9061-0F4F0078EEE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0B7F1F-D629-484F-B484-C1FADC964498}"/>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2777D3BC-3B46-4CBC-9CE4-8046276D09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6D0A2E-7010-40EB-A573-7A7D3B28C9D0}"/>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363979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448271-74A4-4521-89B0-711EF1AA84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E9A23CB-3BE4-45D5-BAB3-44EADB56A58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8B72A4-6581-47C4-8DDB-472BE1734262}"/>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8897F720-D727-491A-A67D-80C3A62DA6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F1EA3D-7690-4B86-A8CD-CD2F9F351723}"/>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315788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700A9E-249F-4F47-9CFD-F3B7F058FF1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2BB0B6-8094-4BBA-A9ED-EF92E4581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610850E-BDB0-4C90-B0E9-C2DE85860166}"/>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D484EDB1-3705-4810-A294-B3C51BE1E1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BA5202-4EAF-431B-8544-BA1F45E74255}"/>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162875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6702C2-704E-4F8B-A570-70FC6EA4C04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218CC16-FBBB-4F40-87B5-D92A0970BFF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E92F95-F354-48E1-A0BB-EF204CEDA03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07813AF-2E10-4719-96A3-533FE9496A1D}"/>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6" name="页脚占位符 5">
            <a:extLst>
              <a:ext uri="{FF2B5EF4-FFF2-40B4-BE49-F238E27FC236}">
                <a16:creationId xmlns:a16="http://schemas.microsoft.com/office/drawing/2014/main" id="{4440A3EA-EF63-4A96-8131-3D7C1B58C9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5BED46-F2CF-482B-9B83-488DCC47134B}"/>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127466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8968D-537B-4AE7-8042-3E4B8B1820E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BE0D79F-EECD-4F8D-AF16-F8DA14818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CDD12C4-86E9-476B-ABFF-95A3AE1B3C6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F8BC9CE-BBA9-43AC-96EE-BE2F997F3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EE117CA-0B3E-4E02-B36B-AD36B3ADD0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9D99055-62E9-40AC-822C-5CC4146B2ACE}"/>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8" name="页脚占位符 7">
            <a:extLst>
              <a:ext uri="{FF2B5EF4-FFF2-40B4-BE49-F238E27FC236}">
                <a16:creationId xmlns:a16="http://schemas.microsoft.com/office/drawing/2014/main" id="{7D0805CB-0236-4265-BC2B-0C100D7485F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EA96AF-8C37-4BF2-9598-6892900F61F0}"/>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355394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4E6DD0-E027-41DF-9340-5C1C12A812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342B0E1-3FA3-401E-A30D-9F2EABB348B6}"/>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4" name="页脚占位符 3">
            <a:extLst>
              <a:ext uri="{FF2B5EF4-FFF2-40B4-BE49-F238E27FC236}">
                <a16:creationId xmlns:a16="http://schemas.microsoft.com/office/drawing/2014/main" id="{EBF9C041-A2A9-415B-80AC-480DBF9B207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3AC9347-F651-4633-AF57-634981DE3A81}"/>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97032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8D81797-23A8-48BD-8181-4E908E4ACCA9}"/>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3" name="页脚占位符 2">
            <a:extLst>
              <a:ext uri="{FF2B5EF4-FFF2-40B4-BE49-F238E27FC236}">
                <a16:creationId xmlns:a16="http://schemas.microsoft.com/office/drawing/2014/main" id="{5E1801F9-B1DD-45E3-9289-A802465A630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F53FD7-4C61-4963-BF87-BB4FB5952BA0}"/>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158721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32FA3B-8E0B-4305-BAB5-1B7780ACE7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708D4DF-C606-4D85-AD75-410B0A25C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01820D-5A22-42EE-AFA1-292AD423C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134EC2-66F8-4D7F-AA15-AEB95FC91843}"/>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6" name="页脚占位符 5">
            <a:extLst>
              <a:ext uri="{FF2B5EF4-FFF2-40B4-BE49-F238E27FC236}">
                <a16:creationId xmlns:a16="http://schemas.microsoft.com/office/drawing/2014/main" id="{B8D5E535-8C77-49B3-AFA0-EAB1FBABEA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6DAB90-D962-489E-AEE5-FDE09F6F5CC8}"/>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333260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951DCA-3BE4-4951-9ABC-555BAE0175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05C833B-53FD-4C15-A5C3-C6C0D13A0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BBC38B-0090-49E4-899B-DDDAF8E0B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C8B609-D6EC-4ACE-B516-44081149354F}"/>
              </a:ext>
            </a:extLst>
          </p:cNvPr>
          <p:cNvSpPr>
            <a:spLocks noGrp="1"/>
          </p:cNvSpPr>
          <p:nvPr>
            <p:ph type="dt" sz="half" idx="10"/>
          </p:nvPr>
        </p:nvSpPr>
        <p:spPr/>
        <p:txBody>
          <a:bodyPr/>
          <a:lstStyle/>
          <a:p>
            <a:fld id="{A11227EE-EA3A-4F7A-97CD-C3B0E3D8D09E}" type="datetimeFigureOut">
              <a:rPr lang="zh-CN" altLang="en-US" smtClean="0"/>
              <a:t>2023/12/15</a:t>
            </a:fld>
            <a:endParaRPr lang="zh-CN" altLang="en-US"/>
          </a:p>
        </p:txBody>
      </p:sp>
      <p:sp>
        <p:nvSpPr>
          <p:cNvPr id="6" name="页脚占位符 5">
            <a:extLst>
              <a:ext uri="{FF2B5EF4-FFF2-40B4-BE49-F238E27FC236}">
                <a16:creationId xmlns:a16="http://schemas.microsoft.com/office/drawing/2014/main" id="{425F7F6C-B4B2-44EA-8CAC-B9215654F2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30A670-1165-4B71-B175-ED0B09FE79D6}"/>
              </a:ext>
            </a:extLst>
          </p:cNvPr>
          <p:cNvSpPr>
            <a:spLocks noGrp="1"/>
          </p:cNvSpPr>
          <p:nvPr>
            <p:ph type="sldNum" sz="quarter" idx="12"/>
          </p:nvPr>
        </p:nvSpPr>
        <p:spPr/>
        <p:txBody>
          <a:body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398187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9AAFBF-C95C-43A2-8591-E27BED545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74DA66-817A-4E04-BAAB-F5441BB08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BCBE93-9727-4293-8C5A-E7A05CFDF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227EE-EA3A-4F7A-97CD-C3B0E3D8D09E}"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3FFF5EAA-06C3-4A31-BB6C-BF25952FF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E964838-0157-4211-9E6C-8BF0EAE57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402D6-3B66-42B7-9CF2-A49A71E7AEE8}" type="slidenum">
              <a:rPr lang="zh-CN" altLang="en-US" smtClean="0"/>
              <a:t>‹#›</a:t>
            </a:fld>
            <a:endParaRPr lang="zh-CN" altLang="en-US"/>
          </a:p>
        </p:txBody>
      </p:sp>
    </p:spTree>
    <p:extLst>
      <p:ext uri="{BB962C8B-B14F-4D97-AF65-F5344CB8AC3E}">
        <p14:creationId xmlns:p14="http://schemas.microsoft.com/office/powerpoint/2010/main" val="319023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tags" Target="../tags/tag73.xml"/><Relationship Id="rId39" Type="http://schemas.openxmlformats.org/officeDocument/2006/relationships/slideLayout" Target="../slideLayouts/slideLayout7.xml"/><Relationship Id="rId21" Type="http://schemas.openxmlformats.org/officeDocument/2006/relationships/tags" Target="../tags/tag68.xml"/><Relationship Id="rId34" Type="http://schemas.openxmlformats.org/officeDocument/2006/relationships/tags" Target="../tags/tag81.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tags" Target="../tags/tag72.xml"/><Relationship Id="rId33" Type="http://schemas.openxmlformats.org/officeDocument/2006/relationships/tags" Target="../tags/tag80.xml"/><Relationship Id="rId38" Type="http://schemas.openxmlformats.org/officeDocument/2006/relationships/tags" Target="../tags/tag85.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29" Type="http://schemas.openxmlformats.org/officeDocument/2006/relationships/tags" Target="../tags/tag76.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tags" Target="../tags/tag71.xml"/><Relationship Id="rId32" Type="http://schemas.openxmlformats.org/officeDocument/2006/relationships/tags" Target="../tags/tag79.xml"/><Relationship Id="rId37" Type="http://schemas.openxmlformats.org/officeDocument/2006/relationships/tags" Target="../tags/tag84.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tags" Target="../tags/tag75.xml"/><Relationship Id="rId36" Type="http://schemas.openxmlformats.org/officeDocument/2006/relationships/tags" Target="../tags/tag83.xml"/><Relationship Id="rId10" Type="http://schemas.openxmlformats.org/officeDocument/2006/relationships/tags" Target="../tags/tag57.xml"/><Relationship Id="rId19" Type="http://schemas.openxmlformats.org/officeDocument/2006/relationships/tags" Target="../tags/tag66.xml"/><Relationship Id="rId31" Type="http://schemas.openxmlformats.org/officeDocument/2006/relationships/tags" Target="../tags/tag78.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tags" Target="../tags/tag74.xml"/><Relationship Id="rId30" Type="http://schemas.openxmlformats.org/officeDocument/2006/relationships/tags" Target="../tags/tag77.xml"/><Relationship Id="rId35" Type="http://schemas.openxmlformats.org/officeDocument/2006/relationships/tags" Target="../tags/tag82.xml"/><Relationship Id="rId8" Type="http://schemas.openxmlformats.org/officeDocument/2006/relationships/tags" Target="../tags/tag55.xml"/><Relationship Id="rId3" Type="http://schemas.openxmlformats.org/officeDocument/2006/relationships/tags" Target="../tags/tag50.xml"/></Relationships>
</file>

<file path=ppt/slides/_rels/slide11.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slideLayout" Target="../slideLayouts/slideLayout7.xml"/><Relationship Id="rId4" Type="http://schemas.openxmlformats.org/officeDocument/2006/relationships/tags" Target="../tags/tag89.xml"/><Relationship Id="rId9" Type="http://schemas.openxmlformats.org/officeDocument/2006/relationships/tags" Target="../tags/tag94.xml"/></Relationships>
</file>

<file path=ppt/slides/_rels/slide1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slideLayout" Target="../slideLayouts/slideLayout7.xml"/><Relationship Id="rId4" Type="http://schemas.openxmlformats.org/officeDocument/2006/relationships/tags" Target="../tags/tag98.xml"/><Relationship Id="rId9"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Layout" Target="../slideLayouts/slideLayout7.xml"/><Relationship Id="rId4" Type="http://schemas.openxmlformats.org/officeDocument/2006/relationships/tags" Target="../tags/tag10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0.xml"/><Relationship Id="rId7"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image" Target="../media/image3.png"/><Relationship Id="rId4" Type="http://schemas.openxmlformats.org/officeDocument/2006/relationships/tags" Target="../tags/tag111.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9.jpe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7.xml"/><Relationship Id="rId5" Type="http://schemas.openxmlformats.org/officeDocument/2006/relationships/tags" Target="../tags/tag118.xml"/><Relationship Id="rId4" Type="http://schemas.openxmlformats.org/officeDocument/2006/relationships/tags" Target="../tags/tag117.xml"/></Relationships>
</file>

<file path=ppt/slides/_rels/slide16.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10.png"/><Relationship Id="rId4" Type="http://schemas.openxmlformats.org/officeDocument/2006/relationships/tags" Target="../tags/tag122.xml"/><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0.xml"/><Relationship Id="rId7"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s/_rels/slide19.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3.jpeg"/><Relationship Id="rId5" Type="http://schemas.openxmlformats.org/officeDocument/2006/relationships/slideLayout" Target="../slideLayouts/slideLayout7.xml"/><Relationship Id="rId4" Type="http://schemas.openxmlformats.org/officeDocument/2006/relationships/tags" Target="../tags/tag137.xml"/></Relationships>
</file>

<file path=ppt/slides/_rels/slide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20.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14.jpeg"/><Relationship Id="rId5" Type="http://schemas.openxmlformats.org/officeDocument/2006/relationships/tags" Target="../tags/tag142.xml"/><Relationship Id="rId10" Type="http://schemas.openxmlformats.org/officeDocument/2006/relationships/slideLayout" Target="../slideLayouts/slideLayout7.xml"/><Relationship Id="rId4" Type="http://schemas.openxmlformats.org/officeDocument/2006/relationships/tags" Target="../tags/tag141.xml"/><Relationship Id="rId9" Type="http://schemas.openxmlformats.org/officeDocument/2006/relationships/tags" Target="../tags/tag146.xml"/></Relationships>
</file>

<file path=ppt/slides/_rels/slide21.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16.png"/><Relationship Id="rId5" Type="http://schemas.openxmlformats.org/officeDocument/2006/relationships/tags" Target="../tags/tag151.xml"/><Relationship Id="rId10" Type="http://schemas.openxmlformats.org/officeDocument/2006/relationships/image" Target="../media/image15.png"/><Relationship Id="rId4" Type="http://schemas.openxmlformats.org/officeDocument/2006/relationships/tags" Target="../tags/tag150.xml"/><Relationship Id="rId9"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18.png"/><Relationship Id="rId4" Type="http://schemas.openxmlformats.org/officeDocument/2006/relationships/tags" Target="../tags/tag164.xml"/><Relationship Id="rId9"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0.xml"/><Relationship Id="rId1" Type="http://schemas.openxmlformats.org/officeDocument/2006/relationships/tags" Target="../tags/tag169.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73.xml"/><Relationship Id="rId7" Type="http://schemas.openxmlformats.org/officeDocument/2006/relationships/image" Target="../media/image19.jpe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7.xml"/><Relationship Id="rId5" Type="http://schemas.openxmlformats.org/officeDocument/2006/relationships/tags" Target="../tags/tag175.xml"/><Relationship Id="rId4" Type="http://schemas.openxmlformats.org/officeDocument/2006/relationships/tags" Target="../tags/tag174.xml"/></Relationships>
</file>

<file path=ppt/slides/_rels/slide27.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slideLayout" Target="../slideLayouts/slideLayout7.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s>
</file>

<file path=ppt/slides/_rels/slide29.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notesSlide" Target="../notesSlides/notesSlide1.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slideLayout" Target="../slideLayouts/slideLayout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7.xml"/><Relationship Id="rId1" Type="http://schemas.openxmlformats.org/officeDocument/2006/relationships/tags" Target="../tags/tag196.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9.xml"/><Relationship Id="rId1" Type="http://schemas.openxmlformats.org/officeDocument/2006/relationships/tags" Target="../tags/tag19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3.png"/><Relationship Id="rId4" Type="http://schemas.openxmlformats.org/officeDocument/2006/relationships/tags" Target="../tags/tag2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slideLayout" Target="../slideLayouts/slideLayout7.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0.xml"/><Relationship Id="rId7"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3.png"/><Relationship Id="rId4" Type="http://schemas.openxmlformats.org/officeDocument/2006/relationships/tags" Target="../tags/tag4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7.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890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600" b="1" spc="78" dirty="0">
                <a:latin typeface="FZQingKeBenYueSongS-R-GB" panose="02000000000000000000" pitchFamily="2" charset="-122"/>
                <a:ea typeface="FZQingKeBenYueSongS-R-GB" panose="02000000000000000000" pitchFamily="2" charset="-122"/>
                <a:cs typeface="黑体" panose="02010609060101010101" charset="-122"/>
                <a:sym typeface="+mn-ea"/>
              </a:rPr>
              <a:t>晚清中国的道路探索几经曲折证实：</a:t>
            </a:r>
            <a:endParaRPr lang="zh-CN" altLang="en-US" sz="3600" b="1" dirty="0">
              <a:solidFill>
                <a:srgbClr val="FFC000"/>
              </a:solidFill>
              <a:effectLst>
                <a:outerShdw blurRad="38100" dist="38100" dir="2700000" algn="tl">
                  <a:srgbClr val="000000">
                    <a:alpha val="43137"/>
                  </a:srgbClr>
                </a:outerShdw>
              </a:effectLst>
              <a:latin typeface="+mn-ea"/>
              <a:cs typeface="方正字迹-心海龙体 简" panose="02000500000000000000" charset="-122"/>
              <a:sym typeface="+mn-ea"/>
            </a:endParaRPr>
          </a:p>
        </p:txBody>
      </p:sp>
      <p:sp>
        <p:nvSpPr>
          <p:cNvPr id="14" name="文本框 14">
            <a:hlinkClick r:id="" action="ppaction://noaction"/>
          </p:cNvPr>
          <p:cNvSpPr txBox="1"/>
          <p:nvPr/>
        </p:nvSpPr>
        <p:spPr>
          <a:xfrm>
            <a:off x="283210" y="1383665"/>
            <a:ext cx="2084705" cy="524510"/>
          </a:xfrm>
          <a:prstGeom prst="rect">
            <a:avLst/>
          </a:prstGeom>
          <a:noFill/>
          <a:ln w="12700" cmpd="sng">
            <a:solidFill>
              <a:schemeClr val="tx1"/>
            </a:solidFill>
            <a:prstDash val="solid"/>
          </a:ln>
        </p:spPr>
        <p:txBody>
          <a:bodyPr wrap="square" lIns="95088" tIns="47544" rIns="95088" bIns="47544">
            <a:spAutoFit/>
          </a:bodyPr>
          <a:lstStyle/>
          <a:p>
            <a:pPr indent="0" algn="just">
              <a:buFont typeface="Wingdings" panose="05000000000000000000" pitchFamily="2" charset="2"/>
              <a:buNone/>
            </a:pPr>
            <a:r>
              <a:rPr lang="zh-CN" altLang="zh-CN" sz="2800" b="1" spc="78" dirty="0">
                <a:latin typeface="宋体" panose="02010600030101010101" pitchFamily="2" charset="-122"/>
                <a:ea typeface="宋体" panose="02010600030101010101" pitchFamily="2" charset="-122"/>
                <a:cs typeface="黑体" panose="02010609060101010101" charset="-122"/>
              </a:rPr>
              <a:t>起义</a:t>
            </a:r>
            <a:r>
              <a:rPr lang="en-US" altLang="zh-CN" sz="2800" b="1" spc="78" dirty="0">
                <a:latin typeface="宋体" panose="02010600030101010101" pitchFamily="2" charset="-122"/>
                <a:ea typeface="宋体" panose="02010600030101010101" pitchFamily="2" charset="-122"/>
                <a:cs typeface="黑体" panose="02010609060101010101" charset="-122"/>
              </a:rPr>
              <a:t>·</a:t>
            </a:r>
            <a:r>
              <a:rPr lang="zh-CN" altLang="en-US" sz="2800" b="1" spc="78" dirty="0">
                <a:latin typeface="宋体" panose="02010600030101010101" pitchFamily="2" charset="-122"/>
                <a:ea typeface="宋体" panose="02010600030101010101" pitchFamily="2" charset="-122"/>
                <a:cs typeface="黑体" panose="02010609060101010101" charset="-122"/>
              </a:rPr>
              <a:t>旧路</a:t>
            </a:r>
          </a:p>
        </p:txBody>
      </p:sp>
      <p:sp>
        <p:nvSpPr>
          <p:cNvPr id="16" name="圆角矩形 15"/>
          <p:cNvSpPr/>
          <p:nvPr>
            <p:custDataLst>
              <p:tags r:id="rId2"/>
            </p:custDataLst>
          </p:nvPr>
        </p:nvSpPr>
        <p:spPr>
          <a:xfrm>
            <a:off x="283210" y="213995"/>
            <a:ext cx="5648960" cy="581660"/>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回顾近代中国救国道路的探索历程</a:t>
            </a:r>
          </a:p>
        </p:txBody>
      </p:sp>
      <p:grpSp>
        <p:nvGrpSpPr>
          <p:cNvPr id="29" name="组合 28"/>
          <p:cNvGrpSpPr/>
          <p:nvPr/>
        </p:nvGrpSpPr>
        <p:grpSpPr>
          <a:xfrm>
            <a:off x="2501265" y="1139825"/>
            <a:ext cx="4272280" cy="952500"/>
            <a:chOff x="3939" y="1795"/>
            <a:chExt cx="6728" cy="1500"/>
          </a:xfrm>
        </p:grpSpPr>
        <p:sp>
          <p:nvSpPr>
            <p:cNvPr id="17" name="文本框 16"/>
            <p:cNvSpPr txBox="1"/>
            <p:nvPr/>
          </p:nvSpPr>
          <p:spPr>
            <a:xfrm>
              <a:off x="6953" y="1795"/>
              <a:ext cx="3715" cy="1501"/>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C00000"/>
                  </a:solidFill>
                  <a:latin typeface="Arial" panose="020B0604020202020204" pitchFamily="34" charset="0"/>
                  <a:ea typeface="微软雅黑" panose="020B0503020204020204" pitchFamily="34" charset="-122"/>
                </a:rPr>
                <a:t>太平天国运动</a:t>
              </a:r>
            </a:p>
            <a:p>
              <a:pPr algn="l"/>
              <a:r>
                <a:rPr lang="en-US" altLang="zh-CN" sz="2800" b="1">
                  <a:solidFill>
                    <a:srgbClr val="C00000"/>
                  </a:solidFill>
                  <a:latin typeface="Arial" panose="020B0604020202020204" pitchFamily="34" charset="0"/>
                  <a:ea typeface="微软雅黑" panose="020B0503020204020204" pitchFamily="34" charset="-122"/>
                </a:rPr>
                <a:t> </a:t>
              </a:r>
              <a:r>
                <a:rPr lang="zh-CN" altLang="en-US" sz="2800" b="1">
                  <a:solidFill>
                    <a:srgbClr val="C00000"/>
                  </a:solidFill>
                  <a:latin typeface="Arial" panose="020B0604020202020204" pitchFamily="34" charset="0"/>
                  <a:ea typeface="微软雅黑" panose="020B0503020204020204" pitchFamily="34" charset="-122"/>
                </a:rPr>
                <a:t>义和团运动</a:t>
              </a:r>
            </a:p>
          </p:txBody>
        </p:sp>
        <p:sp>
          <p:nvSpPr>
            <p:cNvPr id="18" name="文本框 17"/>
            <p:cNvSpPr txBox="1"/>
            <p:nvPr>
              <p:custDataLst>
                <p:tags r:id="rId11"/>
              </p:custDataLst>
            </p:nvPr>
          </p:nvSpPr>
          <p:spPr>
            <a:xfrm>
              <a:off x="3939" y="2086"/>
              <a:ext cx="3354" cy="919"/>
            </a:xfrm>
            <a:prstGeom prst="rect">
              <a:avLst/>
            </a:prstGeom>
            <a:noFill/>
          </p:spPr>
          <p:txBody>
            <a:bodyPr wrap="square" rtlCol="0">
              <a:spAutoFit/>
            </a:bodyPr>
            <a:lstStyle/>
            <a:p>
              <a:r>
                <a:rPr lang="zh-CN" altLang="en-US" sz="3200" b="1" dirty="0">
                  <a:solidFill>
                    <a:schemeClr val="accent4">
                      <a:lumMod val="75000"/>
                    </a:schemeClr>
                  </a:solidFill>
                  <a:effectLst/>
                  <a:latin typeface="+mn-ea"/>
                  <a:cs typeface="方正字迹-心海龙体 简" panose="02000500000000000000" charset="-122"/>
                </a:rPr>
                <a:t>农民阶级</a:t>
              </a:r>
            </a:p>
          </p:txBody>
        </p:sp>
      </p:grpSp>
      <p:sp>
        <p:nvSpPr>
          <p:cNvPr id="19" name="文本框 14">
            <a:hlinkClick r:id="" action="ppaction://noaction"/>
          </p:cNvPr>
          <p:cNvSpPr txBox="1"/>
          <p:nvPr/>
        </p:nvSpPr>
        <p:spPr>
          <a:xfrm>
            <a:off x="283210" y="2264410"/>
            <a:ext cx="2084705" cy="524510"/>
          </a:xfrm>
          <a:prstGeom prst="rect">
            <a:avLst/>
          </a:prstGeom>
          <a:noFill/>
          <a:ln w="12700" cmpd="sng">
            <a:solidFill>
              <a:schemeClr val="tx1"/>
            </a:solidFill>
            <a:prstDash val="solid"/>
          </a:ln>
        </p:spPr>
        <p:txBody>
          <a:bodyPr wrap="square" lIns="95088" tIns="47544" rIns="95088" bIns="47544">
            <a:spAutoFit/>
          </a:bodyPr>
          <a:lstStyle/>
          <a:p>
            <a:pPr indent="0" algn="just">
              <a:buFont typeface="Wingdings" panose="05000000000000000000" pitchFamily="2" charset="2"/>
              <a:buNone/>
            </a:pPr>
            <a:r>
              <a:rPr lang="zh-CN" altLang="zh-CN" sz="2800" b="1" spc="78" dirty="0">
                <a:latin typeface="宋体" panose="02010600030101010101" pitchFamily="2" charset="-122"/>
                <a:ea typeface="宋体" panose="02010600030101010101" pitchFamily="2" charset="-122"/>
                <a:cs typeface="黑体" panose="02010609060101010101" charset="-122"/>
              </a:rPr>
              <a:t>守制</a:t>
            </a:r>
            <a:r>
              <a:rPr lang="en-US" altLang="zh-CN" sz="2800" b="1" spc="78" dirty="0">
                <a:latin typeface="宋体" panose="02010600030101010101" pitchFamily="2" charset="-122"/>
                <a:ea typeface="宋体" panose="02010600030101010101" pitchFamily="2" charset="-122"/>
                <a:cs typeface="黑体" panose="02010609060101010101" charset="-122"/>
              </a:rPr>
              <a:t>·</a:t>
            </a:r>
            <a:r>
              <a:rPr lang="zh-CN" altLang="en-US" sz="2800" b="1" spc="78" dirty="0">
                <a:latin typeface="宋体" panose="02010600030101010101" pitchFamily="2" charset="-122"/>
                <a:ea typeface="宋体" panose="02010600030101010101" pitchFamily="2" charset="-122"/>
                <a:cs typeface="黑体" panose="02010609060101010101" charset="-122"/>
              </a:rPr>
              <a:t>末路</a:t>
            </a:r>
          </a:p>
        </p:txBody>
      </p:sp>
      <p:sp>
        <p:nvSpPr>
          <p:cNvPr id="24" name="文本框 14">
            <a:hlinkClick r:id="" action="ppaction://noaction"/>
          </p:cNvPr>
          <p:cNvSpPr txBox="1"/>
          <p:nvPr/>
        </p:nvSpPr>
        <p:spPr>
          <a:xfrm>
            <a:off x="283210" y="3145155"/>
            <a:ext cx="2084705" cy="524510"/>
          </a:xfrm>
          <a:prstGeom prst="rect">
            <a:avLst/>
          </a:prstGeom>
          <a:noFill/>
          <a:ln w="12700" cmpd="sng">
            <a:solidFill>
              <a:schemeClr val="tx1"/>
            </a:solidFill>
            <a:prstDash val="solid"/>
          </a:ln>
        </p:spPr>
        <p:txBody>
          <a:bodyPr wrap="square" lIns="95088" tIns="47544" rIns="95088" bIns="47544">
            <a:spAutoFit/>
          </a:bodyPr>
          <a:lstStyle/>
          <a:p>
            <a:pPr indent="0" algn="just">
              <a:buFont typeface="Wingdings" panose="05000000000000000000" pitchFamily="2" charset="2"/>
              <a:buNone/>
            </a:pPr>
            <a:r>
              <a:rPr lang="zh-CN" altLang="zh-CN" sz="2800" b="1" spc="78" dirty="0">
                <a:latin typeface="宋体" panose="02010600030101010101" pitchFamily="2" charset="-122"/>
                <a:ea typeface="宋体" panose="02010600030101010101" pitchFamily="2" charset="-122"/>
                <a:cs typeface="黑体" panose="02010609060101010101" charset="-122"/>
              </a:rPr>
              <a:t>变制</a:t>
            </a:r>
            <a:r>
              <a:rPr lang="en-US" altLang="zh-CN" sz="2800" b="1" spc="78" dirty="0">
                <a:latin typeface="宋体" panose="02010600030101010101" pitchFamily="2" charset="-122"/>
                <a:ea typeface="宋体" panose="02010600030101010101" pitchFamily="2" charset="-122"/>
                <a:cs typeface="黑体" panose="02010609060101010101" charset="-122"/>
              </a:rPr>
              <a:t>·</a:t>
            </a:r>
            <a:r>
              <a:rPr lang="zh-CN" altLang="en-US" sz="2800" b="1" spc="78" dirty="0">
                <a:latin typeface="宋体" panose="02010600030101010101" pitchFamily="2" charset="-122"/>
                <a:ea typeface="宋体" panose="02010600030101010101" pitchFamily="2" charset="-122"/>
                <a:cs typeface="黑体" panose="02010609060101010101" charset="-122"/>
              </a:rPr>
              <a:t>歧路</a:t>
            </a:r>
          </a:p>
        </p:txBody>
      </p:sp>
      <p:grpSp>
        <p:nvGrpSpPr>
          <p:cNvPr id="30" name="组合 29"/>
          <p:cNvGrpSpPr/>
          <p:nvPr/>
        </p:nvGrpSpPr>
        <p:grpSpPr>
          <a:xfrm>
            <a:off x="2501265" y="2205355"/>
            <a:ext cx="4135120" cy="582930"/>
            <a:chOff x="3939" y="3473"/>
            <a:chExt cx="6512" cy="918"/>
          </a:xfrm>
        </p:grpSpPr>
        <p:sp>
          <p:nvSpPr>
            <p:cNvPr id="20" name="文本框 19"/>
            <p:cNvSpPr txBox="1"/>
            <p:nvPr>
              <p:custDataLst>
                <p:tags r:id="rId9"/>
              </p:custDataLst>
            </p:nvPr>
          </p:nvSpPr>
          <p:spPr>
            <a:xfrm>
              <a:off x="3939" y="3473"/>
              <a:ext cx="3354" cy="919"/>
            </a:xfrm>
            <a:prstGeom prst="rect">
              <a:avLst/>
            </a:prstGeom>
            <a:noFill/>
          </p:spPr>
          <p:txBody>
            <a:bodyPr wrap="square" rtlCol="0">
              <a:spAutoFit/>
            </a:bodyPr>
            <a:lstStyle/>
            <a:p>
              <a:r>
                <a:rPr lang="zh-CN" altLang="en-US" sz="3200" b="1" dirty="0">
                  <a:solidFill>
                    <a:schemeClr val="accent4">
                      <a:lumMod val="75000"/>
                    </a:schemeClr>
                  </a:solidFill>
                  <a:effectLst/>
                  <a:latin typeface="+mn-ea"/>
                  <a:cs typeface="方正字迹-心海龙体 简" panose="02000500000000000000" charset="-122"/>
                </a:rPr>
                <a:t>地主阶级</a:t>
              </a:r>
            </a:p>
          </p:txBody>
        </p:sp>
        <p:sp>
          <p:nvSpPr>
            <p:cNvPr id="25" name="文本框 24"/>
            <p:cNvSpPr txBox="1"/>
            <p:nvPr>
              <p:custDataLst>
                <p:tags r:id="rId10"/>
              </p:custDataLst>
            </p:nvPr>
          </p:nvSpPr>
          <p:spPr>
            <a:xfrm>
              <a:off x="7169" y="3562"/>
              <a:ext cx="3282" cy="822"/>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sz="2800" b="1">
                  <a:solidFill>
                    <a:srgbClr val="C00000"/>
                  </a:solidFill>
                  <a:latin typeface="Arial" panose="020B0604020202020204" pitchFamily="34" charset="0"/>
                  <a:ea typeface="微软雅黑" panose="020B0503020204020204" pitchFamily="34" charset="-122"/>
                </a:rPr>
                <a:t>洋务运动</a:t>
              </a:r>
            </a:p>
          </p:txBody>
        </p:sp>
      </p:grpSp>
      <p:grpSp>
        <p:nvGrpSpPr>
          <p:cNvPr id="31" name="组合 30"/>
          <p:cNvGrpSpPr/>
          <p:nvPr/>
        </p:nvGrpSpPr>
        <p:grpSpPr>
          <a:xfrm>
            <a:off x="2501265" y="2952750"/>
            <a:ext cx="4135120" cy="952500"/>
            <a:chOff x="3939" y="4650"/>
            <a:chExt cx="6512" cy="1500"/>
          </a:xfrm>
        </p:grpSpPr>
        <p:sp>
          <p:nvSpPr>
            <p:cNvPr id="21" name="文本框 20"/>
            <p:cNvSpPr txBox="1"/>
            <p:nvPr>
              <p:custDataLst>
                <p:tags r:id="rId7"/>
              </p:custDataLst>
            </p:nvPr>
          </p:nvSpPr>
          <p:spPr>
            <a:xfrm>
              <a:off x="3939" y="4860"/>
              <a:ext cx="3354" cy="919"/>
            </a:xfrm>
            <a:prstGeom prst="rect">
              <a:avLst/>
            </a:prstGeom>
            <a:noFill/>
          </p:spPr>
          <p:txBody>
            <a:bodyPr wrap="square" rtlCol="0">
              <a:spAutoFit/>
            </a:bodyPr>
            <a:lstStyle/>
            <a:p>
              <a:r>
                <a:rPr lang="zh-CN" altLang="en-US" sz="3200" b="1" dirty="0">
                  <a:solidFill>
                    <a:schemeClr val="accent4">
                      <a:lumMod val="75000"/>
                    </a:schemeClr>
                  </a:solidFill>
                  <a:effectLst/>
                  <a:latin typeface="+mn-ea"/>
                  <a:cs typeface="方正字迹-心海龙体 简" panose="02000500000000000000" charset="-122"/>
                </a:rPr>
                <a:t>资产阶级</a:t>
              </a:r>
            </a:p>
          </p:txBody>
        </p:sp>
        <p:sp>
          <p:nvSpPr>
            <p:cNvPr id="26" name="文本框 25"/>
            <p:cNvSpPr txBox="1"/>
            <p:nvPr>
              <p:custDataLst>
                <p:tags r:id="rId8"/>
              </p:custDataLst>
            </p:nvPr>
          </p:nvSpPr>
          <p:spPr>
            <a:xfrm>
              <a:off x="7169" y="4650"/>
              <a:ext cx="3282" cy="1501"/>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C00000"/>
                  </a:solidFill>
                  <a:latin typeface="Arial" panose="020B0604020202020204" pitchFamily="34" charset="0"/>
                  <a:ea typeface="微软雅黑" panose="020B0503020204020204" pitchFamily="34" charset="-122"/>
                </a:rPr>
                <a:t>戊戌变法</a:t>
              </a:r>
            </a:p>
            <a:p>
              <a:pPr algn="l"/>
              <a:r>
                <a:rPr lang="zh-CN" sz="2800" b="1">
                  <a:solidFill>
                    <a:srgbClr val="C00000"/>
                  </a:solidFill>
                  <a:latin typeface="Arial" panose="020B0604020202020204" pitchFamily="34" charset="0"/>
                  <a:ea typeface="微软雅黑" panose="020B0503020204020204" pitchFamily="34" charset="-122"/>
                </a:rPr>
                <a:t>辛亥革命</a:t>
              </a:r>
            </a:p>
          </p:txBody>
        </p:sp>
      </p:grpSp>
      <p:sp>
        <p:nvSpPr>
          <p:cNvPr id="28" name="文本框 27"/>
          <p:cNvSpPr txBox="1"/>
          <p:nvPr/>
        </p:nvSpPr>
        <p:spPr>
          <a:xfrm>
            <a:off x="6636385" y="1125855"/>
            <a:ext cx="5451475" cy="2780665"/>
          </a:xfrm>
          <a:prstGeom prst="rect">
            <a:avLst/>
          </a:prstGeom>
          <a:noFill/>
        </p:spPr>
        <p:txBody>
          <a:bodyPr wrap="square">
            <a:noAutofit/>
          </a:bodyPr>
          <a:lstStyle/>
          <a:p>
            <a:pPr>
              <a:lnSpc>
                <a:spcPct val="100000"/>
              </a:lnSpc>
            </a:pP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农民阶级爱国道路</a:t>
            </a:r>
            <a:r>
              <a:rPr lang="zh-CN" altLang="en-US" sz="2400" b="1" dirty="0">
                <a:latin typeface="宋体" panose="02010600030101010101" pitchFamily="2" charset="-122"/>
                <a:ea typeface="宋体" panose="02010600030101010101" pitchFamily="2" charset="-122"/>
                <a:cs typeface="宋体" panose="02010600030101010101" pitchFamily="2" charset="-122"/>
              </a:rPr>
              <a:t>在中国走不通</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地主阶级自救道路</a:t>
            </a:r>
            <a:r>
              <a:rPr lang="zh-CN" altLang="en-US" sz="2400" b="1" dirty="0">
                <a:latin typeface="宋体" panose="02010600030101010101" pitchFamily="2" charset="-122"/>
                <a:ea typeface="宋体" panose="02010600030101010101" pitchFamily="2" charset="-122"/>
                <a:cs typeface="宋体" panose="02010600030101010101" pitchFamily="2" charset="-122"/>
              </a:rPr>
              <a:t>在中国走不通</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资产阶级改良、革命道路</a:t>
            </a:r>
            <a:r>
              <a:rPr lang="zh-CN" altLang="en-US" sz="2400" b="1" dirty="0">
                <a:latin typeface="宋体" panose="02010600030101010101" pitchFamily="2" charset="-122"/>
                <a:ea typeface="宋体" panose="02010600030101010101" pitchFamily="2" charset="-122"/>
                <a:cs typeface="宋体" panose="02010600030101010101" pitchFamily="2" charset="-122"/>
              </a:rPr>
              <a:t>在中国走不通</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800" dirty="0">
              <a:latin typeface="FZSongKeBenXiuKaiS-R-GB" panose="02000000000000000000" pitchFamily="2" charset="-122"/>
              <a:ea typeface="FZSongKeBenXiuKaiS-R-GB" panose="02000000000000000000" pitchFamily="2" charset="-122"/>
            </a:endParaRPr>
          </a:p>
        </p:txBody>
      </p:sp>
      <p:sp>
        <p:nvSpPr>
          <p:cNvPr id="32" name="文本框 14">
            <a:hlinkClick r:id="" action="ppaction://noaction"/>
          </p:cNvPr>
          <p:cNvSpPr txBox="1"/>
          <p:nvPr/>
        </p:nvSpPr>
        <p:spPr>
          <a:xfrm>
            <a:off x="283210" y="3905885"/>
            <a:ext cx="3239770" cy="709295"/>
          </a:xfrm>
          <a:prstGeom prst="rect">
            <a:avLst/>
          </a:prstGeom>
          <a:noFill/>
          <a:ln w="9525">
            <a:noFill/>
          </a:ln>
        </p:spPr>
        <p:txBody>
          <a:bodyPr wrap="square" lIns="95088" tIns="47544" rIns="95088" bIns="47544">
            <a:noAutofit/>
          </a:bodyPr>
          <a:lstStyle/>
          <a:p>
            <a:pPr indent="0" algn="just">
              <a:buFont typeface="Wingdings" panose="05000000000000000000" pitchFamily="2" charset="2"/>
              <a:buNone/>
            </a:pPr>
            <a:r>
              <a:rPr lang="en-US" altLang="zh-CN" sz="2800" b="1" spc="78" dirty="0">
                <a:latin typeface="宋体" panose="02010600030101010101" pitchFamily="2" charset="-122"/>
                <a:ea typeface="宋体" panose="02010600030101010101" pitchFamily="2" charset="-122"/>
                <a:cs typeface="宋体" panose="02010600030101010101" pitchFamily="2" charset="-122"/>
              </a:rPr>
              <a:t>1924</a:t>
            </a:r>
            <a:r>
              <a:rPr lang="zh-CN" altLang="en-US" sz="2800" b="1" spc="78" dirty="0">
                <a:latin typeface="宋体" panose="02010600030101010101" pitchFamily="2" charset="-122"/>
                <a:ea typeface="宋体" panose="02010600030101010101" pitchFamily="2" charset="-122"/>
                <a:cs typeface="宋体" panose="02010600030101010101" pitchFamily="2" charset="-122"/>
              </a:rPr>
              <a:t>年国共合作</a:t>
            </a:r>
          </a:p>
          <a:p>
            <a:pPr marL="457200" indent="-457200" algn="just">
              <a:buFont typeface="Wingdings" panose="05000000000000000000" pitchFamily="2" charset="2"/>
              <a:buChar char="p"/>
            </a:pPr>
            <a:endParaRPr lang="zh-CN" altLang="en-US" sz="2800" b="1" spc="78" dirty="0">
              <a:latin typeface="宋体" panose="02010600030101010101" pitchFamily="2" charset="-122"/>
              <a:ea typeface="宋体" panose="02010600030101010101" pitchFamily="2" charset="-122"/>
              <a:cs typeface="宋体" panose="02010600030101010101" pitchFamily="2" charset="-122"/>
            </a:endParaRPr>
          </a:p>
        </p:txBody>
      </p:sp>
      <p:grpSp>
        <p:nvGrpSpPr>
          <p:cNvPr id="35" name="组合 34"/>
          <p:cNvGrpSpPr/>
          <p:nvPr/>
        </p:nvGrpSpPr>
        <p:grpSpPr>
          <a:xfrm>
            <a:off x="3096895" y="3910330"/>
            <a:ext cx="4568825" cy="709295"/>
            <a:chOff x="4877" y="6158"/>
            <a:chExt cx="7195" cy="1117"/>
          </a:xfrm>
        </p:grpSpPr>
        <p:sp>
          <p:nvSpPr>
            <p:cNvPr id="33" name="右箭头 32"/>
            <p:cNvSpPr/>
            <p:nvPr/>
          </p:nvSpPr>
          <p:spPr>
            <a:xfrm>
              <a:off x="4877" y="6255"/>
              <a:ext cx="843" cy="639"/>
            </a:xfrm>
            <a:prstGeom prst="rightArrow">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4" name="文本框 14">
              <a:hlinkClick r:id="" action="ppaction://noaction"/>
            </p:cNvPr>
            <p:cNvSpPr txBox="1"/>
            <p:nvPr>
              <p:custDataLst>
                <p:tags r:id="rId6"/>
              </p:custDataLst>
            </p:nvPr>
          </p:nvSpPr>
          <p:spPr>
            <a:xfrm>
              <a:off x="6094" y="6158"/>
              <a:ext cx="5978" cy="1117"/>
            </a:xfrm>
            <a:prstGeom prst="rect">
              <a:avLst/>
            </a:prstGeom>
            <a:noFill/>
            <a:ln w="9525">
              <a:noFill/>
            </a:ln>
          </p:spPr>
          <p:txBody>
            <a:bodyPr wrap="square" lIns="95088" tIns="47544" rIns="95088" bIns="47544">
              <a:noAutofit/>
            </a:bodyPr>
            <a:lstStyle/>
            <a:p>
              <a:pPr indent="0" algn="just">
                <a:buFont typeface="Wingdings" panose="05000000000000000000" pitchFamily="2" charset="2"/>
                <a:buNone/>
              </a:pPr>
              <a:r>
                <a:rPr lang="en-US" altLang="zh-CN" sz="2800" b="1" spc="78" dirty="0">
                  <a:latin typeface="宋体" panose="02010600030101010101" pitchFamily="2" charset="-122"/>
                  <a:ea typeface="宋体" panose="02010600030101010101" pitchFamily="2" charset="-122"/>
                  <a:cs typeface="宋体" panose="02010600030101010101" pitchFamily="2" charset="-122"/>
                </a:rPr>
                <a:t>1927</a:t>
              </a:r>
              <a:r>
                <a:rPr lang="zh-CN" altLang="en-US" sz="2800" b="1" spc="78" dirty="0">
                  <a:latin typeface="宋体" panose="02010600030101010101" pitchFamily="2" charset="-122"/>
                  <a:ea typeface="宋体" panose="02010600030101010101" pitchFamily="2" charset="-122"/>
                  <a:cs typeface="宋体" panose="02010600030101010101" pitchFamily="2" charset="-122"/>
                </a:rPr>
                <a:t>年国共合作破裂</a:t>
              </a:r>
            </a:p>
            <a:p>
              <a:pPr marL="457200" indent="-457200" algn="just">
                <a:buFont typeface="Wingdings" panose="05000000000000000000" pitchFamily="2" charset="2"/>
                <a:buChar char="p"/>
              </a:pPr>
              <a:endParaRPr lang="zh-CN" altLang="en-US" sz="2800" b="1" spc="78" dirty="0">
                <a:latin typeface="宋体" panose="02010600030101010101" pitchFamily="2" charset="-122"/>
                <a:ea typeface="宋体" panose="02010600030101010101" pitchFamily="2" charset="-122"/>
                <a:cs typeface="宋体" panose="02010600030101010101" pitchFamily="2" charset="-122"/>
              </a:endParaRPr>
            </a:p>
          </p:txBody>
        </p:sp>
      </p:grpSp>
      <p:sp>
        <p:nvSpPr>
          <p:cNvPr id="36" name="文本框 35"/>
          <p:cNvSpPr txBox="1"/>
          <p:nvPr/>
        </p:nvSpPr>
        <p:spPr>
          <a:xfrm>
            <a:off x="6878320" y="4410075"/>
            <a:ext cx="4367530"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400" b="1">
                <a:solidFill>
                  <a:srgbClr val="C00000"/>
                </a:solidFill>
                <a:latin typeface="宋体" panose="02010600030101010101" pitchFamily="2" charset="-122"/>
                <a:ea typeface="宋体" panose="02010600030101010101" pitchFamily="2" charset="-122"/>
              </a:rPr>
              <a:t>两党合作的道路</a:t>
            </a:r>
            <a:r>
              <a:rPr lang="zh-CN" altLang="en-US" sz="2400" b="1">
                <a:latin typeface="宋体" panose="02010600030101010101" pitchFamily="2" charset="-122"/>
                <a:ea typeface="宋体" panose="02010600030101010101" pitchFamily="2" charset="-122"/>
              </a:rPr>
              <a:t>也难以前行</a:t>
            </a:r>
          </a:p>
        </p:txBody>
      </p:sp>
      <p:sp>
        <p:nvSpPr>
          <p:cNvPr id="37" name="矩形 36"/>
          <p:cNvSpPr/>
          <p:nvPr/>
        </p:nvSpPr>
        <p:spPr>
          <a:xfrm>
            <a:off x="859790" y="4765675"/>
            <a:ext cx="3992880" cy="1014730"/>
          </a:xfrm>
          <a:prstGeom prst="rect">
            <a:avLst/>
          </a:prstGeom>
          <a:noFill/>
          <a:ln>
            <a:noFill/>
          </a:ln>
        </p:spPr>
        <p:txBody>
          <a:bodyPr wrap="none" rtlCol="0" anchor="t">
            <a:spAutoFit/>
          </a:bodyPr>
          <a:lstStyle/>
          <a:p>
            <a:pPr algn="ctr"/>
            <a:r>
              <a:rPr lang="zh-CN" altLang="en-US" sz="6000" b="1">
                <a:solidFill>
                  <a:srgbClr val="C00000"/>
                </a:solidFill>
                <a:effectLst>
                  <a:outerShdw blurRad="38100" dist="19050" dir="2700000" algn="tl" rotWithShape="0">
                    <a:schemeClr val="dk1">
                      <a:alpha val="40000"/>
                    </a:schemeClr>
                  </a:outerShdw>
                </a:effectLst>
              </a:rPr>
              <a:t>路在何方？</a:t>
            </a:r>
          </a:p>
        </p:txBody>
      </p:sp>
      <p:sp>
        <p:nvSpPr>
          <p:cNvPr id="38" name="矩形 37"/>
          <p:cNvSpPr/>
          <p:nvPr>
            <p:custDataLst>
              <p:tags r:id="rId3"/>
            </p:custDataLst>
          </p:nvPr>
        </p:nvSpPr>
        <p:spPr>
          <a:xfrm>
            <a:off x="5932805" y="4950460"/>
            <a:ext cx="4450080" cy="829945"/>
          </a:xfrm>
          <a:prstGeom prst="rect">
            <a:avLst/>
          </a:prstGeom>
          <a:noFill/>
          <a:ln>
            <a:noFill/>
          </a:ln>
        </p:spPr>
        <p:txBody>
          <a:bodyPr wrap="none" rtlCol="0" anchor="t">
            <a:spAutoFit/>
          </a:bodyPr>
          <a:lstStyle/>
          <a:p>
            <a:pPr algn="ctr"/>
            <a:r>
              <a:rPr lang="zh-CN" altLang="en-US" sz="4800" b="1">
                <a:solidFill>
                  <a:schemeClr val="accent4">
                    <a:lumMod val="75000"/>
                  </a:schemeClr>
                </a:solidFill>
                <a:effectLst/>
              </a:rPr>
              <a:t>实践</a:t>
            </a:r>
            <a:r>
              <a:rPr lang="en-US" altLang="zh-CN" sz="4800" b="1">
                <a:solidFill>
                  <a:schemeClr val="accent4">
                    <a:lumMod val="75000"/>
                  </a:schemeClr>
                </a:solidFill>
                <a:effectLst/>
              </a:rPr>
              <a:t>—</a:t>
            </a:r>
            <a:r>
              <a:rPr lang="zh-CN" altLang="en-US" sz="4800" b="1">
                <a:solidFill>
                  <a:schemeClr val="accent4">
                    <a:lumMod val="75000"/>
                  </a:schemeClr>
                </a:solidFill>
                <a:effectLst/>
              </a:rPr>
              <a:t>创</a:t>
            </a:r>
            <a:r>
              <a:rPr lang="zh-CN" altLang="en-US" sz="4800" b="1">
                <a:solidFill>
                  <a:srgbClr val="C00000"/>
                </a:solidFill>
                <a:effectLst/>
              </a:rPr>
              <a:t>新路</a:t>
            </a:r>
            <a:r>
              <a:rPr lang="zh-CN" altLang="en-US" sz="4800" b="1">
                <a:solidFill>
                  <a:schemeClr val="accent4">
                    <a:lumMod val="75000"/>
                  </a:schemeClr>
                </a:solidFill>
                <a:effectLst/>
              </a:rPr>
              <a:t>！</a:t>
            </a:r>
          </a:p>
        </p:txBody>
      </p:sp>
      <p:grpSp>
        <p:nvGrpSpPr>
          <p:cNvPr id="41" name="组合 40"/>
          <p:cNvGrpSpPr/>
          <p:nvPr/>
        </p:nvGrpSpPr>
        <p:grpSpPr>
          <a:xfrm>
            <a:off x="6878320" y="209550"/>
            <a:ext cx="4709160" cy="919480"/>
            <a:chOff x="10832" y="330"/>
            <a:chExt cx="7416" cy="1448"/>
          </a:xfrm>
        </p:grpSpPr>
        <p:sp>
          <p:nvSpPr>
            <p:cNvPr id="39" name="文本框 14">
              <a:hlinkClick r:id="" action="ppaction://noaction"/>
            </p:cNvPr>
            <p:cNvSpPr txBox="1"/>
            <p:nvPr>
              <p:custDataLst>
                <p:tags r:id="rId4"/>
              </p:custDataLst>
            </p:nvPr>
          </p:nvSpPr>
          <p:spPr>
            <a:xfrm>
              <a:off x="10832" y="330"/>
              <a:ext cx="7416" cy="923"/>
            </a:xfrm>
            <a:prstGeom prst="rect">
              <a:avLst/>
            </a:prstGeom>
            <a:noFill/>
            <a:ln w="9525">
              <a:noFill/>
            </a:ln>
          </p:spPr>
          <p:txBody>
            <a:bodyPr wrap="square" lIns="95088" tIns="47544" rIns="95088" bIns="47544">
              <a:spAutoFit/>
            </a:bodyPr>
            <a:lstStyle/>
            <a:p>
              <a:pPr indent="0" algn="just">
                <a:buFont typeface="Wingdings" panose="05000000000000000000" pitchFamily="2" charset="2"/>
                <a:buNone/>
              </a:pPr>
              <a:r>
                <a:rPr lang="zh-CN" altLang="zh-CN" sz="3200" b="1" spc="78" dirty="0">
                  <a:latin typeface="宋体" panose="02010600030101010101" pitchFamily="2" charset="-122"/>
                  <a:ea typeface="宋体" panose="02010600030101010101" pitchFamily="2" charset="-122"/>
                  <a:cs typeface="黑体" panose="02010609060101010101" charset="-122"/>
                </a:rPr>
                <a:t>道路探索几经曲折证实</a:t>
              </a:r>
            </a:p>
          </p:txBody>
        </p:sp>
        <p:sp>
          <p:nvSpPr>
            <p:cNvPr id="40" name="右箭头 39"/>
            <p:cNvSpPr/>
            <p:nvPr>
              <p:custDataLst>
                <p:tags r:id="rId5"/>
              </p:custDataLst>
            </p:nvPr>
          </p:nvSpPr>
          <p:spPr>
            <a:xfrm rot="5220000">
              <a:off x="13534" y="1183"/>
              <a:ext cx="550" cy="639"/>
            </a:xfrm>
            <a:prstGeom prst="rightArrow">
              <a:avLst>
                <a:gd name="adj1" fmla="val 50000"/>
                <a:gd name="adj2" fmla="val 70061"/>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strVal val="#ppt_w*0.70"/>
                                          </p:val>
                                        </p:tav>
                                        <p:tav tm="100000">
                                          <p:val>
                                            <p:strVal val="#ppt_w"/>
                                          </p:val>
                                        </p:tav>
                                      </p:tavLst>
                                    </p:anim>
                                    <p:anim calcmode="lin" valueType="num">
                                      <p:cBhvr>
                                        <p:cTn id="15" dur="500" fill="hold"/>
                                        <p:tgtEl>
                                          <p:spTgt spid="29"/>
                                        </p:tgtEl>
                                        <p:attrNameLst>
                                          <p:attrName>ppt_h</p:attrName>
                                        </p:attrNameLst>
                                      </p:cBhvr>
                                      <p:tavLst>
                                        <p:tav tm="0">
                                          <p:val>
                                            <p:strVal val="#ppt_h"/>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500"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0.70"/>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500"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strVal val="#ppt_w*0.70"/>
                                          </p:val>
                                        </p:tav>
                                        <p:tav tm="100000">
                                          <p:val>
                                            <p:strVal val="#ppt_w"/>
                                          </p:val>
                                        </p:tav>
                                      </p:tavLst>
                                    </p:anim>
                                    <p:anim calcmode="lin" valueType="num">
                                      <p:cBhvr>
                                        <p:cTn id="29" dur="500" fill="hold"/>
                                        <p:tgtEl>
                                          <p:spTgt spid="30"/>
                                        </p:tgtEl>
                                        <p:attrNameLst>
                                          <p:attrName>ppt_h</p:attrName>
                                        </p:attrNameLst>
                                      </p:cBhvr>
                                      <p:tavLst>
                                        <p:tav tm="0">
                                          <p:val>
                                            <p:strVal val="#ppt_h"/>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500"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strVal val="#ppt_w*0.70"/>
                                          </p:val>
                                        </p:tav>
                                        <p:tav tm="100000">
                                          <p:val>
                                            <p:strVal val="#ppt_w"/>
                                          </p:val>
                                        </p:tav>
                                      </p:tavLst>
                                    </p:anim>
                                    <p:anim calcmode="lin" valueType="num">
                                      <p:cBhvr>
                                        <p:cTn id="36" dur="500" fill="hold"/>
                                        <p:tgtEl>
                                          <p:spTgt spid="24"/>
                                        </p:tgtEl>
                                        <p:attrNameLst>
                                          <p:attrName>ppt_h</p:attrName>
                                        </p:attrNameLst>
                                      </p:cBhvr>
                                      <p:tavLst>
                                        <p:tav tm="0">
                                          <p:val>
                                            <p:strVal val="#ppt_h"/>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500"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strVal val="#ppt_w*0.7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500"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strVal val="#ppt_w*0.70"/>
                                          </p:val>
                                        </p:tav>
                                        <p:tav tm="100000">
                                          <p:val>
                                            <p:strVal val="#ppt_w"/>
                                          </p:val>
                                        </p:tav>
                                      </p:tavLst>
                                    </p:anim>
                                    <p:anim calcmode="lin" valueType="num">
                                      <p:cBhvr>
                                        <p:cTn id="70" dur="500" fill="hold"/>
                                        <p:tgtEl>
                                          <p:spTgt spid="37"/>
                                        </p:tgtEl>
                                        <p:attrNameLst>
                                          <p:attrName>ppt_h</p:attrName>
                                        </p:attrNameLst>
                                      </p:cBhvr>
                                      <p:tavLst>
                                        <p:tav tm="0">
                                          <p:val>
                                            <p:strVal val="#ppt_h"/>
                                          </p:val>
                                        </p:tav>
                                        <p:tav tm="100000">
                                          <p:val>
                                            <p:strVal val="#ppt_h"/>
                                          </p:val>
                                        </p:tav>
                                      </p:tavLst>
                                    </p:anim>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500"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strVal val="#ppt_w*0.70"/>
                                          </p:val>
                                        </p:tav>
                                        <p:tav tm="100000">
                                          <p:val>
                                            <p:strVal val="#ppt_w"/>
                                          </p:val>
                                        </p:tav>
                                      </p:tavLst>
                                    </p:anim>
                                    <p:anim calcmode="lin" valueType="num">
                                      <p:cBhvr>
                                        <p:cTn id="77" dur="500" fill="hold"/>
                                        <p:tgtEl>
                                          <p:spTgt spid="38"/>
                                        </p:tgtEl>
                                        <p:attrNameLst>
                                          <p:attrName>ppt_h</p:attrName>
                                        </p:attrNameLst>
                                      </p:cBhvr>
                                      <p:tavLst>
                                        <p:tav tm="0">
                                          <p:val>
                                            <p:strVal val="#ppt_h"/>
                                          </p:val>
                                        </p:tav>
                                        <p:tav tm="100000">
                                          <p:val>
                                            <p:strVal val="#ppt_h"/>
                                          </p:val>
                                        </p:tav>
                                      </p:tavLst>
                                    </p:anim>
                                    <p:animEffect transition="in" filter="fade">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9" grpId="0" animBg="1"/>
      <p:bldP spid="19" grpId="1" animBg="1"/>
      <p:bldP spid="24" grpId="0" animBg="1"/>
      <p:bldP spid="24" grpId="1" animBg="1"/>
      <p:bldP spid="28" grpId="0"/>
      <p:bldP spid="28" grpId="1"/>
      <p:bldP spid="32" grpId="0"/>
      <p:bldP spid="32" grpId="1"/>
      <p:bldP spid="36" grpId="0"/>
      <p:bldP spid="36" grpId="1"/>
      <p:bldP spid="37" grpId="0"/>
      <p:bldP spid="37" grpId="1"/>
      <p:bldP spid="38" grpId="0"/>
      <p:bldP spid="3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114935" y="113665"/>
            <a:ext cx="11962130" cy="658939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4073525" y="151765"/>
            <a:ext cx="8328660" cy="491490"/>
          </a:xfrm>
          <a:prstGeom prst="rect">
            <a:avLst/>
          </a:prstGeom>
          <a:noFill/>
        </p:spPr>
        <p:txBody>
          <a:bodyPr wrap="square" rtlCol="0" anchor="t">
            <a:spAutoFit/>
          </a:bodyPr>
          <a:lstStyle/>
          <a:p>
            <a:r>
              <a:rPr lang="zh-CN" altLang="en-US" sz="2600" b="1">
                <a:solidFill>
                  <a:srgbClr val="FF0000"/>
                </a:solidFill>
                <a:latin typeface="Arial" panose="020B0604020202020204" pitchFamily="34" charset="0"/>
                <a:ea typeface="微软雅黑" panose="020B0503020204020204" pitchFamily="34" charset="-122"/>
                <a:sym typeface="+mn-ea"/>
              </a:rPr>
              <a:t>【巧用双气泡图，</a:t>
            </a:r>
            <a:r>
              <a:rPr lang="zh-CN" altLang="en-US" sz="2600" b="1">
                <a:solidFill>
                  <a:schemeClr val="tx1"/>
                </a:solidFill>
                <a:latin typeface="Arial" panose="020B0604020202020204" pitchFamily="34" charset="0"/>
                <a:ea typeface="微软雅黑" panose="020B0503020204020204" pitchFamily="34" charset="-122"/>
                <a:sym typeface="+mn-ea"/>
              </a:rPr>
              <a:t>说说</a:t>
            </a:r>
            <a:r>
              <a:rPr lang="zh-CN" altLang="en-US" sz="2600" b="1">
                <a:solidFill>
                  <a:srgbClr val="FF0000"/>
                </a:solidFill>
                <a:latin typeface="Arial" panose="020B0604020202020204" pitchFamily="34" charset="0"/>
                <a:ea typeface="微软雅黑" panose="020B0503020204020204" pitchFamily="34" charset="-122"/>
                <a:sym typeface="+mn-ea"/>
              </a:rPr>
              <a:t>南昌起义</a:t>
            </a:r>
            <a:r>
              <a:rPr lang="zh-CN" altLang="en-US" sz="2600" b="1">
                <a:solidFill>
                  <a:schemeClr val="tx1"/>
                </a:solidFill>
                <a:latin typeface="Arial" panose="020B0604020202020204" pitchFamily="34" charset="0"/>
                <a:ea typeface="微软雅黑" panose="020B0503020204020204" pitchFamily="34" charset="-122"/>
                <a:sym typeface="+mn-ea"/>
              </a:rPr>
              <a:t>与</a:t>
            </a:r>
            <a:r>
              <a:rPr lang="zh-CN" altLang="en-US" sz="2600" b="1">
                <a:solidFill>
                  <a:srgbClr val="FF0000"/>
                </a:solidFill>
                <a:latin typeface="Arial" panose="020B0604020202020204" pitchFamily="34" charset="0"/>
                <a:ea typeface="微软雅黑" panose="020B0503020204020204" pitchFamily="34" charset="-122"/>
                <a:sym typeface="+mn-ea"/>
              </a:rPr>
              <a:t>秋收起义</a:t>
            </a:r>
            <a:r>
              <a:rPr lang="zh-CN" altLang="en-US" sz="2600" b="1">
                <a:solidFill>
                  <a:schemeClr val="tx1"/>
                </a:solidFill>
                <a:latin typeface="Arial" panose="020B0604020202020204" pitchFamily="34" charset="0"/>
                <a:ea typeface="微软雅黑" panose="020B0503020204020204" pitchFamily="34" charset="-122"/>
                <a:sym typeface="+mn-ea"/>
              </a:rPr>
              <a:t>的共同点</a:t>
            </a:r>
            <a:r>
              <a:rPr lang="zh-CN" altLang="en-US" sz="2600" b="1">
                <a:solidFill>
                  <a:srgbClr val="FF0000"/>
                </a:solidFill>
                <a:latin typeface="Arial" panose="020B0604020202020204" pitchFamily="34" charset="0"/>
                <a:ea typeface="微软雅黑" panose="020B0503020204020204" pitchFamily="34" charset="-122"/>
                <a:sym typeface="+mn-ea"/>
              </a:rPr>
              <a:t>】</a:t>
            </a:r>
          </a:p>
        </p:txBody>
      </p:sp>
      <p:grpSp>
        <p:nvGrpSpPr>
          <p:cNvPr id="42" name="组合 41"/>
          <p:cNvGrpSpPr/>
          <p:nvPr/>
        </p:nvGrpSpPr>
        <p:grpSpPr>
          <a:xfrm>
            <a:off x="884555" y="793750"/>
            <a:ext cx="9529445" cy="4685030"/>
            <a:chOff x="1393" y="1250"/>
            <a:chExt cx="15007" cy="7378"/>
          </a:xfrm>
        </p:grpSpPr>
        <p:sp>
          <p:nvSpPr>
            <p:cNvPr id="3" name="椭圆 2"/>
            <p:cNvSpPr/>
            <p:nvPr/>
          </p:nvSpPr>
          <p:spPr>
            <a:xfrm>
              <a:off x="4531" y="4006"/>
              <a:ext cx="2214" cy="139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rgbClr val="FF0000"/>
                  </a:solidFill>
                  <a:latin typeface="宋体" panose="02010600030101010101" pitchFamily="2" charset="-122"/>
                  <a:ea typeface="宋体" panose="02010600030101010101" pitchFamily="2" charset="-122"/>
                </a:rPr>
                <a:t>南昌起义</a:t>
              </a:r>
            </a:p>
          </p:txBody>
        </p:sp>
        <p:sp>
          <p:nvSpPr>
            <p:cNvPr id="4" name="椭圆 3"/>
            <p:cNvSpPr/>
            <p:nvPr>
              <p:custDataLst>
                <p:tags r:id="rId4"/>
              </p:custDataLst>
            </p:nvPr>
          </p:nvSpPr>
          <p:spPr>
            <a:xfrm>
              <a:off x="9962" y="4006"/>
              <a:ext cx="2214" cy="1394"/>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rgbClr val="FF0000"/>
                  </a:solidFill>
                  <a:latin typeface="宋体" panose="02010600030101010101" pitchFamily="2" charset="-122"/>
                  <a:ea typeface="宋体" panose="02010600030101010101" pitchFamily="2" charset="-122"/>
                </a:rPr>
                <a:t>秋收起义</a:t>
              </a:r>
            </a:p>
          </p:txBody>
        </p:sp>
        <p:cxnSp>
          <p:nvCxnSpPr>
            <p:cNvPr id="5" name="直接连接符 4"/>
            <p:cNvCxnSpPr>
              <a:stCxn id="3" idx="0"/>
              <a:endCxn id="7" idx="2"/>
            </p:cNvCxnSpPr>
            <p:nvPr/>
          </p:nvCxnSpPr>
          <p:spPr>
            <a:xfrm flipV="1">
              <a:off x="5638" y="1839"/>
              <a:ext cx="1614" cy="2167"/>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sp>
          <p:nvSpPr>
            <p:cNvPr id="7" name="椭圆 6"/>
            <p:cNvSpPr/>
            <p:nvPr>
              <p:custDataLst>
                <p:tags r:id="rId5"/>
              </p:custDataLst>
            </p:nvPr>
          </p:nvSpPr>
          <p:spPr>
            <a:xfrm>
              <a:off x="7252" y="1250"/>
              <a:ext cx="1875" cy="1177"/>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rPr>
                <a:t>时间</a:t>
              </a:r>
            </a:p>
          </p:txBody>
        </p:sp>
        <p:sp>
          <p:nvSpPr>
            <p:cNvPr id="8" name="椭圆 7"/>
            <p:cNvSpPr/>
            <p:nvPr>
              <p:custDataLst>
                <p:tags r:id="rId6"/>
              </p:custDataLst>
            </p:nvPr>
          </p:nvSpPr>
          <p:spPr>
            <a:xfrm>
              <a:off x="7253" y="2663"/>
              <a:ext cx="1874" cy="1088"/>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rPr>
                <a:t>地点</a:t>
              </a:r>
            </a:p>
          </p:txBody>
        </p:sp>
        <p:sp>
          <p:nvSpPr>
            <p:cNvPr id="9" name="椭圆 8"/>
            <p:cNvSpPr/>
            <p:nvPr>
              <p:custDataLst>
                <p:tags r:id="rId7"/>
              </p:custDataLst>
            </p:nvPr>
          </p:nvSpPr>
          <p:spPr>
            <a:xfrm>
              <a:off x="7054" y="4042"/>
              <a:ext cx="2535" cy="1142"/>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rPr>
                <a:t>领导人</a:t>
              </a:r>
            </a:p>
          </p:txBody>
        </p:sp>
        <p:sp>
          <p:nvSpPr>
            <p:cNvPr id="10" name="椭圆 9"/>
            <p:cNvSpPr/>
            <p:nvPr>
              <p:custDataLst>
                <p:tags r:id="rId8"/>
              </p:custDataLst>
            </p:nvPr>
          </p:nvSpPr>
          <p:spPr>
            <a:xfrm>
              <a:off x="7253" y="5633"/>
              <a:ext cx="1874" cy="1289"/>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rPr>
                <a:t>进攻目标</a:t>
              </a:r>
            </a:p>
          </p:txBody>
        </p:sp>
        <p:sp>
          <p:nvSpPr>
            <p:cNvPr id="11" name="椭圆 10"/>
            <p:cNvSpPr/>
            <p:nvPr>
              <p:custDataLst>
                <p:tags r:id="rId9"/>
              </p:custDataLst>
            </p:nvPr>
          </p:nvSpPr>
          <p:spPr>
            <a:xfrm>
              <a:off x="7253" y="7226"/>
              <a:ext cx="1874" cy="1098"/>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rPr>
                <a:t>结果</a:t>
              </a:r>
            </a:p>
          </p:txBody>
        </p:sp>
        <p:cxnSp>
          <p:nvCxnSpPr>
            <p:cNvPr id="12" name="直接连接符 11"/>
            <p:cNvCxnSpPr>
              <a:endCxn id="8" idx="2"/>
            </p:cNvCxnSpPr>
            <p:nvPr>
              <p:custDataLst>
                <p:tags r:id="rId10"/>
              </p:custDataLst>
            </p:nvPr>
          </p:nvCxnSpPr>
          <p:spPr>
            <a:xfrm flipV="1">
              <a:off x="6068" y="3207"/>
              <a:ext cx="1185" cy="850"/>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a:endCxn id="9" idx="2"/>
            </p:cNvCxnSpPr>
            <p:nvPr>
              <p:custDataLst>
                <p:tags r:id="rId11"/>
              </p:custDataLst>
            </p:nvPr>
          </p:nvCxnSpPr>
          <p:spPr>
            <a:xfrm>
              <a:off x="6721" y="4589"/>
              <a:ext cx="333" cy="24"/>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a:stCxn id="10" idx="2"/>
            </p:cNvCxnSpPr>
            <p:nvPr>
              <p:custDataLst>
                <p:tags r:id="rId12"/>
              </p:custDataLst>
            </p:nvPr>
          </p:nvCxnSpPr>
          <p:spPr>
            <a:xfrm flipH="1" flipV="1">
              <a:off x="6213" y="5266"/>
              <a:ext cx="1040" cy="1012"/>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15" name="直接连接符 14"/>
            <p:cNvCxnSpPr>
              <a:stCxn id="11" idx="2"/>
            </p:cNvCxnSpPr>
            <p:nvPr>
              <p:custDataLst>
                <p:tags r:id="rId13"/>
              </p:custDataLst>
            </p:nvPr>
          </p:nvCxnSpPr>
          <p:spPr>
            <a:xfrm flipH="1" flipV="1">
              <a:off x="5638" y="5400"/>
              <a:ext cx="1615" cy="2375"/>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14"/>
              </p:custDataLst>
            </p:nvPr>
          </p:nvCxnSpPr>
          <p:spPr>
            <a:xfrm flipH="1" flipV="1">
              <a:off x="9127" y="1839"/>
              <a:ext cx="1608" cy="2170"/>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17" name="直接连接符 16"/>
            <p:cNvCxnSpPr>
              <a:stCxn id="4" idx="1"/>
              <a:endCxn id="8" idx="6"/>
            </p:cNvCxnSpPr>
            <p:nvPr>
              <p:custDataLst>
                <p:tags r:id="rId15"/>
              </p:custDataLst>
            </p:nvPr>
          </p:nvCxnSpPr>
          <p:spPr>
            <a:xfrm flipH="1" flipV="1">
              <a:off x="9127" y="3207"/>
              <a:ext cx="1159" cy="1003"/>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19" name="直接连接符 18"/>
            <p:cNvCxnSpPr/>
            <p:nvPr>
              <p:custDataLst>
                <p:tags r:id="rId16"/>
              </p:custDataLst>
            </p:nvPr>
          </p:nvCxnSpPr>
          <p:spPr>
            <a:xfrm flipH="1">
              <a:off x="9599" y="4638"/>
              <a:ext cx="363" cy="0"/>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17"/>
              </p:custDataLst>
            </p:nvPr>
          </p:nvCxnSpPr>
          <p:spPr>
            <a:xfrm flipV="1">
              <a:off x="9115" y="5145"/>
              <a:ext cx="1137" cy="1061"/>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21" name="直接连接符 20"/>
            <p:cNvCxnSpPr/>
            <p:nvPr>
              <p:custDataLst>
                <p:tags r:id="rId18"/>
              </p:custDataLst>
            </p:nvPr>
          </p:nvCxnSpPr>
          <p:spPr>
            <a:xfrm flipV="1">
              <a:off x="9115" y="5363"/>
              <a:ext cx="1548" cy="2488"/>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19"/>
              </p:custDataLst>
            </p:nvPr>
          </p:nvCxnSpPr>
          <p:spPr>
            <a:xfrm flipV="1">
              <a:off x="11654" y="1890"/>
              <a:ext cx="2558" cy="2240"/>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sp>
          <p:nvSpPr>
            <p:cNvPr id="23" name="椭圆 22"/>
            <p:cNvSpPr/>
            <p:nvPr>
              <p:custDataLst>
                <p:tags r:id="rId20"/>
              </p:custDataLst>
            </p:nvPr>
          </p:nvSpPr>
          <p:spPr>
            <a:xfrm>
              <a:off x="14212" y="1251"/>
              <a:ext cx="2188" cy="1176"/>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olidFill>
                    <a:schemeClr val="tx1"/>
                  </a:solidFill>
                  <a:latin typeface="宋体" panose="02010600030101010101" pitchFamily="2" charset="-122"/>
                  <a:ea typeface="宋体" panose="02010600030101010101" pitchFamily="2" charset="-122"/>
                </a:rPr>
                <a:t>1927.9</a:t>
              </a:r>
            </a:p>
          </p:txBody>
        </p:sp>
        <p:sp>
          <p:nvSpPr>
            <p:cNvPr id="24" name="椭圆 23"/>
            <p:cNvSpPr/>
            <p:nvPr>
              <p:custDataLst>
                <p:tags r:id="rId21"/>
              </p:custDataLst>
            </p:nvPr>
          </p:nvSpPr>
          <p:spPr>
            <a:xfrm>
              <a:off x="14212" y="2520"/>
              <a:ext cx="2166" cy="1321"/>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rgbClr val="C00000"/>
                  </a:solidFill>
                </a:rPr>
                <a:t>湘赣边界</a:t>
              </a:r>
            </a:p>
          </p:txBody>
        </p:sp>
        <p:sp>
          <p:nvSpPr>
            <p:cNvPr id="25" name="椭圆 24"/>
            <p:cNvSpPr/>
            <p:nvPr>
              <p:custDataLst>
                <p:tags r:id="rId22"/>
              </p:custDataLst>
            </p:nvPr>
          </p:nvSpPr>
          <p:spPr>
            <a:xfrm>
              <a:off x="14212" y="4078"/>
              <a:ext cx="2176" cy="1177"/>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solidFill>
                    <a:schemeClr val="tx1"/>
                  </a:solidFill>
                </a:rPr>
                <a:t>毛泽东</a:t>
              </a:r>
            </a:p>
          </p:txBody>
        </p:sp>
        <p:sp>
          <p:nvSpPr>
            <p:cNvPr id="26" name="椭圆 25"/>
            <p:cNvSpPr/>
            <p:nvPr>
              <p:custDataLst>
                <p:tags r:id="rId23"/>
              </p:custDataLst>
            </p:nvPr>
          </p:nvSpPr>
          <p:spPr>
            <a:xfrm>
              <a:off x="14212" y="5492"/>
              <a:ext cx="2164" cy="1258"/>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500" b="1">
                  <a:solidFill>
                    <a:srgbClr val="C00000"/>
                  </a:solidFill>
                  <a:highlight>
                    <a:srgbClr val="FFFF00"/>
                  </a:highlight>
                </a:rPr>
                <a:t>长沙</a:t>
              </a:r>
            </a:p>
          </p:txBody>
        </p:sp>
        <p:sp>
          <p:nvSpPr>
            <p:cNvPr id="27" name="椭圆 26"/>
            <p:cNvSpPr/>
            <p:nvPr>
              <p:custDataLst>
                <p:tags r:id="rId24"/>
              </p:custDataLst>
            </p:nvPr>
          </p:nvSpPr>
          <p:spPr>
            <a:xfrm>
              <a:off x="14212" y="6987"/>
              <a:ext cx="2164" cy="1483"/>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solidFill>
                    <a:schemeClr val="tx1"/>
                  </a:solidFill>
                </a:rPr>
                <a:t>进攻城市受挫</a:t>
              </a:r>
            </a:p>
          </p:txBody>
        </p:sp>
        <p:sp>
          <p:nvSpPr>
            <p:cNvPr id="28" name="椭圆 27"/>
            <p:cNvSpPr/>
            <p:nvPr>
              <p:custDataLst>
                <p:tags r:id="rId25"/>
              </p:custDataLst>
            </p:nvPr>
          </p:nvSpPr>
          <p:spPr>
            <a:xfrm>
              <a:off x="1527" y="1250"/>
              <a:ext cx="2236" cy="1177"/>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olidFill>
                    <a:schemeClr val="tx1"/>
                  </a:solidFill>
                  <a:latin typeface="宋体" panose="02010600030101010101" pitchFamily="2" charset="-122"/>
                  <a:ea typeface="宋体" panose="02010600030101010101" pitchFamily="2" charset="-122"/>
                </a:rPr>
                <a:t>1927.8</a:t>
              </a:r>
            </a:p>
          </p:txBody>
        </p:sp>
        <p:sp>
          <p:nvSpPr>
            <p:cNvPr id="29" name="椭圆 28"/>
            <p:cNvSpPr/>
            <p:nvPr>
              <p:custDataLst>
                <p:tags r:id="rId26"/>
              </p:custDataLst>
            </p:nvPr>
          </p:nvSpPr>
          <p:spPr>
            <a:xfrm>
              <a:off x="1484" y="2659"/>
              <a:ext cx="1875" cy="1177"/>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rgbClr val="C00000"/>
                  </a:solidFill>
                </a:rPr>
                <a:t>南昌</a:t>
              </a:r>
            </a:p>
          </p:txBody>
        </p:sp>
        <p:sp>
          <p:nvSpPr>
            <p:cNvPr id="30" name="椭圆 29"/>
            <p:cNvSpPr/>
            <p:nvPr>
              <p:custDataLst>
                <p:tags r:id="rId27"/>
              </p:custDataLst>
            </p:nvPr>
          </p:nvSpPr>
          <p:spPr>
            <a:xfrm>
              <a:off x="1504" y="4068"/>
              <a:ext cx="2120" cy="1207"/>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solidFill>
                    <a:schemeClr val="tx1"/>
                  </a:solidFill>
                </a:rPr>
                <a:t>周恩来、贺龙等</a:t>
              </a:r>
            </a:p>
          </p:txBody>
        </p:sp>
        <p:sp>
          <p:nvSpPr>
            <p:cNvPr id="31" name="椭圆 30"/>
            <p:cNvSpPr/>
            <p:nvPr>
              <p:custDataLst>
                <p:tags r:id="rId28"/>
              </p:custDataLst>
            </p:nvPr>
          </p:nvSpPr>
          <p:spPr>
            <a:xfrm>
              <a:off x="1484" y="5482"/>
              <a:ext cx="1875" cy="1272"/>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500" b="1">
                  <a:solidFill>
                    <a:srgbClr val="C00000"/>
                  </a:solidFill>
                  <a:highlight>
                    <a:srgbClr val="FFFF00"/>
                  </a:highlight>
                </a:rPr>
                <a:t>南昌</a:t>
              </a:r>
            </a:p>
          </p:txBody>
        </p:sp>
        <p:sp>
          <p:nvSpPr>
            <p:cNvPr id="32" name="椭圆 31"/>
            <p:cNvSpPr/>
            <p:nvPr>
              <p:custDataLst>
                <p:tags r:id="rId29"/>
              </p:custDataLst>
            </p:nvPr>
          </p:nvSpPr>
          <p:spPr>
            <a:xfrm>
              <a:off x="1393" y="6959"/>
              <a:ext cx="2383" cy="1669"/>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solidFill>
                    <a:schemeClr val="tx1"/>
                  </a:solidFill>
                </a:rPr>
                <a:t>占领南昌，南下广东</a:t>
              </a:r>
            </a:p>
          </p:txBody>
        </p:sp>
        <p:cxnSp>
          <p:nvCxnSpPr>
            <p:cNvPr id="33" name="直接连接符 32"/>
            <p:cNvCxnSpPr>
              <a:endCxn id="24" idx="2"/>
            </p:cNvCxnSpPr>
            <p:nvPr>
              <p:custDataLst>
                <p:tags r:id="rId30"/>
              </p:custDataLst>
            </p:nvPr>
          </p:nvCxnSpPr>
          <p:spPr>
            <a:xfrm flipV="1">
              <a:off x="11999" y="3181"/>
              <a:ext cx="2213" cy="1120"/>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34" name="直接连接符 33"/>
            <p:cNvCxnSpPr>
              <a:endCxn id="25" idx="2"/>
            </p:cNvCxnSpPr>
            <p:nvPr>
              <p:custDataLst>
                <p:tags r:id="rId31"/>
              </p:custDataLst>
            </p:nvPr>
          </p:nvCxnSpPr>
          <p:spPr>
            <a:xfrm>
              <a:off x="12160" y="4613"/>
              <a:ext cx="2052" cy="54"/>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35" name="直接连接符 34"/>
            <p:cNvCxnSpPr>
              <a:endCxn id="26" idx="2"/>
            </p:cNvCxnSpPr>
            <p:nvPr>
              <p:custDataLst>
                <p:tags r:id="rId32"/>
              </p:custDataLst>
            </p:nvPr>
          </p:nvCxnSpPr>
          <p:spPr>
            <a:xfrm>
              <a:off x="12041" y="4998"/>
              <a:ext cx="2171" cy="1123"/>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36" name="直接连接符 35"/>
            <p:cNvCxnSpPr>
              <a:endCxn id="27" idx="2"/>
            </p:cNvCxnSpPr>
            <p:nvPr>
              <p:custDataLst>
                <p:tags r:id="rId33"/>
              </p:custDataLst>
            </p:nvPr>
          </p:nvCxnSpPr>
          <p:spPr>
            <a:xfrm>
              <a:off x="11654" y="5308"/>
              <a:ext cx="2558" cy="2421"/>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37" name="直接连接符 36"/>
            <p:cNvCxnSpPr>
              <a:endCxn id="28" idx="6"/>
            </p:cNvCxnSpPr>
            <p:nvPr>
              <p:custDataLst>
                <p:tags r:id="rId34"/>
              </p:custDataLst>
            </p:nvPr>
          </p:nvCxnSpPr>
          <p:spPr>
            <a:xfrm flipH="1" flipV="1">
              <a:off x="3763" y="1839"/>
              <a:ext cx="1483" cy="2194"/>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38" name="直接连接符 37"/>
            <p:cNvCxnSpPr/>
            <p:nvPr>
              <p:custDataLst>
                <p:tags r:id="rId35"/>
              </p:custDataLst>
            </p:nvPr>
          </p:nvCxnSpPr>
          <p:spPr>
            <a:xfrm flipH="1" flipV="1">
              <a:off x="3263" y="3429"/>
              <a:ext cx="1432" cy="949"/>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39" name="直接连接符 38"/>
            <p:cNvCxnSpPr>
              <a:endCxn id="30" idx="6"/>
            </p:cNvCxnSpPr>
            <p:nvPr>
              <p:custDataLst>
                <p:tags r:id="rId36"/>
              </p:custDataLst>
            </p:nvPr>
          </p:nvCxnSpPr>
          <p:spPr>
            <a:xfrm flipH="1" flipV="1">
              <a:off x="3624" y="4672"/>
              <a:ext cx="897" cy="14"/>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40" name="直接连接符 39"/>
            <p:cNvCxnSpPr/>
            <p:nvPr>
              <p:custDataLst>
                <p:tags r:id="rId37"/>
              </p:custDataLst>
            </p:nvPr>
          </p:nvCxnSpPr>
          <p:spPr>
            <a:xfrm flipV="1">
              <a:off x="3312" y="5073"/>
              <a:ext cx="1354" cy="846"/>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cxnSp>
          <p:nvCxnSpPr>
            <p:cNvPr id="41" name="直接连接符 40"/>
            <p:cNvCxnSpPr>
              <a:stCxn id="32" idx="7"/>
            </p:cNvCxnSpPr>
            <p:nvPr>
              <p:custDataLst>
                <p:tags r:id="rId38"/>
              </p:custDataLst>
            </p:nvPr>
          </p:nvCxnSpPr>
          <p:spPr>
            <a:xfrm flipV="1">
              <a:off x="3427" y="5315"/>
              <a:ext cx="1650" cy="1888"/>
            </a:xfrm>
            <a:prstGeom prst="line">
              <a:avLst/>
            </a:prstGeom>
            <a:ln w="12700" cmpd="sng">
              <a:solidFill>
                <a:schemeClr val="tx2"/>
              </a:solidFill>
              <a:prstDash val="solid"/>
            </a:ln>
          </p:spPr>
          <p:style>
            <a:lnRef idx="2">
              <a:schemeClr val="accent1"/>
            </a:lnRef>
            <a:fillRef idx="0">
              <a:srgbClr val="FFFFFF"/>
            </a:fillRef>
            <a:effectRef idx="0">
              <a:srgbClr val="FFFFFF"/>
            </a:effectRef>
            <a:fontRef idx="minor">
              <a:schemeClr val="tx1"/>
            </a:fontRef>
          </p:style>
        </p:cxnSp>
      </p:grpSp>
      <p:grpSp>
        <p:nvGrpSpPr>
          <p:cNvPr id="45" name="组合 44"/>
          <p:cNvGrpSpPr/>
          <p:nvPr/>
        </p:nvGrpSpPr>
        <p:grpSpPr>
          <a:xfrm>
            <a:off x="3991610" y="4418965"/>
            <a:ext cx="2763520" cy="897255"/>
            <a:chOff x="6286" y="6959"/>
            <a:chExt cx="4352" cy="1413"/>
          </a:xfrm>
        </p:grpSpPr>
        <p:cxnSp>
          <p:nvCxnSpPr>
            <p:cNvPr id="43" name="直接连接符 42"/>
            <p:cNvCxnSpPr/>
            <p:nvPr/>
          </p:nvCxnSpPr>
          <p:spPr>
            <a:xfrm>
              <a:off x="6286" y="6959"/>
              <a:ext cx="4353" cy="48"/>
            </a:xfrm>
            <a:prstGeom prst="line">
              <a:avLst/>
            </a:prstGeom>
            <a:ln w="41275">
              <a:solidFill>
                <a:srgbClr val="C00000"/>
              </a:solidFill>
            </a:ln>
          </p:spPr>
          <p:style>
            <a:lnRef idx="2">
              <a:schemeClr val="accent1"/>
            </a:lnRef>
            <a:fillRef idx="0">
              <a:srgbClr val="FFFFFF"/>
            </a:fillRef>
            <a:effectRef idx="0">
              <a:srgbClr val="FFFFFF"/>
            </a:effectRef>
            <a:fontRef idx="minor">
              <a:schemeClr val="tx1"/>
            </a:fontRef>
          </p:style>
        </p:cxnSp>
        <p:cxnSp>
          <p:nvCxnSpPr>
            <p:cNvPr id="44" name="直接连接符 43"/>
            <p:cNvCxnSpPr/>
            <p:nvPr>
              <p:custDataLst>
                <p:tags r:id="rId3"/>
              </p:custDataLst>
            </p:nvPr>
          </p:nvCxnSpPr>
          <p:spPr>
            <a:xfrm>
              <a:off x="6286" y="8324"/>
              <a:ext cx="4353" cy="48"/>
            </a:xfrm>
            <a:prstGeom prst="line">
              <a:avLst/>
            </a:prstGeom>
            <a:ln w="41275">
              <a:solidFill>
                <a:srgbClr val="C00000"/>
              </a:solidFill>
            </a:ln>
          </p:spPr>
          <p:style>
            <a:lnRef idx="2">
              <a:schemeClr val="accent1"/>
            </a:lnRef>
            <a:fillRef idx="0">
              <a:srgbClr val="FFFFFF"/>
            </a:fillRef>
            <a:effectRef idx="0">
              <a:srgbClr val="FFFFFF"/>
            </a:effectRef>
            <a:fontRef idx="minor">
              <a:schemeClr val="tx1"/>
            </a:fontRef>
          </p:style>
        </p:cxnSp>
      </p:grpSp>
      <p:sp>
        <p:nvSpPr>
          <p:cNvPr id="46" name="矩形 45"/>
          <p:cNvSpPr/>
          <p:nvPr/>
        </p:nvSpPr>
        <p:spPr>
          <a:xfrm>
            <a:off x="460375" y="643255"/>
            <a:ext cx="11616690" cy="1792605"/>
          </a:xfrm>
          <a:prstGeom prst="rect">
            <a:avLst/>
          </a:prstGeom>
          <a:solidFill>
            <a:schemeClr val="bg1"/>
          </a:solidFill>
          <a:ln w="285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b="1">
                <a:solidFill>
                  <a:schemeClr val="tx1"/>
                </a:solidFill>
              </a:rPr>
              <a:t>       ······</a:t>
            </a:r>
            <a:r>
              <a:rPr lang="zh-CN" altLang="en-US" sz="2800" b="1">
                <a:solidFill>
                  <a:schemeClr val="tx1"/>
                </a:solidFill>
              </a:rPr>
              <a:t>中国执着于城市，在那个时候是非常自然的。因为中国共产党人的面前只有一个榜样，那就是已经成功的俄国革命，而</a:t>
            </a:r>
            <a:r>
              <a:rPr lang="zh-CN" altLang="en-US" sz="2800" b="1">
                <a:solidFill>
                  <a:schemeClr val="tx1"/>
                </a:solidFill>
                <a:highlight>
                  <a:srgbClr val="FFFF00"/>
                </a:highlight>
              </a:rPr>
              <a:t>俄国革命正是从城市开始的</a:t>
            </a:r>
            <a:r>
              <a:rPr lang="zh-CN" altLang="en-US" sz="2800" b="1">
                <a:solidFill>
                  <a:schemeClr val="tx1"/>
                </a:solidFill>
              </a:rPr>
              <a:t>。</a:t>
            </a:r>
            <a:r>
              <a:rPr lang="en-US" altLang="zh-CN" sz="2800" b="1">
                <a:solidFill>
                  <a:schemeClr val="tx1"/>
                </a:solidFill>
              </a:rPr>
              <a:t>                         ——</a:t>
            </a:r>
            <a:r>
              <a:rPr lang="zh-CN" altLang="en-US" sz="2800" b="1">
                <a:solidFill>
                  <a:schemeClr val="tx1"/>
                </a:solidFill>
              </a:rPr>
              <a:t>陈旭麓《近代中国社会的新陈代谢》</a:t>
            </a:r>
          </a:p>
        </p:txBody>
      </p:sp>
      <p:sp>
        <p:nvSpPr>
          <p:cNvPr id="47" name="圆角矩形 46"/>
          <p:cNvSpPr/>
          <p:nvPr>
            <p:custDataLst>
              <p:tags r:id="rId2"/>
            </p:custDataLst>
          </p:nvPr>
        </p:nvSpPr>
        <p:spPr>
          <a:xfrm>
            <a:off x="186690" y="113665"/>
            <a:ext cx="3943985"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寻路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秋收起义</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1000" fill="hold"/>
                                        <p:tgtEl>
                                          <p:spTgt spid="46"/>
                                        </p:tgtEl>
                                        <p:attrNameLst>
                                          <p:attrName>ppt_w</p:attrName>
                                        </p:attrNameLst>
                                      </p:cBhvr>
                                      <p:tavLst>
                                        <p:tav tm="0">
                                          <p:val>
                                            <p:strVal val="#ppt_w*0.70"/>
                                          </p:val>
                                        </p:tav>
                                        <p:tav tm="100000">
                                          <p:val>
                                            <p:strVal val="#ppt_w"/>
                                          </p:val>
                                        </p:tav>
                                      </p:tavLst>
                                    </p:anim>
                                    <p:anim calcmode="lin" valueType="num">
                                      <p:cBhvr>
                                        <p:cTn id="12" dur="1000" fill="hold"/>
                                        <p:tgtEl>
                                          <p:spTgt spid="46"/>
                                        </p:tgtEl>
                                        <p:attrNameLst>
                                          <p:attrName>ppt_h</p:attrName>
                                        </p:attrNameLst>
                                      </p:cBhvr>
                                      <p:tavLst>
                                        <p:tav tm="0">
                                          <p:val>
                                            <p:strVal val="#ppt_h"/>
                                          </p:val>
                                        </p:tav>
                                        <p:tav tm="100000">
                                          <p:val>
                                            <p:strVal val="#ppt_h"/>
                                          </p:val>
                                        </p:tav>
                                      </p:tavLst>
                                    </p:anim>
                                    <p:animEffect transition="in" filter="fade">
                                      <p:cBhvr>
                                        <p:cTn id="1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13055" y="635635"/>
            <a:ext cx="11581765" cy="95313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chemeClr val="tx1"/>
                </a:solidFill>
                <a:latin typeface="Arial" panose="020B0604020202020204" pitchFamily="34" charset="0"/>
                <a:ea typeface="微软雅黑" panose="020B0503020204020204" pitchFamily="34" charset="-122"/>
              </a:rPr>
              <a:t>【</a:t>
            </a:r>
            <a:r>
              <a:rPr lang="zh-CN" altLang="en-US" sz="2800" b="1">
                <a:solidFill>
                  <a:srgbClr val="C00000"/>
                </a:solidFill>
                <a:latin typeface="Arial" panose="020B0604020202020204" pitchFamily="34" charset="0"/>
                <a:ea typeface="微软雅黑" panose="020B0503020204020204" pitchFamily="34" charset="-122"/>
              </a:rPr>
              <a:t>微项目活动</a:t>
            </a:r>
            <a:r>
              <a:rPr lang="zh-CN" altLang="en-US" sz="2800" b="1">
                <a:solidFill>
                  <a:schemeClr val="tx1"/>
                </a:solidFill>
                <a:latin typeface="Arial" panose="020B0604020202020204" pitchFamily="34" charset="0"/>
                <a:ea typeface="微软雅黑" panose="020B0503020204020204" pitchFamily="34" charset="-122"/>
              </a:rPr>
              <a:t>：如果你是文家市会议参会人员，请结合材料，围绕</a:t>
            </a:r>
            <a:r>
              <a:rPr lang="en-US" altLang="zh-CN" sz="2800" b="1">
                <a:solidFill>
                  <a:schemeClr val="tx1"/>
                </a:solidFill>
                <a:latin typeface="Arial" panose="020B0604020202020204" pitchFamily="34" charset="0"/>
                <a:ea typeface="微软雅黑" panose="020B0503020204020204" pitchFamily="34" charset="-122"/>
              </a:rPr>
              <a:t>“</a:t>
            </a:r>
            <a:r>
              <a:rPr lang="zh-CN" altLang="en-US" sz="2800" b="1">
                <a:solidFill>
                  <a:schemeClr val="tx1"/>
                </a:solidFill>
                <a:latin typeface="Arial" panose="020B0604020202020204" pitchFamily="34" charset="0"/>
                <a:ea typeface="微软雅黑" panose="020B0503020204020204" pitchFamily="34" charset="-122"/>
              </a:rPr>
              <a:t>从城市转移到农村，去</a:t>
            </a:r>
            <a:r>
              <a:rPr lang="zh-CN" altLang="en-US" sz="2800" b="1">
                <a:solidFill>
                  <a:srgbClr val="C00000"/>
                </a:solidFill>
                <a:latin typeface="Arial" panose="020B0604020202020204" pitchFamily="34" charset="0"/>
                <a:ea typeface="微软雅黑" panose="020B0503020204020204" pitchFamily="34" charset="-122"/>
              </a:rPr>
              <a:t>井冈山开辟根据地</a:t>
            </a:r>
            <a:r>
              <a:rPr lang="zh-CN" altLang="en-US" sz="2800" b="1">
                <a:solidFill>
                  <a:schemeClr val="tx1"/>
                </a:solidFill>
                <a:latin typeface="Arial" panose="020B0604020202020204" pitchFamily="34" charset="0"/>
                <a:ea typeface="微软雅黑" panose="020B0503020204020204" pitchFamily="34" charset="-122"/>
              </a:rPr>
              <a:t>的</a:t>
            </a:r>
            <a:r>
              <a:rPr lang="zh-CN" altLang="en-US" sz="2800" b="1">
                <a:solidFill>
                  <a:schemeClr val="tx1"/>
                </a:solidFill>
                <a:highlight>
                  <a:srgbClr val="FFFF00"/>
                </a:highlight>
                <a:latin typeface="Arial" panose="020B0604020202020204" pitchFamily="34" charset="0"/>
                <a:ea typeface="微软雅黑" panose="020B0503020204020204" pitchFamily="34" charset="-122"/>
              </a:rPr>
              <a:t>必要性</a:t>
            </a:r>
            <a:r>
              <a:rPr lang="zh-CN" altLang="en-US" sz="2800" b="1">
                <a:solidFill>
                  <a:schemeClr val="tx1"/>
                </a:solidFill>
                <a:latin typeface="Arial" panose="020B0604020202020204" pitchFamily="34" charset="0"/>
                <a:ea typeface="微软雅黑" panose="020B0503020204020204" pitchFamily="34" charset="-122"/>
              </a:rPr>
              <a:t>和</a:t>
            </a:r>
            <a:r>
              <a:rPr lang="zh-CN" altLang="en-US" sz="2800" b="1">
                <a:solidFill>
                  <a:schemeClr val="tx1"/>
                </a:solidFill>
                <a:highlight>
                  <a:srgbClr val="FFFF00"/>
                </a:highlight>
                <a:latin typeface="Arial" panose="020B0604020202020204" pitchFamily="34" charset="0"/>
                <a:ea typeface="微软雅黑" panose="020B0503020204020204" pitchFamily="34" charset="-122"/>
              </a:rPr>
              <a:t>可行性</a:t>
            </a:r>
            <a:r>
              <a:rPr lang="en-US" altLang="zh-CN" sz="2800" b="1">
                <a:solidFill>
                  <a:schemeClr val="tx1"/>
                </a:solidFill>
                <a:latin typeface="Arial" panose="020B0604020202020204" pitchFamily="34" charset="0"/>
                <a:ea typeface="微软雅黑" panose="020B0503020204020204" pitchFamily="34" charset="-122"/>
              </a:rPr>
              <a:t>”</a:t>
            </a:r>
            <a:r>
              <a:rPr lang="zh-CN" altLang="en-US" sz="2800" b="1">
                <a:solidFill>
                  <a:schemeClr val="tx1"/>
                </a:solidFill>
                <a:latin typeface="Arial" panose="020B0604020202020204" pitchFamily="34" charset="0"/>
                <a:ea typeface="微软雅黑" panose="020B0503020204020204" pitchFamily="34" charset="-122"/>
              </a:rPr>
              <a:t>，撰写发言稿】</a:t>
            </a:r>
          </a:p>
        </p:txBody>
      </p:sp>
      <p:sp>
        <p:nvSpPr>
          <p:cNvPr id="32" name="文本框 31"/>
          <p:cNvSpPr txBox="1"/>
          <p:nvPr>
            <p:custDataLst>
              <p:tags r:id="rId2"/>
            </p:custDataLst>
          </p:nvPr>
        </p:nvSpPr>
        <p:spPr>
          <a:xfrm>
            <a:off x="7939405" y="3429635"/>
            <a:ext cx="3955415" cy="2495550"/>
          </a:xfrm>
          <a:prstGeom prst="rect">
            <a:avLst/>
          </a:prstGeom>
          <a:noFill/>
          <a:ln>
            <a:solidFill>
              <a:srgbClr val="C00000"/>
            </a:solidFill>
          </a:ln>
        </p:spPr>
        <p:txBody>
          <a:bodyPr wrap="square">
            <a:noAutofit/>
          </a:bodyPr>
          <a:lstStyle/>
          <a:p>
            <a:r>
              <a:rPr lang="zh-CN" sz="2000" b="1" dirty="0">
                <a:latin typeface="宋体" panose="02010600030101010101" pitchFamily="2" charset="-122"/>
                <a:ea typeface="宋体" panose="02010600030101010101" pitchFamily="2" charset="-122"/>
                <a:cs typeface="宋体" panose="02010600030101010101" pitchFamily="2" charset="-122"/>
              </a:rPr>
              <a:t>材料三：由于中国革命的敌人异常强大，而且长期占据城市，所以农村是孕育革命的温床，而占全国人口</a:t>
            </a:r>
            <a:r>
              <a:rPr lang="en-US" altLang="zh-CN" sz="2000" b="1" dirty="0">
                <a:latin typeface="宋体" panose="02010600030101010101" pitchFamily="2" charset="-122"/>
                <a:ea typeface="宋体" panose="02010600030101010101" pitchFamily="2" charset="-122"/>
                <a:cs typeface="宋体" panose="02010600030101010101" pitchFamily="2" charset="-122"/>
              </a:rPr>
              <a:t>80%</a:t>
            </a:r>
            <a:r>
              <a:rPr lang="zh-CN" altLang="en-US" sz="2000" b="1" dirty="0">
                <a:latin typeface="宋体" panose="02010600030101010101" pitchFamily="2" charset="-122"/>
                <a:ea typeface="宋体" panose="02010600030101010101" pitchFamily="2" charset="-122"/>
                <a:cs typeface="宋体" panose="02010600030101010101" pitchFamily="2" charset="-122"/>
              </a:rPr>
              <a:t>以上的农民则是反帝反封建的主力军，是无产阶级最可靠的同盟军。</a:t>
            </a:r>
          </a:p>
          <a:p>
            <a:r>
              <a:rPr lang="zh-CN" altLang="en-US" sz="2000" b="1" dirty="0">
                <a:latin typeface="宋体" panose="02010600030101010101" pitchFamily="2" charset="-122"/>
                <a:ea typeface="宋体" panose="02010600030101010101" pitchFamily="2" charset="-122"/>
                <a:cs typeface="宋体" panose="02010600030101010101" pitchFamily="2" charset="-122"/>
              </a:rPr>
              <a:t> </a:t>
            </a:r>
            <a:r>
              <a:rPr lang="en-US" altLang="zh-CN" sz="2000" b="1"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毛泽东</a:t>
            </a:r>
          </a:p>
        </p:txBody>
      </p:sp>
      <p:sp>
        <p:nvSpPr>
          <p:cNvPr id="33" name="文本框 32"/>
          <p:cNvSpPr txBox="1"/>
          <p:nvPr>
            <p:custDataLst>
              <p:tags r:id="rId3"/>
            </p:custDataLst>
          </p:nvPr>
        </p:nvSpPr>
        <p:spPr>
          <a:xfrm>
            <a:off x="435610" y="3429635"/>
            <a:ext cx="7211695" cy="2553335"/>
          </a:xfrm>
          <a:prstGeom prst="rect">
            <a:avLst/>
          </a:prstGeom>
          <a:noFill/>
          <a:ln>
            <a:solidFill>
              <a:srgbClr val="C00000"/>
            </a:solidFill>
          </a:ln>
        </p:spPr>
        <p:txBody>
          <a:bodyPr wrap="square">
            <a:spAutoFit/>
          </a:bodyPr>
          <a:lstStyle/>
          <a:p>
            <a:pPr algn="l"/>
            <a:r>
              <a:rPr lang="zh-CN" altLang="en-US" sz="2000" b="1" dirty="0">
                <a:latin typeface="宋体" panose="02010600030101010101" pitchFamily="2" charset="-122"/>
                <a:ea typeface="宋体" panose="02010600030101010101" pitchFamily="2" charset="-122"/>
                <a:cs typeface="宋体" panose="02010600030101010101" pitchFamily="2" charset="-122"/>
              </a:rPr>
              <a:t>材料二：</a:t>
            </a:r>
            <a:r>
              <a:rPr lang="zh-CN" sz="2000" b="1" dirty="0">
                <a:latin typeface="宋体" panose="02010600030101010101" pitchFamily="2" charset="-122"/>
                <a:ea typeface="宋体" panose="02010600030101010101" pitchFamily="2" charset="-122"/>
                <a:cs typeface="宋体" panose="02010600030101010101" pitchFamily="2" charset="-122"/>
              </a:rPr>
              <a:t>《俄国革命》是国内学者依据新史料撰写的考察</a:t>
            </a:r>
            <a:r>
              <a:rPr lang="en-US" altLang="zh-CN" sz="2000" b="1" dirty="0">
                <a:latin typeface="宋体" panose="02010600030101010101" pitchFamily="2" charset="-122"/>
                <a:ea typeface="宋体" panose="02010600030101010101" pitchFamily="2" charset="-122"/>
                <a:cs typeface="宋体" panose="02010600030101010101" pitchFamily="2" charset="-122"/>
              </a:rPr>
              <a:t>1917</a:t>
            </a:r>
            <a:r>
              <a:rPr lang="zh-CN" altLang="en-US" sz="2000" b="1" dirty="0">
                <a:latin typeface="宋体" panose="02010600030101010101" pitchFamily="2" charset="-122"/>
                <a:ea typeface="宋体" panose="02010600030101010101" pitchFamily="2" charset="-122"/>
                <a:cs typeface="宋体" panose="02010600030101010101" pitchFamily="2" charset="-122"/>
              </a:rPr>
              <a:t>年俄国革命的学术专著。在</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最后的冲击</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一节中</a:t>
            </a:r>
            <a:r>
              <a:rPr lang="en-US" altLang="zh-CN" sz="9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我们知道了：起义过程中共死亡</a:t>
            </a:r>
            <a:r>
              <a:rPr lang="en-US" altLang="zh-CN" sz="2000" b="1" dirty="0">
                <a:latin typeface="宋体" panose="02010600030101010101" pitchFamily="2" charset="-122"/>
                <a:ea typeface="宋体" panose="02010600030101010101" pitchFamily="2" charset="-122"/>
                <a:cs typeface="宋体" panose="02010600030101010101" pitchFamily="2" charset="-122"/>
              </a:rPr>
              <a:t>6</a:t>
            </a:r>
            <a:r>
              <a:rPr lang="zh-CN" altLang="en-US" sz="2000" b="1" dirty="0">
                <a:latin typeface="宋体" panose="02010600030101010101" pitchFamily="2" charset="-122"/>
                <a:ea typeface="宋体" panose="02010600030101010101" pitchFamily="2" charset="-122"/>
                <a:cs typeface="宋体" panose="02010600030101010101" pitchFamily="2" charset="-122"/>
              </a:rPr>
              <a:t>人，伤</a:t>
            </a:r>
            <a:r>
              <a:rPr lang="en-US" altLang="zh-CN" sz="2000" b="1" dirty="0">
                <a:latin typeface="宋体" panose="02010600030101010101" pitchFamily="2" charset="-122"/>
                <a:ea typeface="宋体" panose="02010600030101010101" pitchFamily="2" charset="-122"/>
                <a:cs typeface="宋体" panose="02010600030101010101" pitchFamily="2" charset="-122"/>
              </a:rPr>
              <a:t>50</a:t>
            </a:r>
            <a:r>
              <a:rPr lang="zh-CN" altLang="en-US" sz="2000" b="1" dirty="0">
                <a:latin typeface="宋体" panose="02010600030101010101" pitchFamily="2" charset="-122"/>
                <a:ea typeface="宋体" panose="02010600030101010101" pitchFamily="2" charset="-122"/>
                <a:cs typeface="宋体" panose="02010600030101010101" pitchFamily="2" charset="-122"/>
              </a:rPr>
              <a:t>人。</a:t>
            </a:r>
            <a:r>
              <a:rPr lang="en-US" altLang="zh-CN" sz="9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晚上</a:t>
            </a:r>
            <a:r>
              <a:rPr lang="en-US" altLang="zh-CN" sz="2000" b="1" dirty="0">
                <a:latin typeface="宋体" panose="02010600030101010101" pitchFamily="2" charset="-122"/>
                <a:ea typeface="宋体" panose="02010600030101010101" pitchFamily="2" charset="-122"/>
                <a:cs typeface="宋体" panose="02010600030101010101" pitchFamily="2" charset="-122"/>
              </a:rPr>
              <a:t>9</a:t>
            </a:r>
            <a:r>
              <a:rPr lang="zh-CN" altLang="en-US" sz="2000" b="1" dirty="0">
                <a:latin typeface="宋体" panose="02010600030101010101" pitchFamily="2" charset="-122"/>
                <a:ea typeface="宋体" panose="02010600030101010101" pitchFamily="2" charset="-122"/>
                <a:cs typeface="宋体" panose="02010600030101010101" pitchFamily="2" charset="-122"/>
              </a:rPr>
              <a:t>点</a:t>
            </a:r>
            <a:r>
              <a:rPr lang="en-US" altLang="zh-CN" sz="2000" b="1" dirty="0">
                <a:latin typeface="宋体" panose="02010600030101010101" pitchFamily="2" charset="-122"/>
                <a:ea typeface="宋体" panose="02010600030101010101" pitchFamily="2" charset="-122"/>
                <a:cs typeface="宋体" panose="02010600030101010101" pitchFamily="2" charset="-122"/>
              </a:rPr>
              <a:t>40</a:t>
            </a:r>
            <a:r>
              <a:rPr lang="zh-CN" altLang="en-US" sz="2000" b="1" dirty="0">
                <a:latin typeface="宋体" panose="02010600030101010101" pitchFamily="2" charset="-122"/>
                <a:ea typeface="宋体" panose="02010600030101010101" pitchFamily="2" charset="-122"/>
                <a:cs typeface="宋体" panose="02010600030101010101" pitchFamily="2" charset="-122"/>
              </a:rPr>
              <a:t>分，</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阿芙乐尔号</a:t>
            </a: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发出了进攻信号，而此前守卫冬宫的近</a:t>
            </a:r>
            <a:r>
              <a:rPr lang="en-US" altLang="zh-CN" sz="2000" b="1" dirty="0">
                <a:latin typeface="宋体" panose="02010600030101010101" pitchFamily="2" charset="-122"/>
                <a:ea typeface="宋体" panose="02010600030101010101" pitchFamily="2" charset="-122"/>
                <a:cs typeface="宋体" panose="02010600030101010101" pitchFamily="2" charset="-122"/>
              </a:rPr>
              <a:t>3000</a:t>
            </a:r>
            <a:r>
              <a:rPr lang="zh-CN" altLang="en-US" sz="2000" b="1" dirty="0">
                <a:latin typeface="宋体" panose="02010600030101010101" pitchFamily="2" charset="-122"/>
                <a:ea typeface="宋体" panose="02010600030101010101" pitchFamily="2" charset="-122"/>
                <a:cs typeface="宋体" panose="02010600030101010101" pitchFamily="2" charset="-122"/>
              </a:rPr>
              <a:t>名军官、士官生和妇女突击营女兵已经有一半左右离开了冬宫。当半夜过后起义者进入冬宫时，冬宫的守卫者已大部撤离，余下的也放弃了抵抗。</a:t>
            </a:r>
            <a:r>
              <a:rPr lang="en-US" altLang="zh-CN" sz="2000" b="1" dirty="0">
                <a:latin typeface="宋体" panose="02010600030101010101" pitchFamily="2" charset="-122"/>
                <a:ea typeface="宋体" panose="02010600030101010101" pitchFamily="2" charset="-122"/>
                <a:cs typeface="宋体" panose="02010600030101010101" pitchFamily="2" charset="-122"/>
              </a:rPr>
              <a:t>    </a:t>
            </a:r>
          </a:p>
          <a:p>
            <a:pPr algn="l"/>
            <a:r>
              <a:rPr lang="en-US" altLang="zh-CN" sz="2000" b="1"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摘编余伟民《历史细节中的俄国革命》</a:t>
            </a:r>
          </a:p>
        </p:txBody>
      </p:sp>
      <p:sp>
        <p:nvSpPr>
          <p:cNvPr id="47" name="圆角矩形 46"/>
          <p:cNvSpPr/>
          <p:nvPr>
            <p:custDataLst>
              <p:tags r:id="rId4"/>
            </p:custDataLst>
          </p:nvPr>
        </p:nvSpPr>
        <p:spPr>
          <a:xfrm>
            <a:off x="313055" y="184150"/>
            <a:ext cx="330962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寻路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秋收起义</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custDataLst>
              <p:tags r:id="rId5"/>
            </p:custDataLst>
          </p:nvPr>
        </p:nvSpPr>
        <p:spPr>
          <a:xfrm>
            <a:off x="466725" y="1694180"/>
            <a:ext cx="7180580" cy="1630045"/>
          </a:xfrm>
          <a:prstGeom prst="rect">
            <a:avLst/>
          </a:prstGeom>
          <a:noFill/>
          <a:ln>
            <a:solidFill>
              <a:srgbClr val="C00000"/>
            </a:solidFill>
          </a:ln>
        </p:spPr>
        <p:txBody>
          <a:bodyPr wrap="square">
            <a:spAutoFit/>
          </a:bodyPr>
          <a:lstStyle/>
          <a:p>
            <a:r>
              <a:rPr lang="zh-CN" altLang="en-US" sz="2000" b="1" dirty="0">
                <a:latin typeface="宋体" panose="02010600030101010101" pitchFamily="2" charset="-122"/>
                <a:ea typeface="宋体" panose="02010600030101010101" pitchFamily="2" charset="-122"/>
                <a:cs typeface="宋体" panose="02010600030101010101" pitchFamily="2" charset="-122"/>
              </a:rPr>
              <a:t>材料一</a:t>
            </a:r>
            <a:r>
              <a:rPr lang="en-US" altLang="zh-CN" sz="2000" b="1"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1861</a:t>
            </a:r>
            <a:r>
              <a:rPr lang="zh-CN" altLang="en-US" sz="2000" b="1" dirty="0">
                <a:latin typeface="宋体" panose="02010600030101010101" pitchFamily="2" charset="-122"/>
                <a:ea typeface="宋体" panose="02010600030101010101" pitchFamily="2" charset="-122"/>
                <a:cs typeface="宋体" panose="02010600030101010101" pitchFamily="2" charset="-122"/>
              </a:rPr>
              <a:t>年俄国农奴制改革后，资本主义发展起来。第一次世界大战之前，俄国工人总人数为</a:t>
            </a:r>
            <a:r>
              <a:rPr lang="en-US" altLang="zh-CN" sz="2000" b="1" dirty="0">
                <a:latin typeface="宋体" panose="02010600030101010101" pitchFamily="2" charset="-122"/>
                <a:ea typeface="宋体" panose="02010600030101010101" pitchFamily="2" charset="-122"/>
                <a:cs typeface="宋体" panose="02010600030101010101" pitchFamily="2" charset="-122"/>
              </a:rPr>
              <a:t>1500</a:t>
            </a:r>
            <a:r>
              <a:rPr lang="zh-CN" altLang="en-US" sz="2000" b="1" dirty="0">
                <a:latin typeface="宋体" panose="02010600030101010101" pitchFamily="2" charset="-122"/>
                <a:ea typeface="宋体" panose="02010600030101010101" pitchFamily="2" charset="-122"/>
                <a:cs typeface="宋体" panose="02010600030101010101" pitchFamily="2" charset="-122"/>
              </a:rPr>
              <a:t>万，少数的大企业集中了俄国大约</a:t>
            </a:r>
            <a:r>
              <a:rPr lang="en-US" altLang="zh-CN" sz="2000" b="1" dirty="0">
                <a:latin typeface="宋体" panose="02010600030101010101" pitchFamily="2" charset="-122"/>
                <a:ea typeface="宋体" panose="02010600030101010101" pitchFamily="2" charset="-122"/>
                <a:cs typeface="宋体" panose="02010600030101010101" pitchFamily="2" charset="-122"/>
              </a:rPr>
              <a:t>54%</a:t>
            </a:r>
            <a:r>
              <a:rPr lang="zh-CN" altLang="en-US" sz="2000" b="1" dirty="0">
                <a:latin typeface="宋体" panose="02010600030101010101" pitchFamily="2" charset="-122"/>
                <a:ea typeface="宋体" panose="02010600030101010101" pitchFamily="2" charset="-122"/>
                <a:cs typeface="宋体" panose="02010600030101010101" pitchFamily="2" charset="-122"/>
              </a:rPr>
              <a:t>的工人，这些企业又大都集中在几个大城市中，彼得格勒和莫斯科两个地区产业工人约占全国工人总数的</a:t>
            </a:r>
            <a:r>
              <a:rPr lang="en-US" altLang="zh-CN" sz="2000" b="1" dirty="0">
                <a:latin typeface="宋体" panose="02010600030101010101" pitchFamily="2" charset="-122"/>
                <a:ea typeface="宋体" panose="02010600030101010101" pitchFamily="2" charset="-122"/>
                <a:cs typeface="宋体" panose="02010600030101010101" pitchFamily="2" charset="-122"/>
              </a:rPr>
              <a:t>64%</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江流</a:t>
            </a:r>
            <a:r>
              <a:rPr lang="en-US" altLang="zh-CN" sz="2000" b="1"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陈之骅主编《苏联演变的历史思考》</a:t>
            </a:r>
          </a:p>
        </p:txBody>
      </p:sp>
      <p:sp>
        <p:nvSpPr>
          <p:cNvPr id="4" name="文本框 3"/>
          <p:cNvSpPr txBox="1"/>
          <p:nvPr/>
        </p:nvSpPr>
        <p:spPr>
          <a:xfrm>
            <a:off x="7830820" y="1694095"/>
            <a:ext cx="4064000" cy="1383665"/>
          </a:xfrm>
          <a:prstGeom prst="rect">
            <a:avLst/>
          </a:prstGeom>
        </p:spPr>
        <p:txBody>
          <a:bodyPr>
            <a:spAutoFit/>
            <a:extLst>
              <a:ext uri="{4A0BC546-FE56-4ADE-93B0-CB8AF2F6F144}">
                <wpsdc:textFrameExt xmlns:wpsdc="http://www.wps.cn/officeDocument/2022/drawingmlCustomData" xmlns="" type="text"/>
              </a:ext>
            </a:extLst>
          </a:bodyPr>
          <a:lstStyle/>
          <a:p>
            <a:pPr algn="l"/>
            <a:r>
              <a:rPr lang="zh-CN" altLang="en-US" sz="2800" b="1">
                <a:latin typeface="Arial" panose="020B0604020202020204" pitchFamily="34" charset="0"/>
                <a:ea typeface="微软雅黑" panose="020B0503020204020204" pitchFamily="34" charset="-122"/>
              </a:rPr>
              <a:t>（从</a:t>
            </a:r>
            <a:r>
              <a:rPr lang="zh-CN" altLang="en-US" sz="2800" b="1" u="sng">
                <a:latin typeface="Arial" panose="020B0604020202020204" pitchFamily="34" charset="0"/>
                <a:ea typeface="微软雅黑" panose="020B0503020204020204" pitchFamily="34" charset="-122"/>
              </a:rPr>
              <a:t>中俄国情对比</a:t>
            </a:r>
            <a:r>
              <a:rPr lang="zh-CN" altLang="en-US" sz="2800" b="1">
                <a:latin typeface="Arial" panose="020B0604020202020204" pitchFamily="34" charset="0"/>
                <a:ea typeface="微软雅黑" panose="020B0503020204020204" pitchFamily="34" charset="-122"/>
              </a:rPr>
              <a:t>以及</a:t>
            </a:r>
            <a:r>
              <a:rPr lang="zh-CN" altLang="en-US" sz="2800" b="1" u="sng">
                <a:latin typeface="Arial" panose="020B0604020202020204" pitchFamily="34" charset="0"/>
                <a:ea typeface="微软雅黑" panose="020B0503020204020204" pitchFamily="34" charset="-122"/>
              </a:rPr>
              <a:t>选择井冈山开辟根据地</a:t>
            </a:r>
            <a:r>
              <a:rPr lang="zh-CN" altLang="en-US" sz="2800" b="1">
                <a:latin typeface="Arial" panose="020B0604020202020204" pitchFamily="34" charset="0"/>
                <a:ea typeface="微软雅黑" panose="020B0503020204020204" pitchFamily="34" charset="-122"/>
              </a:rPr>
              <a:t>两个方面展开）</a:t>
            </a:r>
          </a:p>
        </p:txBody>
      </p:sp>
      <p:sp>
        <p:nvSpPr>
          <p:cNvPr id="14" name="圆角矩形 18"/>
          <p:cNvSpPr/>
          <p:nvPr>
            <p:custDataLst>
              <p:tags r:id="rId6"/>
            </p:custDataLst>
          </p:nvPr>
        </p:nvSpPr>
        <p:spPr>
          <a:xfrm>
            <a:off x="466725" y="1832610"/>
            <a:ext cx="7053580" cy="135255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lvl="0"/>
            <a:r>
              <a:rPr lang="zh-CN" altLang="en-US" sz="2600" b="1" dirty="0">
                <a:solidFill>
                  <a:schemeClr val="tx1"/>
                </a:solidFill>
                <a:latin typeface="宋体" panose="02010600030101010101" pitchFamily="2" charset="-122"/>
                <a:ea typeface="宋体" panose="02010600030101010101" pitchFamily="2" charset="-122"/>
              </a:rPr>
              <a:t>俄国国情</a:t>
            </a:r>
            <a:r>
              <a:rPr lang="zh-CN" sz="2600" b="1" dirty="0">
                <a:solidFill>
                  <a:schemeClr val="tx1"/>
                </a:solidFill>
                <a:latin typeface="宋体" panose="02010600030101010101" pitchFamily="2" charset="-122"/>
                <a:ea typeface="宋体" panose="02010600030101010101" pitchFamily="2" charset="-122"/>
              </a:rPr>
              <a:t>：</a:t>
            </a:r>
          </a:p>
          <a:p>
            <a:pPr lvl="0"/>
            <a:r>
              <a:rPr lang="en-US" altLang="zh-CN" sz="2600" b="1" dirty="0">
                <a:solidFill>
                  <a:schemeClr val="tx1"/>
                </a:solidFill>
                <a:latin typeface="宋体" panose="02010600030101010101" pitchFamily="2" charset="-122"/>
                <a:ea typeface="宋体" panose="02010600030101010101" pitchFamily="2" charset="-122"/>
              </a:rPr>
              <a:t>1.</a:t>
            </a:r>
            <a:r>
              <a:rPr lang="zh-CN" sz="2600" b="1" dirty="0">
                <a:solidFill>
                  <a:schemeClr val="tx1"/>
                </a:solidFill>
                <a:latin typeface="宋体" panose="02010600030101010101" pitchFamily="2" charset="-122"/>
                <a:ea typeface="宋体" panose="02010600030101010101" pitchFamily="2" charset="-122"/>
              </a:rPr>
              <a:t>资本主义相对发达，工人阶级力量相对强大。</a:t>
            </a:r>
          </a:p>
          <a:p>
            <a:pPr lvl="0"/>
            <a:r>
              <a:rPr lang="en-US" altLang="zh-CN" sz="2600" b="1" dirty="0">
                <a:solidFill>
                  <a:schemeClr val="tx1"/>
                </a:solidFill>
                <a:latin typeface="宋体" panose="02010600030101010101" pitchFamily="2" charset="-122"/>
                <a:ea typeface="宋体" panose="02010600030101010101" pitchFamily="2" charset="-122"/>
              </a:rPr>
              <a:t>2.</a:t>
            </a:r>
            <a:r>
              <a:rPr lang="zh-CN" altLang="en-US" sz="2600" b="1" dirty="0">
                <a:solidFill>
                  <a:schemeClr val="tx1"/>
                </a:solidFill>
                <a:latin typeface="宋体" panose="02010600030101010101" pitchFamily="2" charset="-122"/>
                <a:ea typeface="宋体" panose="02010600030101010101" pitchFamily="2" charset="-122"/>
              </a:rPr>
              <a:t>城市敌人力量相对空虚。</a:t>
            </a:r>
          </a:p>
        </p:txBody>
      </p:sp>
      <p:sp>
        <p:nvSpPr>
          <p:cNvPr id="7" name="矩形 6"/>
          <p:cNvSpPr/>
          <p:nvPr/>
        </p:nvSpPr>
        <p:spPr>
          <a:xfrm>
            <a:off x="6402070" y="981710"/>
            <a:ext cx="1198245" cy="675640"/>
          </a:xfrm>
          <a:prstGeom prst="rect">
            <a:avLst/>
          </a:prstGeom>
          <a:noFill/>
          <a:ln w="539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圆角矩形 18"/>
          <p:cNvSpPr/>
          <p:nvPr>
            <p:custDataLst>
              <p:tags r:id="rId7"/>
            </p:custDataLst>
          </p:nvPr>
        </p:nvSpPr>
        <p:spPr>
          <a:xfrm>
            <a:off x="435610" y="4213860"/>
            <a:ext cx="7053580" cy="135255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lvl="0"/>
            <a:r>
              <a:rPr lang="zh-CN" altLang="en-US" sz="2600" b="1" dirty="0">
                <a:solidFill>
                  <a:schemeClr val="tx1"/>
                </a:solidFill>
                <a:latin typeface="宋体" panose="02010600030101010101" pitchFamily="2" charset="-122"/>
                <a:ea typeface="宋体" panose="02010600030101010101" pitchFamily="2" charset="-122"/>
              </a:rPr>
              <a:t>中国国情</a:t>
            </a:r>
            <a:r>
              <a:rPr lang="zh-CN" sz="2600" b="1" dirty="0">
                <a:solidFill>
                  <a:schemeClr val="tx1"/>
                </a:solidFill>
                <a:latin typeface="宋体" panose="02010600030101010101" pitchFamily="2" charset="-122"/>
                <a:ea typeface="宋体" panose="02010600030101010101" pitchFamily="2" charset="-122"/>
              </a:rPr>
              <a:t>：</a:t>
            </a:r>
          </a:p>
          <a:p>
            <a:pPr lvl="0"/>
            <a:r>
              <a:rPr lang="zh-CN" sz="2600" b="1" dirty="0">
                <a:solidFill>
                  <a:schemeClr val="tx1"/>
                </a:solidFill>
                <a:latin typeface="宋体" panose="02010600030101010101" pitchFamily="2" charset="-122"/>
                <a:ea typeface="宋体" panose="02010600030101010101" pitchFamily="2" charset="-122"/>
              </a:rPr>
              <a:t>城市敌人力量集中；工人阶级力量弱小，农民占</a:t>
            </a:r>
            <a:r>
              <a:rPr lang="en-US" altLang="zh-CN" sz="2600" b="1" dirty="0">
                <a:solidFill>
                  <a:schemeClr val="tx1"/>
                </a:solidFill>
                <a:latin typeface="宋体" panose="02010600030101010101" pitchFamily="2" charset="-122"/>
                <a:ea typeface="宋体" panose="02010600030101010101" pitchFamily="2" charset="-122"/>
              </a:rPr>
              <a:t>80%</a:t>
            </a:r>
            <a:r>
              <a:rPr lang="zh-CN" altLang="en-US" sz="2600" b="1" dirty="0">
                <a:solidFill>
                  <a:schemeClr val="tx1"/>
                </a:solidFill>
                <a:latin typeface="宋体" panose="02010600030101010101" pitchFamily="2" charset="-122"/>
                <a:ea typeface="宋体" panose="02010600030101010101" pitchFamily="2" charset="-122"/>
              </a:rPr>
              <a:t>以上</a:t>
            </a:r>
          </a:p>
        </p:txBody>
      </p:sp>
      <p:sp>
        <p:nvSpPr>
          <p:cNvPr id="10" name="椭圆 9"/>
          <p:cNvSpPr/>
          <p:nvPr>
            <p:custDataLst>
              <p:tags r:id="rId8"/>
            </p:custDataLst>
          </p:nvPr>
        </p:nvSpPr>
        <p:spPr>
          <a:xfrm>
            <a:off x="2512060" y="3077845"/>
            <a:ext cx="2705100" cy="139763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zh-CN" altLang="en-US" sz="4000" b="1" dirty="0">
                <a:solidFill>
                  <a:schemeClr val="tx1"/>
                </a:solidFill>
                <a:latin typeface="宋体" panose="02010600030101010101" pitchFamily="2" charset="-122"/>
                <a:ea typeface="宋体" panose="02010600030101010101" pitchFamily="2" charset="-122"/>
              </a:rPr>
              <a:t>国情异</a:t>
            </a:r>
          </a:p>
        </p:txBody>
      </p:sp>
      <p:sp>
        <p:nvSpPr>
          <p:cNvPr id="11" name="矩形 10"/>
          <p:cNvSpPr/>
          <p:nvPr>
            <p:custDataLst>
              <p:tags r:id="rId9"/>
            </p:custDataLst>
          </p:nvPr>
        </p:nvSpPr>
        <p:spPr>
          <a:xfrm>
            <a:off x="7830820" y="981710"/>
            <a:ext cx="1198245" cy="675640"/>
          </a:xfrm>
          <a:prstGeom prst="rect">
            <a:avLst/>
          </a:prstGeom>
          <a:noFill/>
          <a:ln w="539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nvSpPr>
        <p:spPr>
          <a:xfrm>
            <a:off x="1282065" y="1832610"/>
            <a:ext cx="9350375" cy="3147695"/>
          </a:xfrm>
          <a:prstGeom prst="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3200">
                <a:solidFill>
                  <a:schemeClr val="tx1"/>
                </a:solidFill>
              </a:rPr>
              <a:t>材料研读步骤：</a:t>
            </a:r>
          </a:p>
          <a:p>
            <a:pPr algn="l"/>
            <a:r>
              <a:rPr lang="zh-CN" altLang="en-US" sz="3200">
                <a:solidFill>
                  <a:schemeClr val="tx1"/>
                </a:solidFill>
              </a:rPr>
              <a:t>一审：明确需要回答</a:t>
            </a:r>
            <a:r>
              <a:rPr lang="en-US" altLang="zh-CN" sz="3200">
                <a:solidFill>
                  <a:schemeClr val="tx1"/>
                </a:solidFill>
              </a:rPr>
              <a:t>“</a:t>
            </a:r>
            <a:r>
              <a:rPr lang="zh-CN" altLang="en-US" sz="3200">
                <a:solidFill>
                  <a:schemeClr val="tx1"/>
                </a:solidFill>
              </a:rPr>
              <a:t>什么</a:t>
            </a:r>
            <a:r>
              <a:rPr lang="en-US" altLang="zh-CN" sz="3200">
                <a:solidFill>
                  <a:schemeClr val="tx1"/>
                </a:solidFill>
              </a:rPr>
              <a:t>”</a:t>
            </a:r>
            <a:r>
              <a:rPr lang="zh-CN" altLang="en-US" sz="3200">
                <a:solidFill>
                  <a:schemeClr val="tx1"/>
                </a:solidFill>
              </a:rPr>
              <a:t>。</a:t>
            </a:r>
            <a:endParaRPr lang="en-US" altLang="zh-CN" sz="3200">
              <a:solidFill>
                <a:schemeClr val="tx1"/>
              </a:solidFill>
            </a:endParaRPr>
          </a:p>
          <a:p>
            <a:pPr algn="l"/>
            <a:r>
              <a:rPr lang="zh-CN" altLang="en-US" sz="3200">
                <a:solidFill>
                  <a:schemeClr val="tx1"/>
                </a:solidFill>
              </a:rPr>
              <a:t>二读：带着问题阅读材料，明确材料中</a:t>
            </a:r>
            <a:r>
              <a:rPr lang="en-US" altLang="zh-CN" sz="3200">
                <a:solidFill>
                  <a:schemeClr val="tx1"/>
                </a:solidFill>
              </a:rPr>
              <a:t>“</a:t>
            </a:r>
            <a:r>
              <a:rPr lang="zh-CN" altLang="en-US" sz="3200">
                <a:solidFill>
                  <a:schemeClr val="tx1"/>
                </a:solidFill>
              </a:rPr>
              <a:t>有什么</a:t>
            </a:r>
            <a:r>
              <a:rPr lang="en-US" altLang="zh-CN" sz="3200">
                <a:solidFill>
                  <a:schemeClr val="tx1"/>
                </a:solidFill>
              </a:rPr>
              <a:t>”</a:t>
            </a:r>
            <a:r>
              <a:rPr lang="zh-CN" altLang="en-US" sz="3200">
                <a:solidFill>
                  <a:schemeClr val="tx1"/>
                </a:solidFill>
              </a:rPr>
              <a:t>。</a:t>
            </a:r>
          </a:p>
          <a:p>
            <a:pPr algn="l"/>
            <a:r>
              <a:rPr lang="zh-CN" altLang="en-US" sz="3200">
                <a:solidFill>
                  <a:schemeClr val="tx1"/>
                </a:solidFill>
              </a:rPr>
              <a:t>三联：加强材料中关键信息的联系。</a:t>
            </a:r>
          </a:p>
          <a:p>
            <a:pPr algn="l"/>
            <a:r>
              <a:rPr lang="zh-CN" altLang="en-US" sz="3200">
                <a:solidFill>
                  <a:schemeClr val="tx1"/>
                </a:solidFill>
              </a:rPr>
              <a:t>四答：注意文字表达条理清晰、言简意赅。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7" grpId="0" animBg="1"/>
      <p:bldP spid="9" grpId="0" bldLvl="0" animBg="1"/>
      <p:bldP spid="10" grpId="0" bldLvl="0" animBg="1"/>
      <p:bldP spid="11" grpId="0" bldLvl="0" animBg="1"/>
      <p:bldP spid="5" grpId="0" bldLvl="0" animBg="1"/>
      <p:bldP spid="5" grpId="1" animBg="1"/>
      <p:bldP spid="5" grpId="2"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13055" y="635635"/>
            <a:ext cx="11581765" cy="95313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chemeClr val="tx1"/>
                </a:solidFill>
                <a:latin typeface="Arial" panose="020B0604020202020204" pitchFamily="34" charset="0"/>
                <a:ea typeface="微软雅黑" panose="020B0503020204020204" pitchFamily="34" charset="-122"/>
              </a:rPr>
              <a:t>【</a:t>
            </a:r>
            <a:r>
              <a:rPr lang="zh-CN" altLang="en-US" sz="2800" b="1">
                <a:solidFill>
                  <a:srgbClr val="C00000"/>
                </a:solidFill>
                <a:latin typeface="Arial" panose="020B0604020202020204" pitchFamily="34" charset="0"/>
                <a:ea typeface="微软雅黑" panose="020B0503020204020204" pitchFamily="34" charset="-122"/>
              </a:rPr>
              <a:t>微项目活动</a:t>
            </a:r>
            <a:r>
              <a:rPr lang="zh-CN" altLang="en-US" sz="2800" b="1">
                <a:solidFill>
                  <a:schemeClr val="tx1"/>
                </a:solidFill>
                <a:latin typeface="Arial" panose="020B0604020202020204" pitchFamily="34" charset="0"/>
                <a:ea typeface="微软雅黑" panose="020B0503020204020204" pitchFamily="34" charset="-122"/>
              </a:rPr>
              <a:t>：如果你是文家市会议参会人员，请结合材料，围绕</a:t>
            </a:r>
            <a:r>
              <a:rPr lang="en-US" altLang="zh-CN" sz="2800" b="1">
                <a:solidFill>
                  <a:schemeClr val="tx1"/>
                </a:solidFill>
                <a:latin typeface="Arial" panose="020B0604020202020204" pitchFamily="34" charset="0"/>
                <a:ea typeface="微软雅黑" panose="020B0503020204020204" pitchFamily="34" charset="-122"/>
              </a:rPr>
              <a:t>“</a:t>
            </a:r>
            <a:r>
              <a:rPr lang="zh-CN" altLang="en-US" sz="2800" b="1">
                <a:solidFill>
                  <a:schemeClr val="tx1"/>
                </a:solidFill>
                <a:latin typeface="Arial" panose="020B0604020202020204" pitchFamily="34" charset="0"/>
                <a:ea typeface="微软雅黑" panose="020B0503020204020204" pitchFamily="34" charset="-122"/>
              </a:rPr>
              <a:t>从城市转移到农村，去</a:t>
            </a:r>
            <a:r>
              <a:rPr lang="zh-CN" altLang="en-US" sz="2800" b="1">
                <a:solidFill>
                  <a:srgbClr val="C00000"/>
                </a:solidFill>
                <a:latin typeface="Arial" panose="020B0604020202020204" pitchFamily="34" charset="0"/>
                <a:ea typeface="微软雅黑" panose="020B0503020204020204" pitchFamily="34" charset="-122"/>
              </a:rPr>
              <a:t>井冈山开辟根据地</a:t>
            </a:r>
            <a:r>
              <a:rPr lang="zh-CN" altLang="en-US" sz="2800" b="1">
                <a:solidFill>
                  <a:schemeClr val="tx1"/>
                </a:solidFill>
                <a:latin typeface="Arial" panose="020B0604020202020204" pitchFamily="34" charset="0"/>
                <a:ea typeface="微软雅黑" panose="020B0503020204020204" pitchFamily="34" charset="-122"/>
              </a:rPr>
              <a:t>的</a:t>
            </a:r>
            <a:r>
              <a:rPr lang="zh-CN" altLang="en-US" sz="2800" b="1">
                <a:solidFill>
                  <a:schemeClr val="tx1"/>
                </a:solidFill>
                <a:highlight>
                  <a:srgbClr val="FFFF00"/>
                </a:highlight>
                <a:latin typeface="Arial" panose="020B0604020202020204" pitchFamily="34" charset="0"/>
                <a:ea typeface="微软雅黑" panose="020B0503020204020204" pitchFamily="34" charset="-122"/>
              </a:rPr>
              <a:t>必要性</a:t>
            </a:r>
            <a:r>
              <a:rPr lang="zh-CN" altLang="en-US" sz="2800" b="1">
                <a:solidFill>
                  <a:schemeClr val="tx1"/>
                </a:solidFill>
                <a:latin typeface="Arial" panose="020B0604020202020204" pitchFamily="34" charset="0"/>
                <a:ea typeface="微软雅黑" panose="020B0503020204020204" pitchFamily="34" charset="-122"/>
              </a:rPr>
              <a:t>和</a:t>
            </a:r>
            <a:r>
              <a:rPr lang="zh-CN" altLang="en-US" sz="2800" b="1">
                <a:solidFill>
                  <a:schemeClr val="tx1"/>
                </a:solidFill>
                <a:highlight>
                  <a:srgbClr val="FFFF00"/>
                </a:highlight>
                <a:latin typeface="Arial" panose="020B0604020202020204" pitchFamily="34" charset="0"/>
                <a:ea typeface="微软雅黑" panose="020B0503020204020204" pitchFamily="34" charset="-122"/>
              </a:rPr>
              <a:t>可行性</a:t>
            </a:r>
            <a:r>
              <a:rPr lang="en-US" altLang="zh-CN" sz="2800" b="1">
                <a:solidFill>
                  <a:schemeClr val="tx1"/>
                </a:solidFill>
                <a:latin typeface="Arial" panose="020B0604020202020204" pitchFamily="34" charset="0"/>
                <a:ea typeface="微软雅黑" panose="020B0503020204020204" pitchFamily="34" charset="-122"/>
              </a:rPr>
              <a:t>”</a:t>
            </a:r>
            <a:r>
              <a:rPr lang="zh-CN" altLang="en-US" sz="2800" b="1">
                <a:solidFill>
                  <a:schemeClr val="tx1"/>
                </a:solidFill>
                <a:latin typeface="Arial" panose="020B0604020202020204" pitchFamily="34" charset="0"/>
                <a:ea typeface="微软雅黑" panose="020B0503020204020204" pitchFamily="34" charset="-122"/>
              </a:rPr>
              <a:t>，撰写发言稿】</a:t>
            </a:r>
          </a:p>
        </p:txBody>
      </p:sp>
      <p:sp>
        <p:nvSpPr>
          <p:cNvPr id="47" name="圆角矩形 46"/>
          <p:cNvSpPr/>
          <p:nvPr>
            <p:custDataLst>
              <p:tags r:id="rId2"/>
            </p:custDataLst>
          </p:nvPr>
        </p:nvSpPr>
        <p:spPr>
          <a:xfrm>
            <a:off x="313055" y="184150"/>
            <a:ext cx="330962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寻路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秋收起义</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custDataLst>
              <p:tags r:id="rId3"/>
            </p:custDataLst>
          </p:nvPr>
        </p:nvSpPr>
        <p:spPr>
          <a:xfrm>
            <a:off x="570230" y="2955290"/>
            <a:ext cx="10910570" cy="1409065"/>
          </a:xfrm>
          <a:prstGeom prst="rect">
            <a:avLst/>
          </a:prstGeom>
          <a:noFill/>
          <a:ln>
            <a:solidFill>
              <a:srgbClr val="C00000"/>
            </a:solidFill>
          </a:ln>
        </p:spPr>
        <p:txBody>
          <a:bodyPr wrap="square">
            <a:noAutofit/>
          </a:bodyPr>
          <a:lstStyle/>
          <a:p>
            <a:r>
              <a:rPr lang="zh-CN" sz="2400" b="1" dirty="0">
                <a:latin typeface="宋体" panose="02010600030101010101" pitchFamily="2" charset="-122"/>
                <a:ea typeface="宋体" panose="02010600030101010101" pitchFamily="2" charset="-122"/>
                <a:cs typeface="宋体" panose="02010600030101010101" pitchFamily="2" charset="-122"/>
              </a:rPr>
              <a:t>材料五：</a:t>
            </a:r>
            <a:r>
              <a:rPr lang="en-US" altLang="zh-CN" sz="1200" b="1" dirty="0">
                <a:latin typeface="宋体" panose="02010600030101010101" pitchFamily="2" charset="-122"/>
                <a:ea typeface="宋体" panose="02010600030101010101" pitchFamily="2" charset="-122"/>
                <a:cs typeface="宋体" panose="02010600030101010101" pitchFamily="2" charset="-122"/>
              </a:rPr>
              <a:t>·······</a:t>
            </a:r>
            <a:r>
              <a:rPr lang="zh-CN" sz="2400" b="1" dirty="0">
                <a:latin typeface="宋体" panose="02010600030101010101" pitchFamily="2" charset="-122"/>
                <a:ea typeface="宋体" panose="02010600030101010101" pitchFamily="2" charset="-122"/>
                <a:cs typeface="宋体" panose="02010600030101010101" pitchFamily="2" charset="-122"/>
              </a:rPr>
              <a:t>湖南、广东、湖北、江西等省。这些省份的许多地方，曾经有过很广大的工会和农民协会的组织，有过工农阶级对地主豪绅阶级和资产阶级的许多经济的政治的斗争。</a:t>
            </a:r>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毛泽东《中国的红色政权为什么能够存在》</a:t>
            </a:r>
          </a:p>
        </p:txBody>
      </p:sp>
      <p:sp>
        <p:nvSpPr>
          <p:cNvPr id="2" name="文本框 1"/>
          <p:cNvSpPr txBox="1"/>
          <p:nvPr>
            <p:custDataLst>
              <p:tags r:id="rId4"/>
            </p:custDataLst>
          </p:nvPr>
        </p:nvSpPr>
        <p:spPr>
          <a:xfrm>
            <a:off x="570230" y="4448175"/>
            <a:ext cx="10910570" cy="1003935"/>
          </a:xfrm>
          <a:prstGeom prst="rect">
            <a:avLst/>
          </a:prstGeom>
          <a:noFill/>
          <a:ln>
            <a:solidFill>
              <a:srgbClr val="C00000"/>
            </a:solidFill>
          </a:ln>
        </p:spPr>
        <p:txBody>
          <a:bodyPr wrap="square">
            <a:noAutofit/>
          </a:bodyPr>
          <a:lstStyle/>
          <a:p>
            <a:r>
              <a:rPr lang="zh-CN" sz="2400" b="1" dirty="0">
                <a:latin typeface="宋体" panose="02010600030101010101" pitchFamily="2" charset="-122"/>
                <a:ea typeface="宋体" panose="02010600030101010101" pitchFamily="2" charset="-122"/>
                <a:cs typeface="宋体" panose="02010600030101010101" pitchFamily="2" charset="-122"/>
              </a:rPr>
              <a:t>材料六：井冈山地处湘赣边界，罗霄山脉地段。地形以高山和丘陵为主，地势险要，敌人统治力量薄弱</a:t>
            </a:r>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摘编何虎生《中国共产党人的精神》</a:t>
            </a:r>
          </a:p>
        </p:txBody>
      </p:sp>
      <p:sp>
        <p:nvSpPr>
          <p:cNvPr id="4" name="文本框 3"/>
          <p:cNvSpPr txBox="1"/>
          <p:nvPr/>
        </p:nvSpPr>
        <p:spPr>
          <a:xfrm>
            <a:off x="553720" y="1672590"/>
            <a:ext cx="10927080" cy="1198880"/>
          </a:xfrm>
          <a:prstGeom prst="rect">
            <a:avLst/>
          </a:prstGeom>
          <a:noFill/>
          <a:ln w="19050" cmpd="sng">
            <a:solidFill>
              <a:srgbClr val="C00000"/>
            </a:solidFill>
            <a:prstDash val="solid"/>
          </a:ln>
        </p:spPr>
        <p:txBody>
          <a:bodyPr wrap="square" rtlCol="0" anchor="t">
            <a:spAutoFit/>
          </a:bodyPr>
          <a:lstStyle/>
          <a:p>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材料四：继南昌起义后，中国共产党人又发动了一系列如广州起义等以城市为中心的起义，这些起义大多数因敌我力量悬殊失败了。而井冈山离广东、福建不远。</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中国共产党的九十年</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p:txBody>
      </p:sp>
      <p:sp>
        <p:nvSpPr>
          <p:cNvPr id="11" name="矩形 10"/>
          <p:cNvSpPr/>
          <p:nvPr>
            <p:custDataLst>
              <p:tags r:id="rId5"/>
            </p:custDataLst>
          </p:nvPr>
        </p:nvSpPr>
        <p:spPr>
          <a:xfrm>
            <a:off x="7830820" y="981710"/>
            <a:ext cx="1198245" cy="675640"/>
          </a:xfrm>
          <a:prstGeom prst="rect">
            <a:avLst/>
          </a:prstGeom>
          <a:noFill/>
          <a:ln w="539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18"/>
          <p:cNvSpPr/>
          <p:nvPr>
            <p:custDataLst>
              <p:tags r:id="rId6"/>
            </p:custDataLst>
          </p:nvPr>
        </p:nvSpPr>
        <p:spPr>
          <a:xfrm>
            <a:off x="1054100" y="2017395"/>
            <a:ext cx="4841875" cy="57848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lvl="0"/>
            <a:r>
              <a:rPr lang="zh-CN" sz="2600" b="1" dirty="0">
                <a:solidFill>
                  <a:schemeClr val="tx1"/>
                </a:solidFill>
                <a:latin typeface="宋体" panose="02010600030101010101" pitchFamily="2" charset="-122"/>
                <a:ea typeface="宋体" panose="02010600030101010101" pitchFamily="2" charset="-122"/>
              </a:rPr>
              <a:t>以城市为中心的起义相继受挫</a:t>
            </a:r>
          </a:p>
        </p:txBody>
      </p:sp>
      <p:sp>
        <p:nvSpPr>
          <p:cNvPr id="6" name="圆角矩形 18"/>
          <p:cNvSpPr/>
          <p:nvPr>
            <p:custDataLst>
              <p:tags r:id="rId7"/>
            </p:custDataLst>
          </p:nvPr>
        </p:nvSpPr>
        <p:spPr>
          <a:xfrm>
            <a:off x="4187190" y="3743325"/>
            <a:ext cx="3643630" cy="57848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lvl="0"/>
            <a:r>
              <a:rPr lang="zh-CN" sz="2600" b="1" dirty="0">
                <a:solidFill>
                  <a:schemeClr val="tx1"/>
                </a:solidFill>
                <a:latin typeface="宋体" panose="02010600030101010101" pitchFamily="2" charset="-122"/>
                <a:ea typeface="宋体" panose="02010600030101010101" pitchFamily="2" charset="-122"/>
              </a:rPr>
              <a:t>历史红：群众基础强</a:t>
            </a:r>
            <a:endParaRPr lang="en-US" altLang="zh-CN" sz="2600" b="1" dirty="0">
              <a:solidFill>
                <a:schemeClr val="tx1"/>
              </a:solidFill>
              <a:latin typeface="宋体" panose="02010600030101010101" pitchFamily="2" charset="-122"/>
              <a:ea typeface="宋体" panose="02010600030101010101" pitchFamily="2" charset="-122"/>
            </a:endParaRPr>
          </a:p>
        </p:txBody>
      </p:sp>
      <p:sp>
        <p:nvSpPr>
          <p:cNvPr id="7" name="圆角矩形 18"/>
          <p:cNvSpPr/>
          <p:nvPr>
            <p:custDataLst>
              <p:tags r:id="rId8"/>
            </p:custDataLst>
          </p:nvPr>
        </p:nvSpPr>
        <p:spPr>
          <a:xfrm>
            <a:off x="570230" y="5278755"/>
            <a:ext cx="3260090" cy="57848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lvl="0"/>
            <a:r>
              <a:rPr lang="zh-CN" sz="2600" b="1" dirty="0">
                <a:solidFill>
                  <a:schemeClr val="tx1"/>
                </a:solidFill>
                <a:latin typeface="宋体" panose="02010600030101010101" pitchFamily="2" charset="-122"/>
                <a:ea typeface="宋体" panose="02010600030101010101" pitchFamily="2" charset="-122"/>
              </a:rPr>
              <a:t>地势险：易守难攻</a:t>
            </a:r>
          </a:p>
        </p:txBody>
      </p:sp>
      <p:sp>
        <p:nvSpPr>
          <p:cNvPr id="9" name="圆角矩形 18"/>
          <p:cNvSpPr/>
          <p:nvPr>
            <p:custDataLst>
              <p:tags r:id="rId9"/>
            </p:custDataLst>
          </p:nvPr>
        </p:nvSpPr>
        <p:spPr>
          <a:xfrm>
            <a:off x="4017645" y="5278755"/>
            <a:ext cx="3813810" cy="57848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lvl="0"/>
            <a:r>
              <a:rPr lang="zh-CN" sz="2600" b="1" dirty="0">
                <a:solidFill>
                  <a:schemeClr val="tx1"/>
                </a:solidFill>
                <a:latin typeface="宋体" panose="02010600030101010101" pitchFamily="2" charset="-122"/>
                <a:ea typeface="宋体" panose="02010600030101010101" pitchFamily="2" charset="-122"/>
              </a:rPr>
              <a:t>敌人弱：远离中心城市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6" grpId="0" bldLvl="0" animBg="1"/>
      <p:bldP spid="7" grpId="0" bldLvl="0" animBg="1"/>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latin typeface="Arial" panose="020B0604020202020204" pitchFamily="34" charset="0"/>
                <a:ea typeface="微软雅黑" panose="020B0503020204020204" pitchFamily="34" charset="-122"/>
                <a:sym typeface="+mn-ea"/>
              </a:rPr>
              <a:t>井冈山地区：地势险、易守难攻、物产丰富</a:t>
            </a:r>
            <a:endParaRPr lang="zh-CN" altLang="en-US" dirty="0"/>
          </a:p>
        </p:txBody>
      </p:sp>
      <p:sp>
        <p:nvSpPr>
          <p:cNvPr id="11" name="文本框 10"/>
          <p:cNvSpPr txBox="1"/>
          <p:nvPr/>
        </p:nvSpPr>
        <p:spPr>
          <a:xfrm>
            <a:off x="470535" y="618490"/>
            <a:ext cx="11169650" cy="2146300"/>
          </a:xfrm>
          <a:prstGeom prst="rect">
            <a:avLst/>
          </a:prstGeom>
          <a:solidFill>
            <a:schemeClr val="bg1"/>
          </a:solidFill>
          <a:ln w="28575" cmpd="sng">
            <a:solidFill>
              <a:schemeClr val="tx1"/>
            </a:solidFill>
            <a:prstDash val="solid"/>
          </a:ln>
        </p:spPr>
        <p:txBody>
          <a:bodyPr wrap="square" rtlCol="0">
            <a:noAutofit/>
          </a:bodyPr>
          <a:lstStyle/>
          <a:p>
            <a:pPr fontAlgn="auto">
              <a:lnSpc>
                <a:spcPct val="100000"/>
              </a:lnSpc>
            </a:pPr>
            <a:r>
              <a:rPr lang="en-US" altLang="zh-CN" sz="3200">
                <a:solidFill>
                  <a:srgbClr val="C00000"/>
                </a:solidFill>
              </a:rPr>
              <a:t>   </a:t>
            </a:r>
            <a:r>
              <a:rPr lang="zh-CN" altLang="en-US" sz="3600">
                <a:solidFill>
                  <a:srgbClr val="C00000"/>
                </a:solidFill>
              </a:rPr>
              <a:t>路口二：</a:t>
            </a:r>
            <a:r>
              <a:rPr lang="zh-CN" altLang="en-US" sz="3600">
                <a:solidFill>
                  <a:schemeClr val="tx1"/>
                </a:solidFill>
              </a:rPr>
              <a:t>秋收起义失败后，面对城市敌强我弱的事实，摆在中共面前的道路有两条，一是继续攻打长沙，二是放弃长沙。</a:t>
            </a:r>
          </a:p>
        </p:txBody>
      </p:sp>
      <p:sp>
        <p:nvSpPr>
          <p:cNvPr id="5" name="椭圆 4"/>
          <p:cNvSpPr/>
          <p:nvPr>
            <p:custDataLst>
              <p:tags r:id="rId2"/>
            </p:custDataLst>
          </p:nvPr>
        </p:nvSpPr>
        <p:spPr>
          <a:xfrm>
            <a:off x="243205" y="1758950"/>
            <a:ext cx="2448560" cy="768985"/>
          </a:xfrm>
          <a:prstGeom prst="ellipse">
            <a:avLst/>
          </a:prstGeom>
          <a:noFill/>
          <a:ln w="285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6" name="矩形 45"/>
          <p:cNvSpPr/>
          <p:nvPr>
            <p:custDataLst>
              <p:tags r:id="rId3"/>
            </p:custDataLst>
          </p:nvPr>
        </p:nvSpPr>
        <p:spPr>
          <a:xfrm>
            <a:off x="470535" y="3371215"/>
            <a:ext cx="11170285" cy="1758950"/>
          </a:xfrm>
          <a:prstGeom prst="rect">
            <a:avLst/>
          </a:prstGeom>
          <a:solidFill>
            <a:schemeClr val="bg1"/>
          </a:solidFill>
          <a:ln w="285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b="1">
                <a:solidFill>
                  <a:schemeClr val="tx1"/>
                </a:solidFill>
              </a:rPr>
              <a:t>       </a:t>
            </a:r>
            <a:r>
              <a:rPr lang="zh-CN" altLang="en-US" sz="2800" b="1">
                <a:solidFill>
                  <a:schemeClr val="tx1"/>
                </a:solidFill>
              </a:rPr>
              <a:t>大革命失败之后，</a:t>
            </a:r>
            <a:r>
              <a:rPr lang="zh-CN" altLang="en-US" sz="2800" b="1">
                <a:solidFill>
                  <a:srgbClr val="C00000"/>
                </a:solidFill>
              </a:rPr>
              <a:t>共产党人失去了城市</a:t>
            </a:r>
            <a:r>
              <a:rPr lang="zh-CN" altLang="en-US" sz="2800" b="1">
                <a:solidFill>
                  <a:schemeClr val="tx1"/>
                </a:solidFill>
              </a:rPr>
              <a:t>。在退出城市的过程中，</a:t>
            </a:r>
            <a:r>
              <a:rPr lang="zh-CN" altLang="en-US" sz="2800" b="1">
                <a:solidFill>
                  <a:srgbClr val="C00000"/>
                </a:solidFill>
              </a:rPr>
              <a:t>共产党人又得到了农村</a:t>
            </a:r>
            <a:r>
              <a:rPr lang="zh-CN" altLang="en-US" sz="2800" b="1">
                <a:solidFill>
                  <a:schemeClr val="tx1"/>
                </a:solidFill>
              </a:rPr>
              <a:t>，这种得与失，在一开始的时候并不是自觉选择的结果。</a:t>
            </a:r>
            <a:r>
              <a:rPr lang="en-US" altLang="zh-CN" sz="2800" b="1">
                <a:solidFill>
                  <a:schemeClr val="tx1"/>
                </a:solidFill>
              </a:rPr>
              <a:t>                          ——</a:t>
            </a:r>
            <a:r>
              <a:rPr lang="zh-CN" altLang="en-US" sz="2800" b="1">
                <a:solidFill>
                  <a:schemeClr val="tx1"/>
                </a:solidFill>
              </a:rPr>
              <a:t>陈旭麓《近代中国社会的新陈代谢》</a:t>
            </a:r>
          </a:p>
        </p:txBody>
      </p:sp>
      <p:sp>
        <p:nvSpPr>
          <p:cNvPr id="6" name="矩形 5"/>
          <p:cNvSpPr/>
          <p:nvPr>
            <p:custDataLst>
              <p:tags r:id="rId4"/>
            </p:custDataLst>
          </p:nvPr>
        </p:nvSpPr>
        <p:spPr>
          <a:xfrm>
            <a:off x="6883400" y="1758950"/>
            <a:ext cx="4450080" cy="829945"/>
          </a:xfrm>
          <a:prstGeom prst="rect">
            <a:avLst/>
          </a:prstGeom>
          <a:solidFill>
            <a:srgbClr val="FFFF00"/>
          </a:solidFill>
          <a:ln>
            <a:noFill/>
          </a:ln>
        </p:spPr>
        <p:txBody>
          <a:bodyPr wrap="none" rtlCol="0" anchor="t">
            <a:spAutoFit/>
          </a:bodyPr>
          <a:lstStyle/>
          <a:p>
            <a:pPr algn="ctr"/>
            <a:r>
              <a:rPr lang="zh-CN" altLang="en-US" sz="48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坚定执着追理想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strVal val="#ppt_w*0.70"/>
                                          </p:val>
                                        </p:tav>
                                        <p:tav tm="100000">
                                          <p:val>
                                            <p:strVal val="#ppt_w"/>
                                          </p:val>
                                        </p:tav>
                                      </p:tavLst>
                                    </p:anim>
                                    <p:anim calcmode="lin" valueType="num">
                                      <p:cBhvr>
                                        <p:cTn id="23" dur="1000" fill="hold"/>
                                        <p:tgtEl>
                                          <p:spTgt spid="46"/>
                                        </p:tgtEl>
                                        <p:attrNameLst>
                                          <p:attrName>ppt_h</p:attrName>
                                        </p:attrNameLst>
                                      </p:cBhvr>
                                      <p:tavLst>
                                        <p:tav tm="0">
                                          <p:val>
                                            <p:strVal val="#ppt_h"/>
                                          </p:val>
                                        </p:tav>
                                        <p:tav tm="100000">
                                          <p:val>
                                            <p:strVal val="#ppt_h"/>
                                          </p:val>
                                        </p:tav>
                                      </p:tavLst>
                                    </p:anim>
                                    <p:animEffect transition="in" filter="fade">
                                      <p:cBhvr>
                                        <p:cTn id="2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5" grpId="0" bldLvl="0" animBg="1"/>
      <p:bldP spid="5" grpId="1" animBg="1"/>
      <p:bldP spid="46" grpId="0" bldLvl="0" animBg="1"/>
      <p:bldP spid="46" grpId="1"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7"/>
          <p:cNvPicPr>
            <a:picLocks noChangeAspect="1"/>
          </p:cNvPicPr>
          <p:nvPr/>
        </p:nvPicPr>
        <p:blipFill>
          <a:blip r:embed="rId8"/>
          <a:stretch>
            <a:fillRect/>
          </a:stretch>
        </p:blipFill>
        <p:spPr>
          <a:xfrm>
            <a:off x="0" y="0"/>
            <a:ext cx="12334875" cy="6927850"/>
          </a:xfrm>
          <a:prstGeom prst="rect">
            <a:avLst/>
          </a:prstGeom>
        </p:spPr>
      </p:pic>
      <p:pic>
        <p:nvPicPr>
          <p:cNvPr id="3" name="图片 2" descr="鸟在飞&#10;&#10;中度可信度描述已自动生成"/>
          <p:cNvPicPr>
            <a:picLocks noChangeAspect="1"/>
          </p:cNvPicPr>
          <p:nvPr>
            <p:custDataLst>
              <p:tags r:id="rId1"/>
            </p:custDataLst>
          </p:nvPr>
        </p:nvPicPr>
        <p:blipFill rotWithShape="1">
          <a:blip r:embed="rId9"/>
          <a:srcRect/>
          <a:stretch>
            <a:fillRect/>
          </a:stretch>
        </p:blipFill>
        <p:spPr>
          <a:xfrm flipH="1">
            <a:off x="7716520" y="963295"/>
            <a:ext cx="1650365" cy="1673225"/>
          </a:xfrm>
          <a:prstGeom prst="rect">
            <a:avLst/>
          </a:prstGeom>
        </p:spPr>
      </p:pic>
      <p:pic>
        <p:nvPicPr>
          <p:cNvPr id="19" name="图片 18" descr="白色的鸟&#10;&#10;描述已自动生成"/>
          <p:cNvPicPr>
            <a:picLocks noChangeAspect="1"/>
          </p:cNvPicPr>
          <p:nvPr>
            <p:custDataLst>
              <p:tags r:id="rId2"/>
            </p:custDataLst>
          </p:nvPr>
        </p:nvPicPr>
        <p:blipFill>
          <a:blip r:embed="rId10"/>
          <a:stretch>
            <a:fillRect/>
          </a:stretch>
        </p:blipFill>
        <p:spPr>
          <a:xfrm>
            <a:off x="9411335" y="4291965"/>
            <a:ext cx="930275" cy="1014730"/>
          </a:xfrm>
          <a:prstGeom prst="rect">
            <a:avLst/>
          </a:prstGeom>
        </p:spPr>
      </p:pic>
      <p:sp>
        <p:nvSpPr>
          <p:cNvPr id="5" name="矩形 4"/>
          <p:cNvSpPr/>
          <p:nvPr>
            <p:custDataLst>
              <p:tags r:id="rId3"/>
            </p:custDataLst>
          </p:nvPr>
        </p:nvSpPr>
        <p:spPr>
          <a:xfrm>
            <a:off x="5203825" y="1270"/>
            <a:ext cx="7131685"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custDataLst>
              <p:tags r:id="rId4"/>
            </p:custDataLst>
          </p:nvPr>
        </p:nvSpPr>
        <p:spPr>
          <a:xfrm>
            <a:off x="2325370" y="1773555"/>
            <a:ext cx="9952355" cy="316611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0" y="1772920"/>
            <a:ext cx="2325370" cy="31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6"/>
            </p:custDataLst>
          </p:nvPr>
        </p:nvSpPr>
        <p:spPr>
          <a:xfrm>
            <a:off x="6579870" y="1773555"/>
            <a:ext cx="3416935" cy="1792605"/>
          </a:xfrm>
          <a:prstGeom prst="rect">
            <a:avLst/>
          </a:prstGeom>
          <a:noFill/>
        </p:spPr>
        <p:txBody>
          <a:bodyPr wrap="square" rtlCol="0">
            <a:noAutofit/>
          </a:bodyPr>
          <a:lstStyle/>
          <a:p>
            <a:r>
              <a:rPr lang="zh-CN" altLang="en-US" sz="8800" b="1" dirty="0">
                <a:solidFill>
                  <a:schemeClr val="bg1"/>
                </a:solidFill>
                <a:latin typeface="宋体" panose="02010600030101010101" pitchFamily="2" charset="-122"/>
                <a:ea typeface="宋体" panose="02010600030101010101" pitchFamily="2" charset="-122"/>
              </a:rPr>
              <a:t>出</a:t>
            </a:r>
            <a:r>
              <a:rPr lang="en-US" altLang="zh-CN" sz="8800" b="1" dirty="0">
                <a:solidFill>
                  <a:schemeClr val="bg1"/>
                </a:solidFill>
                <a:latin typeface="宋体" panose="02010600030101010101" pitchFamily="2" charset="-122"/>
                <a:ea typeface="宋体" panose="02010600030101010101" pitchFamily="2" charset="-122"/>
              </a:rPr>
              <a:t> </a:t>
            </a:r>
            <a:r>
              <a:rPr lang="zh-CN" altLang="en-US" sz="8800" b="1" dirty="0">
                <a:solidFill>
                  <a:schemeClr val="bg1"/>
                </a:solidFill>
                <a:latin typeface="宋体" panose="02010600030101010101" pitchFamily="2" charset="-122"/>
                <a:ea typeface="宋体" panose="02010600030101010101" pitchFamily="2" charset="-122"/>
              </a:rPr>
              <a:t>路</a:t>
            </a:r>
          </a:p>
        </p:txBody>
      </p:sp>
      <p:sp>
        <p:nvSpPr>
          <p:cNvPr id="2" name="文本框 1"/>
          <p:cNvSpPr txBox="1"/>
          <p:nvPr/>
        </p:nvSpPr>
        <p:spPr>
          <a:xfrm>
            <a:off x="5029835" y="3277235"/>
            <a:ext cx="7305675" cy="1014730"/>
          </a:xfrm>
          <a:prstGeom prst="rect">
            <a:avLst/>
          </a:prstGeom>
          <a:noFill/>
        </p:spPr>
        <p:txBody>
          <a:bodyPr wrap="square" rtlCol="0">
            <a:spAutoFit/>
          </a:bodyPr>
          <a:lstStyle/>
          <a:p>
            <a:r>
              <a:rPr lang="en-US" altLang="zh-CN" sz="6000" b="1">
                <a:solidFill>
                  <a:srgbClr val="FFC000"/>
                </a:solidFill>
                <a:latin typeface="宋体" panose="02010600030101010101" pitchFamily="2" charset="-122"/>
                <a:ea typeface="宋体" panose="02010600030101010101" pitchFamily="2" charset="-122"/>
                <a:cs typeface="宋体" panose="02010600030101010101" pitchFamily="2" charset="-122"/>
              </a:rPr>
              <a:t>    ——</a:t>
            </a:r>
            <a:r>
              <a:rPr lang="zh-CN" altLang="en-US" sz="6000" b="1">
                <a:solidFill>
                  <a:srgbClr val="FFC000"/>
                </a:solidFill>
                <a:latin typeface="宋体" panose="02010600030101010101" pitchFamily="2" charset="-122"/>
                <a:ea typeface="宋体" panose="02010600030101010101" pitchFamily="2" charset="-122"/>
                <a:cs typeface="宋体" panose="02010600030101010101" pitchFamily="2" charset="-122"/>
              </a:rPr>
              <a:t>井冈山道路</a:t>
            </a:r>
          </a:p>
        </p:txBody>
      </p:sp>
      <p:sp>
        <p:nvSpPr>
          <p:cNvPr id="7" name="文本框 6"/>
          <p:cNvSpPr txBox="1"/>
          <p:nvPr/>
        </p:nvSpPr>
        <p:spPr>
          <a:xfrm>
            <a:off x="382905" y="2327910"/>
            <a:ext cx="1623060" cy="1861185"/>
          </a:xfrm>
          <a:prstGeom prst="rect">
            <a:avLst/>
          </a:prstGeom>
          <a:noFill/>
        </p:spPr>
        <p:txBody>
          <a:bodyPr wrap="square" rtlCol="0">
            <a:spAutoFit/>
          </a:bodyPr>
          <a:lstStyle/>
          <a:p>
            <a:r>
              <a:rPr lang="zh-CN" altLang="en-US" sz="11500" b="1">
                <a:solidFill>
                  <a:schemeClr val="tx1"/>
                </a:solidFill>
                <a:latin typeface="宋体" panose="02010600030101010101" pitchFamily="2" charset="-122"/>
                <a:ea typeface="宋体" panose="02010600030101010101" pitchFamily="2" charset="-122"/>
                <a:cs typeface="华文楷体" panose="02010600040101010101" charset="-122"/>
              </a:rPr>
              <a:t>叁</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2" name="组合 21"/>
          <p:cNvGrpSpPr/>
          <p:nvPr/>
        </p:nvGrpSpPr>
        <p:grpSpPr>
          <a:xfrm>
            <a:off x="7178675" y="565150"/>
            <a:ext cx="4519295" cy="4864100"/>
            <a:chOff x="11305" y="890"/>
            <a:chExt cx="7117" cy="7660"/>
          </a:xfrm>
        </p:grpSpPr>
        <p:sp>
          <p:nvSpPr>
            <p:cNvPr id="8" name="文本框 7"/>
            <p:cNvSpPr txBox="1"/>
            <p:nvPr>
              <p:custDataLst>
                <p:tags r:id="rId5"/>
              </p:custDataLst>
            </p:nvPr>
          </p:nvSpPr>
          <p:spPr>
            <a:xfrm>
              <a:off x="11305" y="890"/>
              <a:ext cx="4275" cy="822"/>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sz="2800" b="1">
                  <a:highlight>
                    <a:srgbClr val="FFFF00"/>
                  </a:highlight>
                  <a:latin typeface="宋体" panose="02010600030101010101" pitchFamily="2" charset="-122"/>
                  <a:ea typeface="宋体" panose="02010600030101010101" pitchFamily="2" charset="-122"/>
                  <a:cs typeface="宋体" panose="02010600030101010101" pitchFamily="2" charset="-122"/>
                </a:rPr>
                <a:t>三湾改编</a:t>
              </a:r>
              <a:r>
                <a:rPr lang="en-US" altLang="zh-CN" sz="2800" b="1">
                  <a:highlight>
                    <a:srgbClr val="FFFF00"/>
                  </a:highlight>
                  <a:latin typeface="宋体" panose="02010600030101010101" pitchFamily="2" charset="-122"/>
                  <a:ea typeface="宋体" panose="02010600030101010101" pitchFamily="2" charset="-122"/>
                  <a:cs typeface="宋体" panose="02010600030101010101" pitchFamily="2" charset="-122"/>
                </a:rPr>
                <a:t> P79</a:t>
              </a:r>
              <a:endParaRPr lang="en-US" altLang="zh-CN" sz="2800" b="1">
                <a:solidFill>
                  <a:schemeClr val="tx2"/>
                </a:solidFill>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pic>
          <p:nvPicPr>
            <p:cNvPr id="9" name="图片 8"/>
            <p:cNvPicPr>
              <a:picLocks noChangeAspect="1"/>
            </p:cNvPicPr>
            <p:nvPr/>
          </p:nvPicPr>
          <p:blipFill>
            <a:blip r:embed="rId7"/>
            <a:stretch>
              <a:fillRect/>
            </a:stretch>
          </p:blipFill>
          <p:spPr>
            <a:xfrm>
              <a:off x="11305" y="1928"/>
              <a:ext cx="7117" cy="6622"/>
            </a:xfrm>
            <a:prstGeom prst="rect">
              <a:avLst/>
            </a:prstGeom>
          </p:spPr>
        </p:pic>
      </p:grpSp>
      <p:grpSp>
        <p:nvGrpSpPr>
          <p:cNvPr id="14" name="组合 13"/>
          <p:cNvGrpSpPr/>
          <p:nvPr/>
        </p:nvGrpSpPr>
        <p:grpSpPr>
          <a:xfrm>
            <a:off x="7359015" y="4618990"/>
            <a:ext cx="4156710" cy="510540"/>
            <a:chOff x="11589" y="7274"/>
            <a:chExt cx="6546" cy="804"/>
          </a:xfrm>
        </p:grpSpPr>
        <p:cxnSp>
          <p:nvCxnSpPr>
            <p:cNvPr id="10" name="直接连接符 9"/>
            <p:cNvCxnSpPr/>
            <p:nvPr/>
          </p:nvCxnSpPr>
          <p:spPr>
            <a:xfrm flipV="1">
              <a:off x="13565" y="7274"/>
              <a:ext cx="4570" cy="72"/>
            </a:xfrm>
            <a:prstGeom prst="line">
              <a:avLst/>
            </a:prstGeom>
            <a:ln w="34925">
              <a:solidFill>
                <a:srgbClr val="C00000"/>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4"/>
              </p:custDataLst>
            </p:nvPr>
          </p:nvCxnSpPr>
          <p:spPr>
            <a:xfrm flipV="1">
              <a:off x="11589" y="8006"/>
              <a:ext cx="4570" cy="72"/>
            </a:xfrm>
            <a:prstGeom prst="line">
              <a:avLst/>
            </a:prstGeom>
            <a:ln w="34925">
              <a:solidFill>
                <a:srgbClr val="C00000"/>
              </a:solidFill>
            </a:ln>
          </p:spPr>
          <p:style>
            <a:lnRef idx="2">
              <a:schemeClr val="accent1"/>
            </a:lnRef>
            <a:fillRef idx="0">
              <a:srgbClr val="FFFFFF"/>
            </a:fillRef>
            <a:effectRef idx="0">
              <a:srgbClr val="FFFFFF"/>
            </a:effectRef>
            <a:fontRef idx="minor">
              <a:schemeClr val="tx1"/>
            </a:fontRef>
          </p:style>
        </p:cxnSp>
      </p:grpSp>
      <p:sp>
        <p:nvSpPr>
          <p:cNvPr id="5" name="圆角矩形 4"/>
          <p:cNvSpPr/>
          <p:nvPr>
            <p:custDataLst>
              <p:tags r:id="rId2"/>
            </p:custDataLst>
          </p:nvPr>
        </p:nvSpPr>
        <p:spPr>
          <a:xfrm>
            <a:off x="186690" y="113665"/>
            <a:ext cx="338709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出路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井冈山道路</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Rectangle 10"/>
          <p:cNvSpPr/>
          <p:nvPr>
            <p:custDataLst>
              <p:tags r:id="rId3"/>
            </p:custDataLst>
          </p:nvPr>
        </p:nvSpPr>
        <p:spPr>
          <a:xfrm>
            <a:off x="726440" y="1087120"/>
            <a:ext cx="6099810" cy="3728085"/>
          </a:xfrm>
          <a:prstGeom prst="rect">
            <a:avLst/>
          </a:prstGeom>
          <a:noFill/>
          <a:ln w="31750">
            <a:solidFill>
              <a:schemeClr val="tx2"/>
            </a:solid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5pPr>
          </a:lstStyle>
          <a:p>
            <a:pPr lvl="0">
              <a:spcBef>
                <a:spcPts val="1000"/>
              </a:spcBef>
              <a:buFont typeface="Arial" panose="020B0604020202020204"/>
            </a:pPr>
            <a:r>
              <a:rPr lang="en-US" altLang="zh-CN" sz="2800" b="1" dirty="0"/>
              <a:t>       </a:t>
            </a:r>
            <a:r>
              <a:rPr lang="en-US" altLang="zh-CN" sz="2800" b="1" dirty="0">
                <a:latin typeface="楷体" panose="02010609060101010101" charset="-122"/>
                <a:ea typeface="楷体" panose="02010609060101010101" charset="-122"/>
              </a:rPr>
              <a:t>1927</a:t>
            </a:r>
            <a:r>
              <a:rPr lang="zh-CN" altLang="en-US" sz="2800" b="1" dirty="0">
                <a:latin typeface="楷体" panose="02010609060101010101" charset="-122"/>
                <a:ea typeface="楷体" panose="02010609060101010101" charset="-122"/>
              </a:rPr>
              <a:t>年毛泽东领导的秋收起义部队到达江西</a:t>
            </a:r>
            <a:r>
              <a:rPr lang="zh-CN" altLang="en-US" sz="2800" b="1" dirty="0">
                <a:solidFill>
                  <a:srgbClr val="FF0000"/>
                </a:solidFill>
                <a:latin typeface="楷体" panose="02010609060101010101" charset="-122"/>
                <a:ea typeface="楷体" panose="02010609060101010101" charset="-122"/>
              </a:rPr>
              <a:t>三湾村</a:t>
            </a:r>
            <a:r>
              <a:rPr lang="zh-CN" altLang="en-US" sz="2800" b="1" dirty="0">
                <a:latin typeface="楷体" panose="02010609060101010101" charset="-122"/>
                <a:ea typeface="楷体" panose="02010609060101010101" charset="-122"/>
              </a:rPr>
              <a:t>时。当时部队给养缺乏、伤员很多、士气低落，思想混乱；由于部队没有建立基层党组织，党不能切实掌握部队，很多动摇分子相互串连，逃离部队，部队人数减少到只有</a:t>
            </a:r>
            <a:r>
              <a:rPr lang="en-US" altLang="zh-CN" sz="2800" b="1" dirty="0">
                <a:latin typeface="楷体" panose="02010609060101010101" charset="-122"/>
                <a:ea typeface="楷体" panose="02010609060101010101" charset="-122"/>
              </a:rPr>
              <a:t>700</a:t>
            </a:r>
            <a:r>
              <a:rPr lang="zh-CN" altLang="en-US" sz="2800" b="1" dirty="0">
                <a:latin typeface="楷体" panose="02010609060101010101" charset="-122"/>
                <a:ea typeface="楷体" panose="02010609060101010101" charset="-122"/>
              </a:rPr>
              <a:t>余人。</a:t>
            </a:r>
          </a:p>
          <a:p>
            <a:pPr lvl="0">
              <a:lnSpc>
                <a:spcPct val="80000"/>
              </a:lnSpc>
              <a:spcBef>
                <a:spcPts val="1000"/>
              </a:spcBef>
              <a:buFont typeface="Arial" panose="020B0604020202020204"/>
            </a:pPr>
            <a:r>
              <a:rPr lang="en-US" altLang="zh-CN" sz="2000" b="1" dirty="0">
                <a:latin typeface="华文楷体" panose="02010600040101010101" charset="-122"/>
                <a:ea typeface="华文楷体" panose="02010600040101010101" charset="-122"/>
              </a:rPr>
              <a:t>——</a:t>
            </a:r>
            <a:r>
              <a:rPr lang="zh-CN" altLang="en-US" sz="2000" b="1" dirty="0">
                <a:latin typeface="华文楷体" panose="02010600040101010101" charset="-122"/>
                <a:ea typeface="华文楷体" panose="02010600040101010101" charset="-122"/>
              </a:rPr>
              <a:t>游礼、孙彪</a:t>
            </a:r>
            <a:r>
              <a:rPr lang="zh-CN" altLang="en-US" sz="2000" dirty="0">
                <a:latin typeface="华文楷体" panose="02010600040101010101" charset="-122"/>
                <a:ea typeface="华文楷体" panose="02010600040101010101" charset="-122"/>
              </a:rPr>
              <a:t> </a:t>
            </a:r>
            <a:r>
              <a:rPr lang="en-US" altLang="zh-CN" sz="2000" b="1" dirty="0">
                <a:latin typeface="华文楷体" panose="02010600040101010101" charset="-122"/>
                <a:ea typeface="华文楷体" panose="02010600040101010101" charset="-122"/>
              </a:rPr>
              <a:t>《</a:t>
            </a:r>
            <a:r>
              <a:rPr lang="zh-CN" altLang="en-US" sz="2000" b="1" dirty="0">
                <a:latin typeface="华文楷体" panose="02010600040101010101" charset="-122"/>
                <a:ea typeface="华文楷体" panose="02010600040101010101" charset="-122"/>
              </a:rPr>
              <a:t>从“三湾改编”到“古田会议决议”</a:t>
            </a:r>
            <a:r>
              <a:rPr lang="en-US" altLang="zh-CN" sz="2000" b="1" dirty="0">
                <a:latin typeface="华文楷体" panose="02010600040101010101" charset="-122"/>
                <a:ea typeface="华文楷体" panose="02010600040101010101"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500"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ppt_w*0.7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8" name="图片 27" descr="21 (1)"/>
          <p:cNvPicPr>
            <a:picLocks noChangeAspect="1"/>
          </p:cNvPicPr>
          <p:nvPr/>
        </p:nvPicPr>
        <p:blipFill>
          <a:blip r:embed="rId10"/>
          <a:stretch>
            <a:fillRect/>
          </a:stretch>
        </p:blipFill>
        <p:spPr>
          <a:xfrm>
            <a:off x="529590" y="3108960"/>
            <a:ext cx="4626610" cy="2983865"/>
          </a:xfrm>
          <a:prstGeom prst="rect">
            <a:avLst/>
          </a:prstGeom>
        </p:spPr>
      </p:pic>
      <p:sp>
        <p:nvSpPr>
          <p:cNvPr id="5" name="文本框 4"/>
          <p:cNvSpPr txBox="1"/>
          <p:nvPr/>
        </p:nvSpPr>
        <p:spPr>
          <a:xfrm>
            <a:off x="284480" y="702310"/>
            <a:ext cx="11468735" cy="95313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rPr>
              <a:t>井冈山革命根据地：</a:t>
            </a:r>
            <a:r>
              <a:rPr lang="en-US" altLang="zh-CN" sz="2800" b="1">
                <a:latin typeface="宋体" panose="02010600030101010101" pitchFamily="2" charset="-122"/>
                <a:ea typeface="宋体" panose="02010600030101010101" pitchFamily="2" charset="-122"/>
                <a:cs typeface="宋体" panose="02010600030101010101" pitchFamily="2" charset="-122"/>
              </a:rPr>
              <a:t>1927</a:t>
            </a:r>
            <a:r>
              <a:rPr lang="zh-CN" altLang="en-US" sz="2800" b="1">
                <a:latin typeface="宋体" panose="02010600030101010101" pitchFamily="2" charset="-122"/>
                <a:ea typeface="宋体" panose="02010600030101010101" pitchFamily="2" charset="-122"/>
                <a:cs typeface="宋体" panose="02010600030101010101" pitchFamily="2" charset="-122"/>
              </a:rPr>
              <a:t>年</a:t>
            </a:r>
            <a:r>
              <a:rPr lang="en-US" altLang="zh-CN" sz="2800" b="1">
                <a:latin typeface="宋体" panose="02010600030101010101" pitchFamily="2" charset="-122"/>
                <a:ea typeface="宋体" panose="02010600030101010101" pitchFamily="2" charset="-122"/>
                <a:cs typeface="宋体" panose="02010600030101010101" pitchFamily="2" charset="-122"/>
              </a:rPr>
              <a:t>10</a:t>
            </a:r>
            <a:r>
              <a:rPr lang="zh-CN" altLang="en-US" sz="2800" b="1">
                <a:latin typeface="宋体" panose="02010600030101010101" pitchFamily="2" charset="-122"/>
                <a:ea typeface="宋体" panose="02010600030101010101" pitchFamily="2" charset="-122"/>
                <a:cs typeface="宋体" panose="02010600030101010101" pitchFamily="2" charset="-122"/>
              </a:rPr>
              <a:t>月，毛泽东率领起义部队到达井冈山地区，开始创建第一个农村革命根据地。</a:t>
            </a:r>
            <a:endPar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custDataLst>
              <p:tags r:id="rId2"/>
            </p:custDataLst>
          </p:nvPr>
        </p:nvSpPr>
        <p:spPr>
          <a:xfrm>
            <a:off x="7668895" y="180340"/>
            <a:ext cx="3606800" cy="52197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C00000"/>
                </a:solidFill>
                <a:latin typeface="宋体" panose="02010600030101010101" pitchFamily="2" charset="-122"/>
                <a:ea typeface="宋体" panose="02010600030101010101" pitchFamily="2" charset="-122"/>
              </a:rPr>
              <a:t>曙光初现</a:t>
            </a:r>
            <a:r>
              <a:rPr lang="en-US" altLang="zh-CN" sz="2800" b="1">
                <a:solidFill>
                  <a:srgbClr val="C00000"/>
                </a:solidFill>
                <a:latin typeface="宋体" panose="02010600030101010101" pitchFamily="2" charset="-122"/>
                <a:ea typeface="宋体" panose="02010600030101010101" pitchFamily="2" charset="-122"/>
              </a:rPr>
              <a:t> </a:t>
            </a:r>
            <a:r>
              <a:rPr lang="zh-CN" altLang="en-US" sz="2800" b="1">
                <a:solidFill>
                  <a:srgbClr val="C00000"/>
                </a:solidFill>
                <a:latin typeface="宋体" panose="02010600030101010101" pitchFamily="2" charset="-122"/>
                <a:ea typeface="宋体" panose="02010600030101010101" pitchFamily="2" charset="-122"/>
              </a:rPr>
              <a:t>路在脚下</a:t>
            </a:r>
          </a:p>
        </p:txBody>
      </p:sp>
      <p:sp>
        <p:nvSpPr>
          <p:cNvPr id="38" name="文本框 37"/>
          <p:cNvSpPr txBox="1"/>
          <p:nvPr>
            <p:custDataLst>
              <p:tags r:id="rId3"/>
            </p:custDataLst>
          </p:nvPr>
        </p:nvSpPr>
        <p:spPr>
          <a:xfrm>
            <a:off x="284480" y="2139315"/>
            <a:ext cx="11468735" cy="969645"/>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rPr>
              <a:t>井冈山会师：</a:t>
            </a:r>
            <a:r>
              <a:rPr lang="en-US" altLang="zh-CN" sz="2800" b="1">
                <a:latin typeface="宋体" panose="02010600030101010101" pitchFamily="2" charset="-122"/>
                <a:ea typeface="宋体" panose="02010600030101010101" pitchFamily="2" charset="-122"/>
                <a:cs typeface="宋体" panose="02010600030101010101" pitchFamily="2" charset="-122"/>
              </a:rPr>
              <a:t>1928</a:t>
            </a:r>
            <a:r>
              <a:rPr lang="zh-CN" altLang="en-US" sz="2800" b="1">
                <a:latin typeface="宋体" panose="02010600030101010101" pitchFamily="2" charset="-122"/>
                <a:ea typeface="宋体" panose="02010600030101010101" pitchFamily="2" charset="-122"/>
                <a:cs typeface="宋体" panose="02010600030101010101" pitchFamily="2" charset="-122"/>
              </a:rPr>
              <a:t>年</a:t>
            </a:r>
            <a:r>
              <a:rPr lang="en-US" altLang="zh-CN" sz="2800" b="1">
                <a:latin typeface="宋体" panose="02010600030101010101" pitchFamily="2" charset="-122"/>
                <a:ea typeface="宋体" panose="02010600030101010101" pitchFamily="2" charset="-122"/>
                <a:cs typeface="宋体" panose="02010600030101010101" pitchFamily="2" charset="-122"/>
              </a:rPr>
              <a:t>4</a:t>
            </a:r>
            <a:r>
              <a:rPr lang="zh-CN" altLang="en-US" sz="2800" b="1">
                <a:latin typeface="宋体" panose="02010600030101010101" pitchFamily="2" charset="-122"/>
                <a:ea typeface="宋体" panose="02010600030101010101" pitchFamily="2" charset="-122"/>
                <a:cs typeface="宋体" panose="02010600030101010101" pitchFamily="2" charset="-122"/>
              </a:rPr>
              <a:t>月，朱德、陈毅率领部队在井冈山与毛泽东率领的工农革命军胜利会师。</a:t>
            </a:r>
            <a:endParaRPr lang="zh-CN" altLang="en-US" sz="2800" b="1">
              <a:solidFill>
                <a:schemeClr val="tx2"/>
              </a:solidFill>
            </a:endParaRPr>
          </a:p>
          <a:p>
            <a:pPr algn="l"/>
            <a:endPar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grpSp>
        <p:nvGrpSpPr>
          <p:cNvPr id="41" name="组合 40"/>
          <p:cNvGrpSpPr/>
          <p:nvPr/>
        </p:nvGrpSpPr>
        <p:grpSpPr>
          <a:xfrm>
            <a:off x="5342255" y="2654300"/>
            <a:ext cx="6410960" cy="3500120"/>
            <a:chOff x="8413" y="4180"/>
            <a:chExt cx="10096" cy="5512"/>
          </a:xfrm>
        </p:grpSpPr>
        <p:sp>
          <p:nvSpPr>
            <p:cNvPr id="39" name="矩形 38"/>
            <p:cNvSpPr/>
            <p:nvPr/>
          </p:nvSpPr>
          <p:spPr>
            <a:xfrm>
              <a:off x="8413" y="4180"/>
              <a:ext cx="10096" cy="1806"/>
            </a:xfrm>
            <a:prstGeom prst="rect">
              <a:avLst/>
            </a:prstGeom>
            <a:noFill/>
            <a:ln w="285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400" b="1">
                  <a:solidFill>
                    <a:schemeClr val="tx1"/>
                  </a:solidFill>
                  <a:latin typeface="宋体" panose="02010600030101010101" pitchFamily="2" charset="-122"/>
                  <a:ea typeface="宋体" panose="02010600030101010101" pitchFamily="2" charset="-122"/>
                </a:rPr>
                <a:t>梳理从南昌起义中国共产党武装反抗国民党反动统治开始，到井冈山会师后，中国共产党领导的军队名称的变化。</a:t>
              </a:r>
            </a:p>
          </p:txBody>
        </p:sp>
        <p:sp>
          <p:nvSpPr>
            <p:cNvPr id="40" name="矩形 39"/>
            <p:cNvSpPr/>
            <p:nvPr>
              <p:custDataLst>
                <p:tags r:id="rId8"/>
              </p:custDataLst>
            </p:nvPr>
          </p:nvSpPr>
          <p:spPr>
            <a:xfrm>
              <a:off x="8413" y="5986"/>
              <a:ext cx="10096" cy="3706"/>
            </a:xfrm>
            <a:prstGeom prst="rect">
              <a:avLst/>
            </a:prstGeom>
            <a:noFill/>
            <a:ln w="285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50000"/>
                </a:lnSpc>
              </a:pPr>
              <a:r>
                <a:rPr lang="zh-CN" altLang="en-US" sz="2400" b="1">
                  <a:solidFill>
                    <a:schemeClr val="tx1"/>
                  </a:solidFill>
                  <a:latin typeface="宋体" panose="02010600030101010101" pitchFamily="2" charset="-122"/>
                  <a:ea typeface="宋体" panose="02010600030101010101" pitchFamily="2" charset="-122"/>
                </a:rPr>
                <a:t>南昌起义： </a:t>
              </a:r>
            </a:p>
            <a:p>
              <a:pPr algn="l">
                <a:lnSpc>
                  <a:spcPct val="150000"/>
                </a:lnSpc>
              </a:pPr>
              <a:r>
                <a:rPr lang="zh-CN" altLang="en-US" sz="2400" b="1">
                  <a:solidFill>
                    <a:schemeClr val="tx1"/>
                  </a:solidFill>
                  <a:latin typeface="宋体" panose="02010600030101010101" pitchFamily="2" charset="-122"/>
                  <a:ea typeface="宋体" panose="02010600030101010101" pitchFamily="2" charset="-122"/>
                </a:rPr>
                <a:t>秋收起义：</a:t>
              </a:r>
            </a:p>
            <a:p>
              <a:pPr algn="l">
                <a:lnSpc>
                  <a:spcPct val="150000"/>
                </a:lnSpc>
              </a:pPr>
              <a:r>
                <a:rPr lang="zh-CN" altLang="en-US" sz="2400" b="1">
                  <a:solidFill>
                    <a:schemeClr val="tx1"/>
                  </a:solidFill>
                  <a:latin typeface="宋体" panose="02010600030101010101" pitchFamily="2" charset="-122"/>
                  <a:ea typeface="宋体" panose="02010600030101010101" pitchFamily="2" charset="-122"/>
                </a:rPr>
                <a:t>井冈山会师：</a:t>
              </a:r>
            </a:p>
            <a:p>
              <a:pPr algn="l">
                <a:lnSpc>
                  <a:spcPct val="150000"/>
                </a:lnSpc>
              </a:pPr>
              <a:r>
                <a:rPr lang="en-US" altLang="zh-CN" sz="2400" b="1">
                  <a:solidFill>
                    <a:schemeClr val="tx1"/>
                  </a:solidFill>
                  <a:latin typeface="宋体" panose="02010600030101010101" pitchFamily="2" charset="-122"/>
                  <a:ea typeface="宋体" panose="02010600030101010101" pitchFamily="2" charset="-122"/>
                </a:rPr>
                <a:t>              </a:t>
              </a:r>
            </a:p>
          </p:txBody>
        </p:sp>
      </p:grpSp>
      <p:sp>
        <p:nvSpPr>
          <p:cNvPr id="42" name="文本框 41"/>
          <p:cNvSpPr txBox="1"/>
          <p:nvPr/>
        </p:nvSpPr>
        <p:spPr>
          <a:xfrm>
            <a:off x="7087235" y="3938270"/>
            <a:ext cx="2822575" cy="58356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3200" b="1">
                <a:solidFill>
                  <a:srgbClr val="C00000"/>
                </a:solidFill>
                <a:latin typeface="Arial" panose="020B0604020202020204" pitchFamily="34" charset="0"/>
                <a:ea typeface="微软雅黑" panose="020B0503020204020204" pitchFamily="34" charset="-122"/>
              </a:rPr>
              <a:t>国民革命军</a:t>
            </a:r>
          </a:p>
        </p:txBody>
      </p:sp>
      <p:sp>
        <p:nvSpPr>
          <p:cNvPr id="43" name="文本框 42"/>
          <p:cNvSpPr txBox="1"/>
          <p:nvPr>
            <p:custDataLst>
              <p:tags r:id="rId4"/>
            </p:custDataLst>
          </p:nvPr>
        </p:nvSpPr>
        <p:spPr>
          <a:xfrm>
            <a:off x="7087235" y="4474210"/>
            <a:ext cx="2822575" cy="58356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3200" b="1">
                <a:solidFill>
                  <a:srgbClr val="C00000"/>
                </a:solidFill>
                <a:latin typeface="Arial" panose="020B0604020202020204" pitchFamily="34" charset="0"/>
                <a:ea typeface="微软雅黑" panose="020B0503020204020204" pitchFamily="34" charset="-122"/>
              </a:rPr>
              <a:t>工农革命军</a:t>
            </a:r>
          </a:p>
        </p:txBody>
      </p:sp>
      <p:sp>
        <p:nvSpPr>
          <p:cNvPr id="44" name="文本框 43"/>
          <p:cNvSpPr txBox="1"/>
          <p:nvPr>
            <p:custDataLst>
              <p:tags r:id="rId5"/>
            </p:custDataLst>
          </p:nvPr>
        </p:nvSpPr>
        <p:spPr>
          <a:xfrm>
            <a:off x="7087235" y="5044440"/>
            <a:ext cx="3774440" cy="107632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3200" b="1">
                <a:solidFill>
                  <a:srgbClr val="C00000"/>
                </a:solidFill>
                <a:latin typeface="Arial" panose="020B0604020202020204" pitchFamily="34" charset="0"/>
                <a:ea typeface="微软雅黑" panose="020B0503020204020204" pitchFamily="34" charset="-122"/>
              </a:rPr>
              <a:t>中国工农革命军</a:t>
            </a:r>
          </a:p>
          <a:p>
            <a:pPr algn="l"/>
            <a:r>
              <a:rPr lang="zh-CN" altLang="en-US" sz="3200" b="1">
                <a:solidFill>
                  <a:srgbClr val="C00000"/>
                </a:solidFill>
                <a:latin typeface="Arial" panose="020B0604020202020204" pitchFamily="34" charset="0"/>
                <a:ea typeface="微软雅黑" panose="020B0503020204020204" pitchFamily="34" charset="-122"/>
              </a:rPr>
              <a:t>中国工农红军</a:t>
            </a:r>
          </a:p>
        </p:txBody>
      </p:sp>
      <p:sp>
        <p:nvSpPr>
          <p:cNvPr id="45" name="矩形 44"/>
          <p:cNvSpPr/>
          <p:nvPr/>
        </p:nvSpPr>
        <p:spPr>
          <a:xfrm>
            <a:off x="1182370" y="3540760"/>
            <a:ext cx="1489075" cy="44132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rPr>
              <a:t>党代表</a:t>
            </a:r>
          </a:p>
        </p:txBody>
      </p:sp>
      <p:sp>
        <p:nvSpPr>
          <p:cNvPr id="46" name="矩形 45"/>
          <p:cNvSpPr/>
          <p:nvPr>
            <p:custDataLst>
              <p:tags r:id="rId6"/>
            </p:custDataLst>
          </p:nvPr>
        </p:nvSpPr>
        <p:spPr>
          <a:xfrm>
            <a:off x="2798445" y="3540760"/>
            <a:ext cx="1115695" cy="44132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tx1"/>
                </a:solidFill>
              </a:rPr>
              <a:t>军长</a:t>
            </a:r>
          </a:p>
        </p:txBody>
      </p:sp>
      <p:sp>
        <p:nvSpPr>
          <p:cNvPr id="2" name="圆角矩形 1"/>
          <p:cNvSpPr/>
          <p:nvPr>
            <p:custDataLst>
              <p:tags r:id="rId7"/>
            </p:custDataLst>
          </p:nvPr>
        </p:nvSpPr>
        <p:spPr>
          <a:xfrm>
            <a:off x="186690" y="113665"/>
            <a:ext cx="338709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出路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井冈山道路</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529590" y="1603375"/>
            <a:ext cx="10165715" cy="814070"/>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zh-CN" altLang="en-US" sz="2800" b="1">
                <a:solidFill>
                  <a:schemeClr val="tx2"/>
                </a:solidFill>
                <a:sym typeface="+mn-ea"/>
              </a:rPr>
              <a:t>拉开了中国革命从</a:t>
            </a:r>
            <a:r>
              <a:rPr lang="zh-CN" altLang="en-US" sz="2800" b="1">
                <a:solidFill>
                  <a:srgbClr val="C00000"/>
                </a:solidFill>
                <a:sym typeface="+mn-ea"/>
              </a:rPr>
              <a:t>城市转入农村</a:t>
            </a:r>
            <a:r>
              <a:rPr lang="zh-CN" altLang="en-US" sz="2800" b="1">
                <a:solidFill>
                  <a:schemeClr val="tx2"/>
                </a:solidFill>
                <a:sym typeface="+mn-ea"/>
              </a:rPr>
              <a:t>、建立</a:t>
            </a:r>
            <a:r>
              <a:rPr lang="zh-CN" altLang="en-US" sz="2800" b="1">
                <a:solidFill>
                  <a:srgbClr val="C00000"/>
                </a:solidFill>
                <a:sym typeface="+mn-ea"/>
              </a:rPr>
              <a:t>根据地</a:t>
            </a:r>
            <a:r>
              <a:rPr lang="zh-CN" altLang="en-US" sz="2800" b="1">
                <a:solidFill>
                  <a:schemeClr val="tx2"/>
                </a:solidFill>
                <a:sym typeface="+mn-ea"/>
              </a:rPr>
              <a:t>的序幕。</a:t>
            </a:r>
            <a:r>
              <a:rPr lang="en-US" altLang="zh-CN" sz="2800" b="1">
                <a:solidFill>
                  <a:schemeClr val="tx2"/>
                </a:solidFill>
                <a:sym typeface="+mn-ea"/>
              </a:rPr>
              <a:t>P79</a:t>
            </a:r>
            <a:endParaRPr lang="zh-CN" altLang="en-US" sz="2800" b="1">
              <a:solidFill>
                <a:schemeClr val="tx2"/>
              </a:solidFill>
            </a:endParaRPr>
          </a:p>
          <a:p>
            <a:pPr algn="l"/>
            <a:endParaRPr lang="zh-CN" altLang="en-US" sz="2800" b="1">
              <a:solidFill>
                <a:schemeClr val="tx2"/>
              </a:solidFill>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ppt_w*0.70"/>
                                          </p:val>
                                        </p:tav>
                                        <p:tav tm="100000">
                                          <p:val>
                                            <p:strVal val="#ppt_w"/>
                                          </p:val>
                                        </p:tav>
                                      </p:tavLst>
                                    </p:anim>
                                    <p:anim calcmode="lin" valueType="num">
                                      <p:cBhvr>
                                        <p:cTn id="20" dur="500" fill="hold"/>
                                        <p:tgtEl>
                                          <p:spTgt spid="28"/>
                                        </p:tgtEl>
                                        <p:attrNameLst>
                                          <p:attrName>ppt_h</p:attrName>
                                        </p:attrNameLst>
                                      </p:cBhvr>
                                      <p:tavLst>
                                        <p:tav tm="0">
                                          <p:val>
                                            <p:strVal val="#ppt_h"/>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8" grpId="0"/>
      <p:bldP spid="38" grpId="1"/>
      <p:bldP spid="42" grpId="0"/>
      <p:bldP spid="42" grpId="1"/>
      <p:bldP spid="43" grpId="0"/>
      <p:bldP spid="43" grpId="1"/>
      <p:bldP spid="44" grpId="0"/>
      <p:bldP spid="44" grpId="1"/>
      <p:bldP spid="45" grpId="0" animBg="1"/>
      <p:bldP spid="45" grpId="1" animBg="1"/>
      <p:bldP spid="46" grpId="0" bldLvl="0" animBg="1"/>
      <p:bldP spid="46" grpId="1" animBg="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descr="1"/>
          <p:cNvPicPr>
            <a:picLocks noChangeAspect="1"/>
          </p:cNvPicPr>
          <p:nvPr/>
        </p:nvPicPr>
        <p:blipFill>
          <a:blip r:embed="rId3"/>
          <a:stretch>
            <a:fillRect/>
          </a:stretch>
        </p:blipFill>
        <p:spPr>
          <a:xfrm>
            <a:off x="1016000" y="1546225"/>
            <a:ext cx="5248910" cy="3599180"/>
          </a:xfrm>
          <a:prstGeom prst="rect">
            <a:avLst/>
          </a:prstGeom>
        </p:spPr>
      </p:pic>
      <p:sp>
        <p:nvSpPr>
          <p:cNvPr id="6" name="矩形 5"/>
          <p:cNvSpPr/>
          <p:nvPr/>
        </p:nvSpPr>
        <p:spPr>
          <a:xfrm>
            <a:off x="5992495" y="1546225"/>
            <a:ext cx="5495925" cy="2306955"/>
          </a:xfrm>
          <a:prstGeom prst="rect">
            <a:avLst/>
          </a:prstGeom>
          <a:noFill/>
          <a:ln>
            <a:noFill/>
          </a:ln>
        </p:spPr>
        <p:txBody>
          <a:bodyPr wrap="square" rtlCol="0" anchor="t">
            <a:spAutoFit/>
          </a:bodyPr>
          <a:lstStyle/>
          <a:p>
            <a:pPr algn="ctr"/>
            <a:r>
              <a:rPr lang="zh-CN" altLang="en-US" sz="4800" b="1">
                <a:solidFill>
                  <a:srgbClr val="FF0000"/>
                </a:solidFill>
                <a:effectLst>
                  <a:outerShdw blurRad="38100" dist="19050" dir="2700000" algn="tl" rotWithShape="0">
                    <a:schemeClr val="dk1">
                      <a:alpha val="40000"/>
                    </a:schemeClr>
                  </a:outerShdw>
                </a:effectLst>
              </a:rPr>
              <a:t>革命道路</a:t>
            </a:r>
          </a:p>
          <a:p>
            <a:pPr algn="ctr"/>
            <a:r>
              <a:rPr lang="zh-CN" altLang="en-US" sz="4800" b="1">
                <a:solidFill>
                  <a:schemeClr val="tx1"/>
                </a:solidFill>
                <a:effectLst>
                  <a:outerShdw blurRad="38100" dist="19050" dir="2700000" algn="tl" rotWithShape="0">
                    <a:schemeClr val="dk1">
                      <a:alpha val="40000"/>
                    </a:schemeClr>
                  </a:outerShdw>
                </a:effectLst>
              </a:rPr>
              <a:t>农村包围城市</a:t>
            </a:r>
          </a:p>
          <a:p>
            <a:pPr algn="ctr"/>
            <a:r>
              <a:rPr lang="zh-CN" altLang="en-US" sz="4800" b="1">
                <a:solidFill>
                  <a:schemeClr val="tx1"/>
                </a:solidFill>
                <a:effectLst>
                  <a:outerShdw blurRad="38100" dist="19050" dir="2700000" algn="tl" rotWithShape="0">
                    <a:schemeClr val="dk1">
                      <a:alpha val="40000"/>
                    </a:schemeClr>
                  </a:outerShdw>
                </a:effectLst>
              </a:rPr>
              <a:t>武装夺取政权</a:t>
            </a:r>
          </a:p>
        </p:txBody>
      </p:sp>
      <p:sp>
        <p:nvSpPr>
          <p:cNvPr id="4" name="矩形 3"/>
          <p:cNvSpPr/>
          <p:nvPr/>
        </p:nvSpPr>
        <p:spPr>
          <a:xfrm>
            <a:off x="1123950" y="296545"/>
            <a:ext cx="4612640" cy="829945"/>
          </a:xfrm>
          <a:prstGeom prst="rect">
            <a:avLst/>
          </a:prstGeom>
          <a:solidFill>
            <a:srgbClr val="FFFF00"/>
          </a:solidFill>
          <a:ln>
            <a:noFill/>
          </a:ln>
        </p:spPr>
        <p:txBody>
          <a:bodyPr wrap="square" rtlCol="0" anchor="t">
            <a:spAutoFit/>
          </a:bodyPr>
          <a:lstStyle/>
          <a:p>
            <a:pPr algn="ctr"/>
            <a:r>
              <a:rPr lang="zh-CN" altLang="en-US" sz="48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实事求是闯新路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0"/>
          <p:cNvPicPr>
            <a:picLocks noChangeAspect="1"/>
          </p:cNvPicPr>
          <p:nvPr/>
        </p:nvPicPr>
        <p:blipFill>
          <a:blip r:embed="rId8"/>
          <a:stretch>
            <a:fillRect/>
          </a:stretch>
        </p:blipFill>
        <p:spPr>
          <a:xfrm>
            <a:off x="0" y="1270"/>
            <a:ext cx="12276455" cy="6857365"/>
          </a:xfrm>
          <a:prstGeom prst="rect">
            <a:avLst/>
          </a:prstGeom>
        </p:spPr>
      </p:pic>
      <p:sp>
        <p:nvSpPr>
          <p:cNvPr id="5" name="矩形 4"/>
          <p:cNvSpPr/>
          <p:nvPr>
            <p:custDataLst>
              <p:tags r:id="rId1"/>
            </p:custDataLst>
          </p:nvPr>
        </p:nvSpPr>
        <p:spPr>
          <a:xfrm>
            <a:off x="4316730" y="1270"/>
            <a:ext cx="7960360"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custDataLst>
              <p:tags r:id="rId2"/>
            </p:custDataLst>
          </p:nvPr>
        </p:nvSpPr>
        <p:spPr>
          <a:xfrm>
            <a:off x="2325370" y="1773555"/>
            <a:ext cx="9952355" cy="316611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0" y="1772920"/>
            <a:ext cx="2325370" cy="31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4"/>
            </p:custDataLst>
          </p:nvPr>
        </p:nvSpPr>
        <p:spPr>
          <a:xfrm>
            <a:off x="5044440" y="1772920"/>
            <a:ext cx="3416935" cy="1792605"/>
          </a:xfrm>
          <a:prstGeom prst="rect">
            <a:avLst/>
          </a:prstGeom>
          <a:noFill/>
        </p:spPr>
        <p:txBody>
          <a:bodyPr wrap="square" rtlCol="0">
            <a:noAutofit/>
          </a:bodyPr>
          <a:lstStyle/>
          <a:p>
            <a:r>
              <a:rPr lang="zh-CN" sz="8800" b="1" dirty="0">
                <a:solidFill>
                  <a:schemeClr val="bg1"/>
                </a:solidFill>
                <a:latin typeface="宋体" panose="02010600030101010101" pitchFamily="2" charset="-122"/>
                <a:ea typeface="宋体" panose="02010600030101010101" pitchFamily="2" charset="-122"/>
              </a:rPr>
              <a:t>筑</a:t>
            </a:r>
            <a:r>
              <a:rPr lang="en-US" altLang="zh-CN" sz="8800" b="1" dirty="0">
                <a:solidFill>
                  <a:schemeClr val="bg1"/>
                </a:solidFill>
                <a:latin typeface="宋体" panose="02010600030101010101" pitchFamily="2" charset="-122"/>
                <a:ea typeface="宋体" panose="02010600030101010101" pitchFamily="2" charset="-122"/>
              </a:rPr>
              <a:t> </a:t>
            </a:r>
            <a:r>
              <a:rPr lang="zh-CN" altLang="en-US" sz="8800" b="1" dirty="0">
                <a:solidFill>
                  <a:schemeClr val="bg1"/>
                </a:solidFill>
                <a:latin typeface="宋体" panose="02010600030101010101" pitchFamily="2" charset="-122"/>
                <a:ea typeface="宋体" panose="02010600030101010101" pitchFamily="2" charset="-122"/>
              </a:rPr>
              <a:t>路</a:t>
            </a:r>
          </a:p>
        </p:txBody>
      </p:sp>
      <p:sp>
        <p:nvSpPr>
          <p:cNvPr id="2" name="文本框 1"/>
          <p:cNvSpPr txBox="1"/>
          <p:nvPr>
            <p:custDataLst>
              <p:tags r:id="rId5"/>
            </p:custDataLst>
          </p:nvPr>
        </p:nvSpPr>
        <p:spPr>
          <a:xfrm>
            <a:off x="4160520" y="3277235"/>
            <a:ext cx="8031480" cy="1014730"/>
          </a:xfrm>
          <a:prstGeom prst="rect">
            <a:avLst/>
          </a:prstGeom>
          <a:noFill/>
        </p:spPr>
        <p:txBody>
          <a:bodyPr wrap="square" rtlCol="0">
            <a:spAutoFit/>
          </a:bodyPr>
          <a:lstStyle/>
          <a:p>
            <a:r>
              <a:rPr lang="en-US" altLang="zh-CN" sz="6000" b="1">
                <a:solidFill>
                  <a:srgbClr val="FFC000"/>
                </a:solidFill>
                <a:latin typeface="宋体" panose="02010600030101010101" pitchFamily="2" charset="-122"/>
                <a:ea typeface="宋体" panose="02010600030101010101" pitchFamily="2" charset="-122"/>
                <a:cs typeface="宋体" panose="02010600030101010101" pitchFamily="2" charset="-122"/>
              </a:rPr>
              <a:t> ·</a:t>
            </a:r>
            <a:r>
              <a:rPr lang="zh-CN" sz="6000" b="1">
                <a:solidFill>
                  <a:srgbClr val="FFC000"/>
                </a:solidFill>
                <a:latin typeface="宋体" panose="02010600030101010101" pitchFamily="2" charset="-122"/>
                <a:ea typeface="宋体" panose="02010600030101010101" pitchFamily="2" charset="-122"/>
                <a:cs typeface="宋体" panose="02010600030101010101" pitchFamily="2" charset="-122"/>
              </a:rPr>
              <a:t>工农武装割据</a:t>
            </a:r>
          </a:p>
        </p:txBody>
      </p:sp>
      <p:sp>
        <p:nvSpPr>
          <p:cNvPr id="7" name="文本框 6"/>
          <p:cNvSpPr txBox="1"/>
          <p:nvPr>
            <p:custDataLst>
              <p:tags r:id="rId6"/>
            </p:custDataLst>
          </p:nvPr>
        </p:nvSpPr>
        <p:spPr>
          <a:xfrm>
            <a:off x="382905" y="2327910"/>
            <a:ext cx="1623060" cy="1861185"/>
          </a:xfrm>
          <a:prstGeom prst="rect">
            <a:avLst/>
          </a:prstGeom>
          <a:noFill/>
        </p:spPr>
        <p:txBody>
          <a:bodyPr wrap="square" rtlCol="0">
            <a:spAutoFit/>
          </a:bodyPr>
          <a:lstStyle/>
          <a:p>
            <a:r>
              <a:rPr lang="zh-CN" altLang="en-US" sz="11500" b="1">
                <a:solidFill>
                  <a:schemeClr val="tx1"/>
                </a:solidFill>
                <a:latin typeface="宋体" panose="02010600030101010101" pitchFamily="2" charset="-122"/>
                <a:ea typeface="宋体" panose="02010600030101010101" pitchFamily="2" charset="-122"/>
                <a:cs typeface="华文楷体" panose="02010600040101010101" charset="-122"/>
              </a:rPr>
              <a:t>肆</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圆角矩形 5"/>
          <p:cNvSpPr/>
          <p:nvPr>
            <p:custDataLst>
              <p:tags r:id="rId2"/>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custDataLst>
              <p:tags r:id="rId3"/>
            </p:custDataLst>
          </p:nvPr>
        </p:nvSpPr>
        <p:spPr>
          <a:xfrm>
            <a:off x="2176304" y="854234"/>
            <a:ext cx="3244215" cy="5015865"/>
          </a:xfrm>
          <a:prstGeom prst="rect">
            <a:avLst/>
          </a:prstGeom>
          <a:noFill/>
        </p:spPr>
        <p:txBody>
          <a:bodyPr wrap="square" rtlCol="0" anchor="t">
            <a:spAutoFit/>
          </a:bodyPr>
          <a:lstStyle/>
          <a:p>
            <a:pPr algn="ctr"/>
            <a:r>
              <a:rPr lang="zh-CN" altLang="en-US" sz="3200" b="1">
                <a:latin typeface="楷体_GB2312" panose="02010609030101010101" charset="-122"/>
                <a:ea typeface="楷体_GB2312" panose="02010609030101010101" charset="-122"/>
                <a:cs typeface="楷体_GB2312" panose="02010609030101010101" charset="-122"/>
              </a:rPr>
              <a:t>西江月·井冈山 </a:t>
            </a:r>
          </a:p>
          <a:p>
            <a:pPr algn="ctr"/>
            <a:r>
              <a:rPr lang="zh-CN" altLang="en-US" sz="3200" b="1">
                <a:latin typeface="楷体_GB2312" panose="02010609030101010101" charset="-122"/>
                <a:ea typeface="楷体_GB2312" panose="02010609030101010101" charset="-122"/>
                <a:cs typeface="楷体_GB2312" panose="02010609030101010101" charset="-122"/>
              </a:rPr>
              <a:t>毛泽东（</a:t>
            </a:r>
            <a:r>
              <a:rPr lang="en-US" altLang="zh-CN" sz="3200" b="1">
                <a:latin typeface="楷体_GB2312" panose="02010609030101010101" charset="-122"/>
                <a:ea typeface="楷体_GB2312" panose="02010609030101010101" charset="-122"/>
                <a:cs typeface="楷体_GB2312" panose="02010609030101010101" charset="-122"/>
              </a:rPr>
              <a:t>1928</a:t>
            </a:r>
            <a:r>
              <a:rPr lang="zh-CN" altLang="en-US" sz="3200" b="1">
                <a:latin typeface="楷体_GB2312" panose="02010609030101010101" charset="-122"/>
                <a:ea typeface="楷体_GB2312" panose="02010609030101010101" charset="-122"/>
                <a:cs typeface="楷体_GB2312" panose="02010609030101010101" charset="-122"/>
              </a:rPr>
              <a:t>）</a:t>
            </a:r>
          </a:p>
          <a:p>
            <a:pPr algn="ctr"/>
            <a:r>
              <a:rPr lang="zh-CN" altLang="en-US" sz="3200" b="1">
                <a:solidFill>
                  <a:schemeClr val="tx1"/>
                </a:solidFill>
                <a:latin typeface="楷体_GB2312" panose="02010609030101010101" charset="-122"/>
                <a:ea typeface="楷体_GB2312" panose="02010609030101010101" charset="-122"/>
                <a:cs typeface="楷体_GB2312" panose="02010609030101010101" charset="-122"/>
              </a:rPr>
              <a:t>山下</a:t>
            </a:r>
            <a:r>
              <a:rPr lang="zh-CN" altLang="en-US" sz="3200" b="1">
                <a:latin typeface="楷体_GB2312" panose="02010609030101010101" charset="-122"/>
                <a:ea typeface="楷体_GB2312" panose="02010609030101010101" charset="-122"/>
                <a:cs typeface="楷体_GB2312" panose="02010609030101010101" charset="-122"/>
              </a:rPr>
              <a:t>旌旗在望，</a:t>
            </a:r>
          </a:p>
          <a:p>
            <a:pPr algn="ctr"/>
            <a:r>
              <a:rPr lang="zh-CN" altLang="en-US" sz="3200" b="1">
                <a:latin typeface="楷体_GB2312" panose="02010609030101010101" charset="-122"/>
                <a:ea typeface="楷体_GB2312" panose="02010609030101010101" charset="-122"/>
                <a:cs typeface="楷体_GB2312" panose="02010609030101010101" charset="-122"/>
              </a:rPr>
              <a:t>山头鼓角相闻。</a:t>
            </a:r>
          </a:p>
          <a:p>
            <a:pPr algn="ctr"/>
            <a:r>
              <a:rPr lang="zh-CN" altLang="en-US" sz="3200" b="1">
                <a:solidFill>
                  <a:srgbClr val="C00000"/>
                </a:solidFill>
                <a:latin typeface="楷体_GB2312" panose="02010609030101010101" charset="-122"/>
                <a:ea typeface="楷体_GB2312" panose="02010609030101010101" charset="-122"/>
                <a:cs typeface="楷体_GB2312" panose="02010609030101010101" charset="-122"/>
              </a:rPr>
              <a:t>敌军围困万千重</a:t>
            </a:r>
            <a:r>
              <a:rPr lang="zh-CN" altLang="en-US" sz="3200" b="1">
                <a:latin typeface="楷体_GB2312" panose="02010609030101010101" charset="-122"/>
                <a:ea typeface="楷体_GB2312" panose="02010609030101010101" charset="-122"/>
                <a:cs typeface="楷体_GB2312" panose="02010609030101010101" charset="-122"/>
              </a:rPr>
              <a:t>，</a:t>
            </a:r>
          </a:p>
          <a:p>
            <a:pPr algn="ctr"/>
            <a:r>
              <a:rPr lang="zh-CN" altLang="en-US" sz="3200" b="1">
                <a:latin typeface="楷体_GB2312" panose="02010609030101010101" charset="-122"/>
                <a:ea typeface="楷体_GB2312" panose="02010609030101010101" charset="-122"/>
                <a:cs typeface="楷体_GB2312" panose="02010609030101010101" charset="-122"/>
              </a:rPr>
              <a:t>我自</a:t>
            </a:r>
            <a:r>
              <a:rPr lang="zh-CN" altLang="en-US" sz="3200" b="1">
                <a:solidFill>
                  <a:srgbClr val="C00000"/>
                </a:solidFill>
                <a:latin typeface="楷体_GB2312" panose="02010609030101010101" charset="-122"/>
                <a:ea typeface="楷体_GB2312" panose="02010609030101010101" charset="-122"/>
                <a:cs typeface="楷体_GB2312" panose="02010609030101010101" charset="-122"/>
              </a:rPr>
              <a:t>岿然不动</a:t>
            </a:r>
            <a:r>
              <a:rPr lang="zh-CN" altLang="en-US" sz="3200" b="1">
                <a:latin typeface="楷体_GB2312" panose="02010609030101010101" charset="-122"/>
                <a:ea typeface="楷体_GB2312" panose="02010609030101010101" charset="-122"/>
                <a:cs typeface="楷体_GB2312" panose="02010609030101010101" charset="-122"/>
              </a:rPr>
              <a:t>。</a:t>
            </a:r>
          </a:p>
          <a:p>
            <a:pPr algn="ctr"/>
            <a:r>
              <a:rPr lang="zh-CN" altLang="en-US" sz="3200" b="1">
                <a:latin typeface="楷体_GB2312" panose="02010609030101010101" charset="-122"/>
                <a:ea typeface="楷体_GB2312" panose="02010609030101010101" charset="-122"/>
                <a:cs typeface="楷体_GB2312" panose="02010609030101010101" charset="-122"/>
              </a:rPr>
              <a:t>早已</a:t>
            </a:r>
            <a:r>
              <a:rPr lang="zh-CN" altLang="en-US" sz="3200" b="1">
                <a:solidFill>
                  <a:srgbClr val="C00000"/>
                </a:solidFill>
                <a:latin typeface="楷体_GB2312" panose="02010609030101010101" charset="-122"/>
                <a:ea typeface="楷体_GB2312" panose="02010609030101010101" charset="-122"/>
                <a:cs typeface="楷体_GB2312" panose="02010609030101010101" charset="-122"/>
              </a:rPr>
              <a:t>森严壁垒</a:t>
            </a:r>
            <a:r>
              <a:rPr lang="zh-CN" altLang="en-US" sz="3200" b="1">
                <a:latin typeface="楷体_GB2312" panose="02010609030101010101" charset="-122"/>
                <a:ea typeface="楷体_GB2312" panose="02010609030101010101" charset="-122"/>
                <a:cs typeface="楷体_GB2312" panose="02010609030101010101" charset="-122"/>
              </a:rPr>
              <a:t>，</a:t>
            </a:r>
          </a:p>
          <a:p>
            <a:pPr algn="ctr"/>
            <a:r>
              <a:rPr lang="zh-CN" altLang="en-US" sz="3200" b="1">
                <a:latin typeface="楷体_GB2312" panose="02010609030101010101" charset="-122"/>
                <a:ea typeface="楷体_GB2312" panose="02010609030101010101" charset="-122"/>
                <a:cs typeface="楷体_GB2312" panose="02010609030101010101" charset="-122"/>
              </a:rPr>
              <a:t>更加</a:t>
            </a:r>
            <a:r>
              <a:rPr lang="zh-CN" altLang="en-US" sz="3200" b="1">
                <a:solidFill>
                  <a:srgbClr val="C00000"/>
                </a:solidFill>
                <a:latin typeface="楷体_GB2312" panose="02010609030101010101" charset="-122"/>
                <a:ea typeface="楷体_GB2312" panose="02010609030101010101" charset="-122"/>
                <a:cs typeface="楷体_GB2312" panose="02010609030101010101" charset="-122"/>
              </a:rPr>
              <a:t>众志成城</a:t>
            </a:r>
            <a:r>
              <a:rPr lang="zh-CN" altLang="en-US" sz="3200" b="1">
                <a:latin typeface="楷体_GB2312" panose="02010609030101010101" charset="-122"/>
                <a:ea typeface="楷体_GB2312" panose="02010609030101010101" charset="-122"/>
                <a:cs typeface="楷体_GB2312" panose="02010609030101010101" charset="-122"/>
              </a:rPr>
              <a:t>。</a:t>
            </a:r>
          </a:p>
          <a:p>
            <a:pPr algn="ctr"/>
            <a:r>
              <a:rPr lang="zh-CN" altLang="en-US" sz="3200" b="1">
                <a:solidFill>
                  <a:schemeClr val="tx1"/>
                </a:solidFill>
                <a:latin typeface="楷体_GB2312" panose="02010609030101010101" charset="-122"/>
                <a:ea typeface="楷体_GB2312" panose="02010609030101010101" charset="-122"/>
                <a:cs typeface="楷体_GB2312" panose="02010609030101010101" charset="-122"/>
              </a:rPr>
              <a:t>黄洋界</a:t>
            </a:r>
            <a:r>
              <a:rPr lang="zh-CN" altLang="en-US" sz="3200" b="1">
                <a:latin typeface="楷体_GB2312" panose="02010609030101010101" charset="-122"/>
                <a:ea typeface="楷体_GB2312" panose="02010609030101010101" charset="-122"/>
                <a:cs typeface="楷体_GB2312" panose="02010609030101010101" charset="-122"/>
              </a:rPr>
              <a:t>上炮声隆，</a:t>
            </a:r>
          </a:p>
          <a:p>
            <a:pPr algn="ctr"/>
            <a:r>
              <a:rPr lang="zh-CN" altLang="en-US" sz="3200" b="1">
                <a:latin typeface="楷体_GB2312" panose="02010609030101010101" charset="-122"/>
                <a:ea typeface="楷体_GB2312" panose="02010609030101010101" charset="-122"/>
                <a:cs typeface="楷体_GB2312" panose="02010609030101010101" charset="-122"/>
              </a:rPr>
              <a:t>报道</a:t>
            </a:r>
            <a:r>
              <a:rPr lang="zh-CN" altLang="en-US" sz="3200" b="1">
                <a:solidFill>
                  <a:srgbClr val="C00000"/>
                </a:solidFill>
                <a:latin typeface="楷体_GB2312" panose="02010609030101010101" charset="-122"/>
                <a:ea typeface="楷体_GB2312" panose="02010609030101010101" charset="-122"/>
                <a:cs typeface="楷体_GB2312" panose="02010609030101010101" charset="-122"/>
              </a:rPr>
              <a:t>敌军</a:t>
            </a:r>
            <a:r>
              <a:rPr lang="zh-CN" altLang="en-US" sz="3200" b="1">
                <a:latin typeface="楷体_GB2312" panose="02010609030101010101" charset="-122"/>
                <a:ea typeface="楷体_GB2312" panose="02010609030101010101" charset="-122"/>
                <a:cs typeface="楷体_GB2312" panose="02010609030101010101" charset="-122"/>
              </a:rPr>
              <a:t>宵遁。</a:t>
            </a:r>
          </a:p>
        </p:txBody>
      </p:sp>
      <p:pic>
        <p:nvPicPr>
          <p:cNvPr id="18" name="图片 17"/>
          <p:cNvPicPr>
            <a:picLocks noChangeAspect="1"/>
          </p:cNvPicPr>
          <p:nvPr>
            <p:custDataLst>
              <p:tags r:id="rId4"/>
            </p:custDataLst>
          </p:nvPr>
        </p:nvPicPr>
        <p:blipFill>
          <a:blip r:embed="rId6"/>
          <a:stretch>
            <a:fillRect/>
          </a:stretch>
        </p:blipFill>
        <p:spPr>
          <a:xfrm>
            <a:off x="6146800" y="1352550"/>
            <a:ext cx="3294380" cy="3791585"/>
          </a:xfrm>
          <a:prstGeom prst="rect">
            <a:avLst/>
          </a:prstGeom>
          <a:ln>
            <a:solidFill>
              <a:schemeClr val="tx1"/>
            </a:solid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矩形 109"/>
          <p:cNvSpPr/>
          <p:nvPr/>
        </p:nvSpPr>
        <p:spPr>
          <a:xfrm>
            <a:off x="16510" y="-635"/>
            <a:ext cx="3301365" cy="68459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1" name="文本框 110"/>
          <p:cNvSpPr txBox="1"/>
          <p:nvPr>
            <p:custDataLst>
              <p:tags r:id="rId1"/>
            </p:custDataLst>
          </p:nvPr>
        </p:nvSpPr>
        <p:spPr>
          <a:xfrm>
            <a:off x="224155" y="139700"/>
            <a:ext cx="9357360" cy="521970"/>
          </a:xfrm>
          <a:prstGeom prst="rect">
            <a:avLst/>
          </a:prstGeom>
          <a:noFill/>
        </p:spPr>
        <p:txBody>
          <a:bodyPr wrap="square" rtlCol="0" anchor="t">
            <a:spAutoFit/>
          </a:bodyPr>
          <a:lstStyle/>
          <a:p>
            <a:r>
              <a:rPr lang="zh-CN" altLang="en-US" sz="28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部编版八上历史</a:t>
            </a:r>
            <a:r>
              <a:rPr lang="en-US" altLang="zh-CN" sz="28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a:solidFill>
                  <a:schemeClr val="bg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solidFill>
                  <a:schemeClr val="bg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a:solidFill>
                  <a:schemeClr val="bg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第五单元  从国共合作到国共对立</a:t>
            </a:r>
          </a:p>
        </p:txBody>
      </p:sp>
      <p:sp>
        <p:nvSpPr>
          <p:cNvPr id="112" name="文本框 111"/>
          <p:cNvSpPr txBox="1"/>
          <p:nvPr>
            <p:custDataLst>
              <p:tags r:id="rId2"/>
            </p:custDataLst>
          </p:nvPr>
        </p:nvSpPr>
        <p:spPr>
          <a:xfrm>
            <a:off x="3329305" y="3653155"/>
            <a:ext cx="8558530" cy="922020"/>
          </a:xfrm>
          <a:prstGeom prst="rect">
            <a:avLst/>
          </a:prstGeom>
          <a:noFill/>
        </p:spPr>
        <p:txBody>
          <a:bodyPr wrap="square" rtlCol="0">
            <a:spAutoFit/>
          </a:bodyPr>
          <a:lstStyle/>
          <a:p>
            <a:r>
              <a:rPr lang="en-US" altLang="zh-CN" sz="5400" b="1">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zh-CN" altLang="en-US" sz="5400" b="1">
                <a:solidFill>
                  <a:schemeClr val="tx1">
                    <a:lumMod val="95000"/>
                    <a:lumOff val="5000"/>
                  </a:schemeClr>
                </a:solidFill>
                <a:latin typeface="楷体" panose="02010609060101010101" charset="-122"/>
                <a:ea typeface="楷体" panose="02010609060101010101" charset="-122"/>
                <a:cs typeface="楷体" panose="02010609060101010101" charset="-122"/>
              </a:rPr>
              <a:t>毛泽东开辟井冈山道路</a:t>
            </a:r>
          </a:p>
        </p:txBody>
      </p:sp>
      <p:sp>
        <p:nvSpPr>
          <p:cNvPr id="114" name="矩形 113"/>
          <p:cNvSpPr/>
          <p:nvPr>
            <p:custDataLst>
              <p:tags r:id="rId3"/>
            </p:custDataLst>
          </p:nvPr>
        </p:nvSpPr>
        <p:spPr>
          <a:xfrm>
            <a:off x="984250" y="1828165"/>
            <a:ext cx="9621520" cy="1353185"/>
          </a:xfrm>
          <a:prstGeom prst="rect">
            <a:avLst/>
          </a:prstGeom>
        </p:spPr>
        <p:txBody>
          <a:bodyPr wrap="square">
            <a:spAutoFit/>
          </a:bodyPr>
          <a:lstStyle/>
          <a:p>
            <a:r>
              <a:rPr kumimoji="1" lang="zh-CN" altLang="en-US" sz="5400" dirty="0">
                <a:solidFill>
                  <a:schemeClr val="tx1"/>
                </a:solidFill>
                <a:latin typeface="楷体" panose="02010609060101010101" charset="-122"/>
                <a:ea typeface="楷体" panose="02010609060101010101" charset="-122"/>
                <a:cs typeface="楷体" panose="02010609060101010101" charset="-122"/>
                <a:sym typeface="汉仪尚巍手书W" panose="00020600040101010101" charset="-122"/>
              </a:rPr>
              <a:t>第</a:t>
            </a:r>
            <a:r>
              <a:rPr kumimoji="1" lang="en-US" altLang="zh-CN" sz="5400" dirty="0">
                <a:solidFill>
                  <a:schemeClr val="tx1"/>
                </a:solidFill>
                <a:latin typeface="楷体" panose="02010609060101010101" charset="-122"/>
                <a:ea typeface="楷体" panose="02010609060101010101" charset="-122"/>
                <a:cs typeface="楷体" panose="02010609060101010101" charset="-122"/>
                <a:sym typeface="汉仪尚巍手书W" panose="00020600040101010101" charset="-122"/>
              </a:rPr>
              <a:t>16</a:t>
            </a:r>
            <a:r>
              <a:rPr kumimoji="1" lang="zh-CN" altLang="en-US" sz="5400" dirty="0">
                <a:solidFill>
                  <a:schemeClr val="tx1"/>
                </a:solidFill>
                <a:latin typeface="楷体" panose="02010609060101010101" charset="-122"/>
                <a:ea typeface="楷体" panose="02010609060101010101" charset="-122"/>
                <a:cs typeface="楷体" panose="02010609060101010101" charset="-122"/>
                <a:sym typeface="汉仪尚巍手书W" panose="00020600040101010101" charset="-122"/>
              </a:rPr>
              <a:t>课</a:t>
            </a:r>
            <a:r>
              <a:rPr kumimoji="1" lang="en-US" altLang="zh-CN" sz="8200" dirty="0">
                <a:solidFill>
                  <a:srgbClr val="C00000"/>
                </a:solidFill>
                <a:latin typeface="汉仪尚巍手书W" panose="00020600040101010101" charset="-122"/>
                <a:ea typeface="汉仪尚巍手书W" panose="00020600040101010101" charset="-122"/>
                <a:sym typeface="汉仪尚巍手书W" panose="00020600040101010101" charset="-122"/>
              </a:rPr>
              <a:t> </a:t>
            </a:r>
            <a:r>
              <a:rPr kumimoji="1" lang="zh-CN" altLang="en-US" sz="8200" dirty="0">
                <a:solidFill>
                  <a:srgbClr val="C00000"/>
                </a:solidFill>
                <a:latin typeface="汉仪尚巍手书W" panose="00020600040101010101" charset="-122"/>
                <a:ea typeface="汉仪尚巍手书W" panose="00020600040101010101" charset="-122"/>
                <a:sym typeface="汉仪尚巍手书W" panose="00020600040101010101" charset="-122"/>
              </a:rPr>
              <a:t>旧路与新路</a:t>
            </a:r>
          </a:p>
        </p:txBody>
      </p:sp>
      <p:sp>
        <p:nvSpPr>
          <p:cNvPr id="117" name="文本框 116"/>
          <p:cNvSpPr txBox="1"/>
          <p:nvPr>
            <p:custDataLst>
              <p:tags r:id="rId4"/>
            </p:custDataLst>
          </p:nvPr>
        </p:nvSpPr>
        <p:spPr>
          <a:xfrm>
            <a:off x="6864985" y="5353050"/>
            <a:ext cx="4805045" cy="460375"/>
          </a:xfrm>
          <a:prstGeom prst="rect">
            <a:avLst/>
          </a:prstGeom>
          <a:noFill/>
        </p:spPr>
        <p:txBody>
          <a:bodyPr wrap="square" rtlCol="0">
            <a:spAutoFit/>
          </a:bodyPr>
          <a:lstStyle/>
          <a:p>
            <a:r>
              <a:rPr lang="zh-CN" altLang="en-US" sz="2400" b="1"/>
              <a:t>张家港市妙桥中学</a:t>
            </a:r>
            <a:r>
              <a:rPr lang="en-US" altLang="zh-CN" sz="2400" b="1"/>
              <a:t>    </a:t>
            </a:r>
            <a:r>
              <a:rPr lang="zh-CN" altLang="en-US" sz="2400" b="1"/>
              <a:t>朱志花</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custDataLst>
              <p:tags r:id="rId2"/>
            </p:custDataLst>
          </p:nvPr>
        </p:nvSpPr>
        <p:spPr>
          <a:xfrm>
            <a:off x="391160" y="838200"/>
            <a:ext cx="11251565" cy="52197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FF0000"/>
                </a:solidFill>
                <a:latin typeface="Arial" panose="020B0604020202020204" pitchFamily="34" charset="0"/>
                <a:ea typeface="微软雅黑" panose="020B0503020204020204" pitchFamily="34" charset="-122"/>
              </a:rPr>
              <a:t>【提升研学】</a:t>
            </a:r>
            <a:r>
              <a:rPr lang="zh-CN" altLang="en-US" sz="2800" b="1">
                <a:sym typeface="+mn-ea"/>
              </a:rPr>
              <a:t>请同学们阅读材料，概括</a:t>
            </a:r>
            <a:r>
              <a:rPr lang="en-US" altLang="zh-CN" sz="2800" b="1">
                <a:sym typeface="+mn-ea"/>
              </a:rPr>
              <a:t>“</a:t>
            </a:r>
            <a:r>
              <a:rPr lang="zh-CN" altLang="en-US" sz="2800" b="1">
                <a:sym typeface="+mn-ea"/>
              </a:rPr>
              <a:t>工农武装割据</a:t>
            </a:r>
            <a:r>
              <a:rPr lang="en-US" altLang="zh-CN" sz="2800" b="1">
                <a:sym typeface="+mn-ea"/>
              </a:rPr>
              <a:t>”</a:t>
            </a:r>
            <a:r>
              <a:rPr lang="zh-CN" altLang="en-US" sz="2800" b="1">
                <a:sym typeface="+mn-ea"/>
              </a:rPr>
              <a:t>局面形成的条件？</a:t>
            </a:r>
            <a:endParaRPr lang="zh-CN" altLang="en-US" sz="2800" b="1">
              <a:latin typeface="Arial" panose="020B0604020202020204" pitchFamily="34" charset="0"/>
              <a:ea typeface="微软雅黑" panose="020B0503020204020204" pitchFamily="34" charset="-122"/>
            </a:endParaRPr>
          </a:p>
        </p:txBody>
      </p:sp>
      <p:sp>
        <p:nvSpPr>
          <p:cNvPr id="3" name="文本框 2"/>
          <p:cNvSpPr txBox="1"/>
          <p:nvPr>
            <p:custDataLst>
              <p:tags r:id="rId3"/>
            </p:custDataLst>
          </p:nvPr>
        </p:nvSpPr>
        <p:spPr>
          <a:xfrm>
            <a:off x="1033145" y="3794125"/>
            <a:ext cx="2892425" cy="521970"/>
          </a:xfrm>
          <a:prstGeom prst="rect">
            <a:avLst/>
          </a:prstGeom>
          <a:noFill/>
        </p:spPr>
        <p:txBody>
          <a:bodyPr wrap="square" rtlCol="0">
            <a:spAutoFit/>
          </a:bodyPr>
          <a:lstStyle/>
          <a:p>
            <a:r>
              <a:rPr lang="en-US" altLang="zh-CN" sz="2800" b="1">
                <a:solidFill>
                  <a:srgbClr val="C00000"/>
                </a:solidFill>
              </a:rPr>
              <a:t>1.</a:t>
            </a:r>
            <a:r>
              <a:rPr lang="zh-CN" altLang="en-US" sz="2800" b="1">
                <a:solidFill>
                  <a:srgbClr val="C00000"/>
                </a:solidFill>
              </a:rPr>
              <a:t>工农群众支持</a:t>
            </a:r>
          </a:p>
        </p:txBody>
      </p:sp>
      <p:sp>
        <p:nvSpPr>
          <p:cNvPr id="4" name="文本框 3"/>
          <p:cNvSpPr txBox="1"/>
          <p:nvPr>
            <p:custDataLst>
              <p:tags r:id="rId4"/>
            </p:custDataLst>
          </p:nvPr>
        </p:nvSpPr>
        <p:spPr>
          <a:xfrm>
            <a:off x="4610735" y="3858260"/>
            <a:ext cx="2892425" cy="521970"/>
          </a:xfrm>
          <a:prstGeom prst="rect">
            <a:avLst/>
          </a:prstGeom>
          <a:noFill/>
        </p:spPr>
        <p:txBody>
          <a:bodyPr wrap="square" rtlCol="0">
            <a:spAutoFit/>
          </a:bodyPr>
          <a:lstStyle/>
          <a:p>
            <a:r>
              <a:rPr lang="en-US" altLang="zh-CN" sz="2800" b="1">
                <a:solidFill>
                  <a:srgbClr val="C00000"/>
                </a:solidFill>
              </a:rPr>
              <a:t>2.</a:t>
            </a:r>
            <a:r>
              <a:rPr lang="zh-CN" altLang="en-US" sz="2800" b="1">
                <a:solidFill>
                  <a:srgbClr val="C00000"/>
                </a:solidFill>
              </a:rPr>
              <a:t>武装斗争</a:t>
            </a:r>
          </a:p>
        </p:txBody>
      </p:sp>
      <p:sp>
        <p:nvSpPr>
          <p:cNvPr id="5" name="文本框 4"/>
          <p:cNvSpPr txBox="1"/>
          <p:nvPr>
            <p:custDataLst>
              <p:tags r:id="rId5"/>
            </p:custDataLst>
          </p:nvPr>
        </p:nvSpPr>
        <p:spPr>
          <a:xfrm>
            <a:off x="7708265" y="3858260"/>
            <a:ext cx="3102610" cy="521970"/>
          </a:xfrm>
          <a:prstGeom prst="rect">
            <a:avLst/>
          </a:prstGeom>
          <a:noFill/>
        </p:spPr>
        <p:txBody>
          <a:bodyPr wrap="square" rtlCol="0">
            <a:spAutoFit/>
          </a:bodyPr>
          <a:lstStyle/>
          <a:p>
            <a:r>
              <a:rPr lang="en-US" altLang="zh-CN" sz="2800" b="1">
                <a:solidFill>
                  <a:srgbClr val="C00000"/>
                </a:solidFill>
              </a:rPr>
              <a:t>3.</a:t>
            </a:r>
            <a:r>
              <a:rPr lang="zh-CN" altLang="en-US" sz="2800" b="1">
                <a:solidFill>
                  <a:srgbClr val="C00000"/>
                </a:solidFill>
              </a:rPr>
              <a:t>造成割据局面</a:t>
            </a:r>
          </a:p>
        </p:txBody>
      </p:sp>
      <p:sp>
        <p:nvSpPr>
          <p:cNvPr id="2" name="文本框 1"/>
          <p:cNvSpPr txBox="1"/>
          <p:nvPr>
            <p:custDataLst>
              <p:tags r:id="rId6"/>
            </p:custDataLst>
          </p:nvPr>
        </p:nvSpPr>
        <p:spPr>
          <a:xfrm>
            <a:off x="1496060" y="4561840"/>
            <a:ext cx="1523365" cy="706755"/>
          </a:xfrm>
          <a:prstGeom prst="rect">
            <a:avLst/>
          </a:prstGeom>
          <a:noFill/>
        </p:spPr>
        <p:txBody>
          <a:bodyPr wrap="square" rtlCol="0">
            <a:spAutoFit/>
          </a:bodyPr>
          <a:lstStyle/>
          <a:p>
            <a:r>
              <a:rPr lang="zh-CN" altLang="en-US" sz="4000" b="1">
                <a:solidFill>
                  <a:srgbClr val="FF0000"/>
                </a:solidFill>
              </a:rPr>
              <a:t>工农</a:t>
            </a:r>
          </a:p>
        </p:txBody>
      </p:sp>
      <p:sp>
        <p:nvSpPr>
          <p:cNvPr id="9" name="文本框 8"/>
          <p:cNvSpPr txBox="1"/>
          <p:nvPr>
            <p:custDataLst>
              <p:tags r:id="rId7"/>
            </p:custDataLst>
          </p:nvPr>
        </p:nvSpPr>
        <p:spPr>
          <a:xfrm>
            <a:off x="5055235" y="4561840"/>
            <a:ext cx="1523365" cy="706755"/>
          </a:xfrm>
          <a:prstGeom prst="rect">
            <a:avLst/>
          </a:prstGeom>
          <a:noFill/>
        </p:spPr>
        <p:txBody>
          <a:bodyPr wrap="square" rtlCol="0">
            <a:spAutoFit/>
          </a:bodyPr>
          <a:lstStyle/>
          <a:p>
            <a:r>
              <a:rPr lang="zh-CN" altLang="en-US" sz="4000" b="1">
                <a:solidFill>
                  <a:srgbClr val="FF0000"/>
                </a:solidFill>
              </a:rPr>
              <a:t>武装</a:t>
            </a:r>
          </a:p>
        </p:txBody>
      </p:sp>
      <p:sp>
        <p:nvSpPr>
          <p:cNvPr id="10" name="文本框 9"/>
          <p:cNvSpPr txBox="1"/>
          <p:nvPr>
            <p:custDataLst>
              <p:tags r:id="rId8"/>
            </p:custDataLst>
          </p:nvPr>
        </p:nvSpPr>
        <p:spPr>
          <a:xfrm>
            <a:off x="8267700" y="4561840"/>
            <a:ext cx="1523365" cy="706755"/>
          </a:xfrm>
          <a:prstGeom prst="rect">
            <a:avLst/>
          </a:prstGeom>
          <a:noFill/>
        </p:spPr>
        <p:txBody>
          <a:bodyPr wrap="square" rtlCol="0">
            <a:spAutoFit/>
          </a:bodyPr>
          <a:lstStyle/>
          <a:p>
            <a:r>
              <a:rPr lang="zh-CN" altLang="en-US" sz="4000" b="1">
                <a:solidFill>
                  <a:srgbClr val="FF0000"/>
                </a:solidFill>
              </a:rPr>
              <a:t>割据</a:t>
            </a:r>
          </a:p>
        </p:txBody>
      </p:sp>
      <p:grpSp>
        <p:nvGrpSpPr>
          <p:cNvPr id="14" name="组合 13"/>
          <p:cNvGrpSpPr/>
          <p:nvPr/>
        </p:nvGrpSpPr>
        <p:grpSpPr>
          <a:xfrm>
            <a:off x="1191260" y="1555115"/>
            <a:ext cx="9809480" cy="1955165"/>
            <a:chOff x="1876" y="2545"/>
            <a:chExt cx="15448" cy="2983"/>
          </a:xfrm>
        </p:grpSpPr>
        <p:pic>
          <p:nvPicPr>
            <p:cNvPr id="11" name="图片 10"/>
            <p:cNvPicPr>
              <a:picLocks noChangeAspect="1"/>
            </p:cNvPicPr>
            <p:nvPr/>
          </p:nvPicPr>
          <p:blipFill>
            <a:blip r:embed="rId11"/>
            <a:stretch>
              <a:fillRect/>
            </a:stretch>
          </p:blipFill>
          <p:spPr>
            <a:xfrm rot="16200000">
              <a:off x="8108" y="-3688"/>
              <a:ext cx="2983" cy="15448"/>
            </a:xfrm>
            <a:prstGeom prst="rect">
              <a:avLst/>
            </a:prstGeom>
          </p:spPr>
        </p:pic>
        <p:sp>
          <p:nvSpPr>
            <p:cNvPr id="12" name="文本框 11"/>
            <p:cNvSpPr txBox="1"/>
            <p:nvPr/>
          </p:nvSpPr>
          <p:spPr>
            <a:xfrm>
              <a:off x="6182" y="2572"/>
              <a:ext cx="2073" cy="89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3200" b="1">
                  <a:latin typeface="Arial" panose="020B0604020202020204" pitchFamily="34" charset="0"/>
                  <a:ea typeface="微软雅黑" panose="020B0503020204020204" pitchFamily="34" charset="-122"/>
                </a:rPr>
                <a:t>P80</a:t>
              </a:r>
            </a:p>
          </p:txBody>
        </p:sp>
      </p:grpSp>
      <p:sp>
        <p:nvSpPr>
          <p:cNvPr id="7" name="圆角矩形 6"/>
          <p:cNvSpPr/>
          <p:nvPr>
            <p:custDataLst>
              <p:tags r:id="rId9"/>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2" grpId="0"/>
      <p:bldP spid="2"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494665" y="652145"/>
            <a:ext cx="11095990" cy="521970"/>
          </a:xfrm>
          <a:prstGeom prst="rect">
            <a:avLst/>
          </a:prstGeom>
          <a:noFill/>
          <a:ln w="19050">
            <a:noFill/>
          </a:ln>
        </p:spPr>
        <p:txBody>
          <a:bodyPr wrap="square" rtlCol="0">
            <a:spAutoFit/>
          </a:bodyPr>
          <a:lstStyle/>
          <a:p>
            <a:r>
              <a:rPr lang="zh-CN" altLang="en-US" sz="2800" b="1"/>
              <a:t>如何来践行</a:t>
            </a:r>
            <a:r>
              <a:rPr lang="en-US" altLang="zh-CN" sz="2800" b="1"/>
              <a:t>“</a:t>
            </a:r>
            <a:r>
              <a:rPr lang="zh-CN" altLang="en-US" sz="2800" b="1"/>
              <a:t>工农武装割据</a:t>
            </a:r>
            <a:r>
              <a:rPr lang="en-US" altLang="zh-CN" sz="2800" b="1"/>
              <a:t>”</a:t>
            </a:r>
            <a:r>
              <a:rPr lang="zh-CN" altLang="en-US" sz="2800" b="1"/>
              <a:t>理论呢？</a:t>
            </a:r>
            <a:r>
              <a:rPr lang="zh-CN" altLang="en-US" sz="2800" b="1">
                <a:solidFill>
                  <a:srgbClr val="C00000"/>
                </a:solidFill>
              </a:rPr>
              <a:t>使星星之火成为燎原之势？</a:t>
            </a:r>
          </a:p>
        </p:txBody>
      </p:sp>
      <p:sp>
        <p:nvSpPr>
          <p:cNvPr id="8" name="文本框 7"/>
          <p:cNvSpPr txBox="1"/>
          <p:nvPr/>
        </p:nvSpPr>
        <p:spPr>
          <a:xfrm>
            <a:off x="2308225" y="1335405"/>
            <a:ext cx="1523365" cy="706755"/>
          </a:xfrm>
          <a:prstGeom prst="rect">
            <a:avLst/>
          </a:prstGeom>
          <a:noFill/>
        </p:spPr>
        <p:txBody>
          <a:bodyPr wrap="square" rtlCol="0">
            <a:spAutoFit/>
          </a:bodyPr>
          <a:lstStyle/>
          <a:p>
            <a:r>
              <a:rPr lang="zh-CN" altLang="en-US" sz="4000" b="1">
                <a:solidFill>
                  <a:srgbClr val="FF0000"/>
                </a:solidFill>
              </a:rPr>
              <a:t>工农</a:t>
            </a:r>
          </a:p>
        </p:txBody>
      </p:sp>
      <p:sp>
        <p:nvSpPr>
          <p:cNvPr id="9" name="文本框 8"/>
          <p:cNvSpPr txBox="1"/>
          <p:nvPr/>
        </p:nvSpPr>
        <p:spPr>
          <a:xfrm>
            <a:off x="5325110" y="1292860"/>
            <a:ext cx="1523365" cy="706755"/>
          </a:xfrm>
          <a:prstGeom prst="rect">
            <a:avLst/>
          </a:prstGeom>
          <a:noFill/>
        </p:spPr>
        <p:txBody>
          <a:bodyPr wrap="square" rtlCol="0">
            <a:spAutoFit/>
          </a:bodyPr>
          <a:lstStyle/>
          <a:p>
            <a:r>
              <a:rPr lang="zh-CN" altLang="en-US" sz="4000" b="1">
                <a:solidFill>
                  <a:srgbClr val="FF0000"/>
                </a:solidFill>
              </a:rPr>
              <a:t>武装</a:t>
            </a:r>
          </a:p>
        </p:txBody>
      </p:sp>
      <p:sp>
        <p:nvSpPr>
          <p:cNvPr id="2" name="文本框 1"/>
          <p:cNvSpPr txBox="1"/>
          <p:nvPr/>
        </p:nvSpPr>
        <p:spPr>
          <a:xfrm>
            <a:off x="8080375" y="1335405"/>
            <a:ext cx="1523365" cy="706755"/>
          </a:xfrm>
          <a:prstGeom prst="rect">
            <a:avLst/>
          </a:prstGeom>
          <a:noFill/>
        </p:spPr>
        <p:txBody>
          <a:bodyPr wrap="square" rtlCol="0">
            <a:spAutoFit/>
          </a:bodyPr>
          <a:lstStyle/>
          <a:p>
            <a:r>
              <a:rPr lang="zh-CN" altLang="en-US" sz="4000" b="1">
                <a:solidFill>
                  <a:srgbClr val="FF0000"/>
                </a:solidFill>
              </a:rPr>
              <a:t>割据</a:t>
            </a:r>
          </a:p>
        </p:txBody>
      </p:sp>
      <p:sp>
        <p:nvSpPr>
          <p:cNvPr id="33" name="下箭头 36"/>
          <p:cNvSpPr/>
          <p:nvPr>
            <p:custDataLst>
              <p:tags r:id="rId1"/>
            </p:custDataLst>
          </p:nvPr>
        </p:nvSpPr>
        <p:spPr>
          <a:xfrm>
            <a:off x="2811145" y="2131695"/>
            <a:ext cx="276860" cy="496570"/>
          </a:xfrm>
          <a:prstGeom prst="downArrow">
            <a:avLst/>
          </a:prstGeom>
          <a:solidFill>
            <a:schemeClr val="tx1"/>
          </a:solidFill>
          <a:ln w="381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sz="1575" b="1" spc="200">
              <a:solidFill>
                <a:schemeClr val="dk1"/>
              </a:solidFill>
              <a:latin typeface="隶书" panose="02010509060101010101" pitchFamily="49" charset="-122"/>
              <a:ea typeface="隶书" panose="02010509060101010101" pitchFamily="49" charset="-122"/>
            </a:endParaRPr>
          </a:p>
        </p:txBody>
      </p:sp>
      <p:sp>
        <p:nvSpPr>
          <p:cNvPr id="3" name="文本框 29"/>
          <p:cNvSpPr txBox="1"/>
          <p:nvPr>
            <p:custDataLst>
              <p:tags r:id="rId2"/>
            </p:custDataLst>
          </p:nvPr>
        </p:nvSpPr>
        <p:spPr>
          <a:xfrm>
            <a:off x="1795780" y="2764155"/>
            <a:ext cx="227647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r>
              <a:rPr lang="zh-CN" altLang="en-US" sz="3600" b="1" dirty="0">
                <a:solidFill>
                  <a:schemeClr val="tx1"/>
                </a:solidFill>
                <a:latin typeface="隶书" panose="02010509060101010101" pitchFamily="49" charset="-122"/>
                <a:ea typeface="隶书" panose="02010509060101010101" pitchFamily="49" charset="-122"/>
              </a:rPr>
              <a:t>土地革命</a:t>
            </a:r>
          </a:p>
          <a:p>
            <a:endParaRPr lang="zh-CN" altLang="en-US" sz="3600" b="1" dirty="0">
              <a:solidFill>
                <a:schemeClr val="tx1"/>
              </a:solidFill>
              <a:latin typeface="隶书" panose="02010509060101010101" pitchFamily="49" charset="-122"/>
              <a:ea typeface="隶书" panose="02010509060101010101" pitchFamily="49" charset="-122"/>
            </a:endParaRPr>
          </a:p>
        </p:txBody>
      </p:sp>
      <p:sp>
        <p:nvSpPr>
          <p:cNvPr id="5" name="下箭头 36"/>
          <p:cNvSpPr/>
          <p:nvPr>
            <p:custDataLst>
              <p:tags r:id="rId3"/>
            </p:custDataLst>
          </p:nvPr>
        </p:nvSpPr>
        <p:spPr>
          <a:xfrm>
            <a:off x="5775960" y="2028825"/>
            <a:ext cx="256540" cy="554990"/>
          </a:xfrm>
          <a:prstGeom prst="downArrow">
            <a:avLst/>
          </a:prstGeom>
          <a:solidFill>
            <a:schemeClr val="tx1"/>
          </a:solidFill>
          <a:ln w="381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sz="1575" b="1" spc="200">
              <a:solidFill>
                <a:schemeClr val="dk1"/>
              </a:solidFill>
              <a:latin typeface="隶书" panose="02010509060101010101" pitchFamily="49" charset="-122"/>
              <a:ea typeface="隶书" panose="02010509060101010101" pitchFamily="49" charset="-122"/>
            </a:endParaRPr>
          </a:p>
        </p:txBody>
      </p:sp>
      <p:sp>
        <p:nvSpPr>
          <p:cNvPr id="7" name="文本框 29"/>
          <p:cNvSpPr txBox="1"/>
          <p:nvPr>
            <p:custDataLst>
              <p:tags r:id="rId4"/>
            </p:custDataLst>
          </p:nvPr>
        </p:nvSpPr>
        <p:spPr>
          <a:xfrm>
            <a:off x="5018405" y="2764155"/>
            <a:ext cx="2155190" cy="58356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tx1"/>
                </a:solidFill>
                <a:latin typeface="隶书" panose="02010509060101010101" pitchFamily="49" charset="-122"/>
                <a:ea typeface="隶书" panose="02010509060101010101" pitchFamily="49" charset="-122"/>
              </a:rPr>
              <a:t>武装斗争</a:t>
            </a:r>
          </a:p>
        </p:txBody>
      </p:sp>
      <p:pic>
        <p:nvPicPr>
          <p:cNvPr id="13" name="图片 12"/>
          <p:cNvPicPr>
            <a:picLocks noChangeAspect="1"/>
          </p:cNvPicPr>
          <p:nvPr/>
        </p:nvPicPr>
        <p:blipFill>
          <a:blip r:embed="rId10"/>
          <a:stretch>
            <a:fillRect/>
          </a:stretch>
        </p:blipFill>
        <p:spPr>
          <a:xfrm>
            <a:off x="4525645" y="3335020"/>
            <a:ext cx="3037205" cy="2639695"/>
          </a:xfrm>
          <a:prstGeom prst="rect">
            <a:avLst/>
          </a:prstGeom>
          <a:ln>
            <a:noFill/>
          </a:ln>
          <a:effectLst>
            <a:softEdge rad="112500"/>
          </a:effectLst>
        </p:spPr>
      </p:pic>
      <p:sp>
        <p:nvSpPr>
          <p:cNvPr id="22" name="下箭头 36"/>
          <p:cNvSpPr/>
          <p:nvPr>
            <p:custDataLst>
              <p:tags r:id="rId5"/>
            </p:custDataLst>
          </p:nvPr>
        </p:nvSpPr>
        <p:spPr>
          <a:xfrm>
            <a:off x="8490585" y="2038350"/>
            <a:ext cx="302895" cy="549275"/>
          </a:xfrm>
          <a:prstGeom prst="downArrow">
            <a:avLst/>
          </a:prstGeom>
          <a:solidFill>
            <a:schemeClr val="tx1"/>
          </a:solidFill>
          <a:ln w="381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zh-CN" altLang="en-US" sz="1575" b="1" spc="200">
              <a:solidFill>
                <a:schemeClr val="dk1"/>
              </a:solidFill>
              <a:latin typeface="隶书" panose="02010509060101010101" pitchFamily="49" charset="-122"/>
              <a:ea typeface="隶书" panose="02010509060101010101" pitchFamily="49" charset="-122"/>
            </a:endParaRPr>
          </a:p>
        </p:txBody>
      </p:sp>
      <p:sp>
        <p:nvSpPr>
          <p:cNvPr id="6" name="文本框 29"/>
          <p:cNvSpPr txBox="1"/>
          <p:nvPr>
            <p:custDataLst>
              <p:tags r:id="rId6"/>
            </p:custDataLst>
          </p:nvPr>
        </p:nvSpPr>
        <p:spPr>
          <a:xfrm>
            <a:off x="8322310" y="2741295"/>
            <a:ext cx="2471420" cy="58356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tx1"/>
                </a:solidFill>
                <a:latin typeface="隶书" panose="02010509060101010101" pitchFamily="49" charset="-122"/>
                <a:ea typeface="隶书" panose="02010509060101010101" pitchFamily="49" charset="-122"/>
              </a:rPr>
              <a:t>革命根据地</a:t>
            </a:r>
          </a:p>
        </p:txBody>
      </p:sp>
      <p:sp>
        <p:nvSpPr>
          <p:cNvPr id="11" name="圆角矩形 10"/>
          <p:cNvSpPr/>
          <p:nvPr>
            <p:custDataLst>
              <p:tags r:id="rId7"/>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16" name="组合 15"/>
          <p:cNvGrpSpPr/>
          <p:nvPr/>
        </p:nvGrpSpPr>
        <p:grpSpPr>
          <a:xfrm>
            <a:off x="749935" y="3335020"/>
            <a:ext cx="3775710" cy="2685415"/>
            <a:chOff x="1181" y="5252"/>
            <a:chExt cx="5946" cy="4229"/>
          </a:xfrm>
        </p:grpSpPr>
        <p:pic>
          <p:nvPicPr>
            <p:cNvPr id="4" name="图片 3"/>
            <p:cNvPicPr>
              <a:picLocks noChangeAspect="1"/>
            </p:cNvPicPr>
            <p:nvPr/>
          </p:nvPicPr>
          <p:blipFill>
            <a:blip r:embed="rId11"/>
            <a:stretch>
              <a:fillRect/>
            </a:stretch>
          </p:blipFill>
          <p:spPr>
            <a:xfrm>
              <a:off x="1181" y="5252"/>
              <a:ext cx="5946" cy="4229"/>
            </a:xfrm>
            <a:prstGeom prst="rect">
              <a:avLst/>
            </a:prstGeom>
            <a:ln>
              <a:noFill/>
            </a:ln>
            <a:effectLst>
              <a:softEdge rad="112500"/>
            </a:effectLst>
          </p:spPr>
        </p:pic>
        <p:sp>
          <p:nvSpPr>
            <p:cNvPr id="12" name="文本框 11"/>
            <p:cNvSpPr txBox="1"/>
            <p:nvPr/>
          </p:nvSpPr>
          <p:spPr>
            <a:xfrm>
              <a:off x="1457" y="6845"/>
              <a:ext cx="5433" cy="1016"/>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3600" b="1">
                  <a:solidFill>
                    <a:srgbClr val="FF0000"/>
                  </a:solidFill>
                  <a:highlight>
                    <a:srgbClr val="FFFF00"/>
                  </a:highlight>
                  <a:latin typeface="Arial" panose="020B0604020202020204" pitchFamily="34" charset="0"/>
                  <a:ea typeface="微软雅黑" panose="020B0503020204020204" pitchFamily="34" charset="-122"/>
                </a:rPr>
                <a:t>打土豪，分田地</a:t>
              </a:r>
            </a:p>
          </p:txBody>
        </p:sp>
      </p:grpSp>
      <p:sp>
        <p:nvSpPr>
          <p:cNvPr id="17" name="矩形 16"/>
          <p:cNvSpPr/>
          <p:nvPr>
            <p:custDataLst>
              <p:tags r:id="rId8"/>
            </p:custDataLst>
          </p:nvPr>
        </p:nvSpPr>
        <p:spPr>
          <a:xfrm>
            <a:off x="1692275" y="5195570"/>
            <a:ext cx="4188460" cy="706755"/>
          </a:xfrm>
          <a:prstGeom prst="rect">
            <a:avLst/>
          </a:prstGeom>
          <a:solidFill>
            <a:srgbClr val="FFFF00"/>
          </a:solidFill>
          <a:ln>
            <a:noFill/>
          </a:ln>
        </p:spPr>
        <p:txBody>
          <a:bodyPr wrap="square" rtlCol="0" anchor="t">
            <a:spAutoFit/>
          </a:bodyPr>
          <a:lstStyle/>
          <a:p>
            <a:pPr algn="ctr"/>
            <a:r>
              <a:rPr lang="zh-CN" altLang="en-US" sz="40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依靠群众求胜利</a:t>
            </a: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500"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strVal val="#ppt_w*0.7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33" grpId="0" bldLvl="0" animBg="1"/>
      <p:bldP spid="3" grpId="0" bldLvl="0" animBg="1"/>
      <p:bldP spid="5" grpId="0" bldLvl="0" animBg="1"/>
      <p:bldP spid="7" grpId="0" bldLvl="0" animBg="1"/>
      <p:bldP spid="22" grpId="0" bldLvl="0" animBg="1"/>
      <p:bldP spid="6" grpId="0" bldLvl="0" animBg="1"/>
      <p:bldP spid="17" grpId="0" bldLvl="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custDataLst>
              <p:tags r:id="rId1"/>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Rectangle 10"/>
          <p:cNvSpPr/>
          <p:nvPr>
            <p:custDataLst>
              <p:tags r:id="rId2"/>
            </p:custDataLst>
          </p:nvPr>
        </p:nvSpPr>
        <p:spPr>
          <a:xfrm>
            <a:off x="749935" y="1435735"/>
            <a:ext cx="9746615" cy="2435225"/>
          </a:xfrm>
          <a:prstGeom prst="rect">
            <a:avLst/>
          </a:prstGeom>
          <a:solidFill>
            <a:schemeClr val="bg1"/>
          </a:solidFill>
          <a:ln w="31750">
            <a:solidFill>
              <a:schemeClr val="tx2"/>
            </a:solid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anose="020B0604020202020204" pitchFamily="34" charset="0"/>
                <a:ea typeface="宋体" panose="02010600030101010101" pitchFamily="2" charset="-122"/>
              </a:defRPr>
            </a:lvl5pPr>
          </a:lstStyle>
          <a:p>
            <a:pPr>
              <a:spcBef>
                <a:spcPts val="1000"/>
              </a:spcBef>
            </a:pPr>
            <a:r>
              <a:rPr lang="en-US" altLang="zh-CN" sz="2800" b="1" dirty="0">
                <a:latin typeface="楷体" panose="02010609060101010101" charset="-122"/>
                <a:ea typeface="楷体" panose="02010609060101010101" charset="-122"/>
                <a:cs typeface="黑体" panose="02010609060101010101" charset="-122"/>
              </a:rPr>
              <a:t>   1929</a:t>
            </a:r>
            <a:r>
              <a:rPr lang="zh-CN" altLang="en-US" sz="2800" b="1" dirty="0">
                <a:latin typeface="楷体" panose="02010609060101010101" charset="-122"/>
                <a:ea typeface="楷体" panose="02010609060101010101" charset="-122"/>
                <a:cs typeface="黑体" panose="02010609060101010101" charset="-122"/>
              </a:rPr>
              <a:t>年红四军出击东江，第二次攻击梅县失败后，“逃跑、落荒者”甚多。究其原因：红军中农民和其他小资产阶级出身的党员占多数。红四军党内的非无产阶级思想，削弱了军队的政治工作，使红军经不起挫折和失败的考验。</a:t>
            </a:r>
            <a:r>
              <a:rPr lang="en-US" altLang="zh-CN" sz="2800" b="1" dirty="0">
                <a:latin typeface="楷体" panose="02010609060101010101" charset="-122"/>
                <a:ea typeface="楷体" panose="02010609060101010101" charset="-122"/>
                <a:cs typeface="黑体" panose="02010609060101010101" charset="-122"/>
              </a:rPr>
              <a:t>     </a:t>
            </a:r>
          </a:p>
          <a:p>
            <a:pPr>
              <a:spcBef>
                <a:spcPts val="1000"/>
              </a:spcBef>
            </a:pPr>
            <a:r>
              <a:rPr lang="en-US" altLang="zh-CN" sz="2800" b="1" dirty="0">
                <a:latin typeface="楷体" panose="02010609060101010101" charset="-122"/>
                <a:ea typeface="楷体" panose="02010609060101010101" charset="-122"/>
                <a:cs typeface="黑体" panose="02010609060101010101" charset="-122"/>
              </a:rPr>
              <a:t>    </a:t>
            </a:r>
            <a:r>
              <a:rPr lang="en-US" altLang="zh-CN" sz="3200" b="1" dirty="0">
                <a:latin typeface="楷体" panose="02010609060101010101" charset="-122"/>
                <a:ea typeface="楷体" panose="02010609060101010101" charset="-122"/>
                <a:cs typeface="黑体" panose="02010609060101010101" charset="-122"/>
              </a:rPr>
              <a:t>           </a:t>
            </a:r>
            <a:r>
              <a:rPr lang="en-US" altLang="zh-CN" sz="2400" b="1" dirty="0">
                <a:latin typeface="楷体" panose="02010609060101010101" charset="-122"/>
                <a:ea typeface="楷体" panose="02010609060101010101" charset="-122"/>
                <a:cs typeface="黑体" panose="02010609060101010101" charset="-122"/>
              </a:rPr>
              <a:t>—</a:t>
            </a:r>
            <a:r>
              <a:rPr lang="en-US" altLang="zh-CN" sz="2400" b="1" dirty="0" err="1">
                <a:latin typeface="楷体" panose="02010609060101010101" charset="-122"/>
                <a:ea typeface="楷体" panose="02010609060101010101" charset="-122"/>
                <a:cs typeface="黑体" panose="02010609060101010101" charset="-122"/>
              </a:rPr>
              <a:t>李亚超</a:t>
            </a:r>
            <a:r>
              <a:rPr lang="zh-CN" altLang="en-US" sz="2400" b="1" dirty="0">
                <a:latin typeface="楷体" panose="02010609060101010101" charset="-122"/>
                <a:ea typeface="楷体" panose="02010609060101010101" charset="-122"/>
                <a:cs typeface="黑体" panose="02010609060101010101" charset="-122"/>
              </a:rPr>
              <a:t>《关于古田会议历史背景的再考察</a:t>
            </a:r>
            <a:r>
              <a:rPr lang="en-US" altLang="zh-CN" sz="2400" b="1" dirty="0">
                <a:latin typeface="楷体" panose="02010609060101010101" charset="-122"/>
                <a:ea typeface="楷体" panose="02010609060101010101" charset="-122"/>
                <a:cs typeface="黑体" panose="02010609060101010101" charset="-122"/>
              </a:rPr>
              <a:t> </a:t>
            </a:r>
            <a:r>
              <a:rPr lang="zh-CN" altLang="en-US" sz="2400" b="1" dirty="0">
                <a:latin typeface="楷体" panose="02010609060101010101" charset="-122"/>
                <a:ea typeface="楷体" panose="02010609060101010101" charset="-122"/>
                <a:cs typeface="黑体" panose="02010609060101010101" charset="-122"/>
              </a:rPr>
              <a:t>》</a:t>
            </a:r>
          </a:p>
        </p:txBody>
      </p:sp>
      <p:sp>
        <p:nvSpPr>
          <p:cNvPr id="4" name="文本框 3"/>
          <p:cNvSpPr txBox="1"/>
          <p:nvPr/>
        </p:nvSpPr>
        <p:spPr>
          <a:xfrm>
            <a:off x="8409305" y="244475"/>
            <a:ext cx="2421255" cy="70675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4000" b="1">
                <a:solidFill>
                  <a:srgbClr val="C00000"/>
                </a:solidFill>
                <a:latin typeface="宋体" panose="02010600030101010101" pitchFamily="2" charset="-122"/>
                <a:ea typeface="宋体" panose="02010600030101010101" pitchFamily="2" charset="-122"/>
              </a:rPr>
              <a:t>思想建设</a:t>
            </a:r>
          </a:p>
        </p:txBody>
      </p:sp>
      <p:sp>
        <p:nvSpPr>
          <p:cNvPr id="25" name="文本框 24"/>
          <p:cNvSpPr txBox="1"/>
          <p:nvPr>
            <p:custDataLst>
              <p:tags r:id="rId3"/>
            </p:custDataLst>
          </p:nvPr>
        </p:nvSpPr>
        <p:spPr>
          <a:xfrm>
            <a:off x="548005" y="1386840"/>
            <a:ext cx="3955415" cy="4707255"/>
          </a:xfrm>
          <a:prstGeom prst="rect">
            <a:avLst/>
          </a:prstGeom>
          <a:solidFill>
            <a:schemeClr val="bg1"/>
          </a:solidFill>
        </p:spPr>
        <p:txBody>
          <a:bodyPr wrap="square">
            <a:noAutofit/>
            <a:extLst>
              <a:ext uri="{4A0BC546-FE56-4ADE-93B0-CB8AF2F6F144}">
                <wpsdc:textFrameExt xmlns:wpsdc="http://www.wps.cn/officeDocument/2022/drawingmlCustomData" xmlns="" type="text"/>
              </a:ext>
            </a:extLst>
          </a:bodyPr>
          <a:lstStyle/>
          <a:p>
            <a:pPr algn="l"/>
            <a:endPar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endParaRPr>
          </a:p>
          <a:p>
            <a:pPr algn="l"/>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rPr>
              <a:t>古田会议：</a:t>
            </a:r>
            <a:r>
              <a:rPr lang="en-US" sz="2800" b="1">
                <a:latin typeface="宋体" panose="02010600030101010101" pitchFamily="2" charset="-122"/>
                <a:ea typeface="宋体" panose="02010600030101010101" pitchFamily="2" charset="-122"/>
                <a:cs typeface="宋体" panose="02010600030101010101" pitchFamily="2" charset="-122"/>
              </a:rPr>
              <a:t>1929</a:t>
            </a:r>
            <a:r>
              <a:rPr lang="zh-CN" altLang="en-US" sz="2800" b="1">
                <a:latin typeface="宋体" panose="02010600030101010101" pitchFamily="2" charset="-122"/>
                <a:ea typeface="宋体" panose="02010600030101010101" pitchFamily="2" charset="-122"/>
                <a:cs typeface="宋体" panose="02010600030101010101" pitchFamily="2" charset="-122"/>
              </a:rPr>
              <a:t>年</a:t>
            </a:r>
            <a:r>
              <a:rPr lang="en-US" altLang="zh-CN" sz="2800" b="1">
                <a:latin typeface="宋体" panose="02010600030101010101" pitchFamily="2" charset="-122"/>
                <a:ea typeface="宋体" panose="02010600030101010101" pitchFamily="2" charset="-122"/>
                <a:cs typeface="宋体" panose="02010600030101010101" pitchFamily="2" charset="-122"/>
              </a:rPr>
              <a:t>12</a:t>
            </a:r>
            <a:r>
              <a:rPr lang="zh-CN" altLang="en-US" sz="2800" b="1">
                <a:latin typeface="宋体" panose="02010600030101010101" pitchFamily="2" charset="-122"/>
                <a:ea typeface="宋体" panose="02010600030101010101" pitchFamily="2" charset="-122"/>
                <a:cs typeface="宋体" panose="02010600030101010101" pitchFamily="2" charset="-122"/>
              </a:rPr>
              <a:t>月，红军第四军党的第九次代表大会，在福建上杭县古田召开。古田会议确立了</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思想建党、政治建军</a:t>
            </a:r>
            <a:r>
              <a:rPr lang="zh-CN" altLang="en-US" sz="2800" b="1">
                <a:latin typeface="宋体" panose="02010600030101010101" pitchFamily="2" charset="-122"/>
                <a:ea typeface="宋体" panose="02010600030101010101" pitchFamily="2" charset="-122"/>
                <a:cs typeface="宋体" panose="02010600030101010101" pitchFamily="2" charset="-122"/>
              </a:rPr>
              <a:t>的原则。</a:t>
            </a:r>
            <a:r>
              <a:rPr lang="en-US" altLang="zh-CN" sz="2800" b="1">
                <a:latin typeface="宋体" panose="02010600030101010101" pitchFamily="2" charset="-122"/>
                <a:ea typeface="宋体" panose="02010600030101010101" pitchFamily="2" charset="-122"/>
                <a:cs typeface="宋体" panose="02010600030101010101" pitchFamily="2" charset="-122"/>
              </a:rPr>
              <a:t>P80</a:t>
            </a:r>
            <a:endParaRPr lang="en-US" altLang="zh-CN" sz="2800" b="1">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descr="图片11"/>
          <p:cNvPicPr>
            <a:picLocks noChangeAspect="1"/>
          </p:cNvPicPr>
          <p:nvPr/>
        </p:nvPicPr>
        <p:blipFill>
          <a:blip r:embed="rId5"/>
          <a:stretch>
            <a:fillRect/>
          </a:stretch>
        </p:blipFill>
        <p:spPr>
          <a:xfrm>
            <a:off x="4354195" y="1268095"/>
            <a:ext cx="6476365" cy="4935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“红米饭，南瓜汤，秋茄子，味好香，餐餐吃得精打光。干稻草来软又黄，金丝被儿盖身上，不怕北风和大雪，暖暖和和入梦乡。”</a:t>
            </a:r>
          </a:p>
        </p:txBody>
      </p:sp>
      <p:sp>
        <p:nvSpPr>
          <p:cNvPr id="16" name="文本框 15"/>
          <p:cNvSpPr txBox="1"/>
          <p:nvPr/>
        </p:nvSpPr>
        <p:spPr>
          <a:xfrm>
            <a:off x="749300" y="989330"/>
            <a:ext cx="10630535" cy="2439670"/>
          </a:xfrm>
          <a:prstGeom prst="rect">
            <a:avLst/>
          </a:prstGeom>
          <a:solidFill>
            <a:schemeClr val="bg1"/>
          </a:solidFill>
        </p:spPr>
        <p:txBody>
          <a:bodyPr wrap="square">
            <a:noAutofit/>
            <a:extLst>
              <a:ext uri="{4A0BC546-FE56-4ADE-93B0-CB8AF2F6F144}">
                <wpsdc:textFrameExt xmlns:wpsdc="http://www.wps.cn/officeDocument/2022/drawingmlCustomData" xmlns="" type="text"/>
              </a:ext>
            </a:extLst>
          </a:bodyPr>
          <a:lstStyle/>
          <a:p>
            <a:pPr algn="l"/>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在白色势力的四面包围中，军民日用必需品和现金的缺乏，成了极大的问题。</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红军一面要打仗，一面又要筹饷。每天除粮食外的</a:t>
            </a:r>
            <a:r>
              <a:rPr lang="zh-CN" altLang="en-US" sz="32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五分钱伙食费</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都感到缺乏，营养不足，病的甚多，医院伤兵，其苦更甚。</a:t>
            </a:r>
          </a:p>
          <a:p>
            <a:pPr algn="l"/>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毛泽东《中国的红色政权为什么能够存在？》</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algn="l"/>
            <a:endParaRPr lang="zh-CN" altLang="en-US" sz="32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749300" y="3684270"/>
            <a:ext cx="10630535" cy="1990090"/>
          </a:xfrm>
          <a:prstGeom prst="rect">
            <a:avLst/>
          </a:prstGeom>
          <a:solidFill>
            <a:schemeClr val="bg1"/>
          </a:solidFill>
        </p:spPr>
        <p:txBody>
          <a:bodyPr wrap="square">
            <a:noAutofit/>
            <a:extLst>
              <a:ext uri="{4A0BC546-FE56-4ADE-93B0-CB8AF2F6F144}">
                <wpsdc:textFrameExt xmlns:wpsdc="http://www.wps.cn/officeDocument/2022/drawingmlCustomData" xmlns="" type="text"/>
              </a:ext>
            </a:extLst>
          </a:bodyPr>
          <a:lstStyle/>
          <a:p>
            <a:pPr algn="l"/>
            <a:r>
              <a:rPr lang="en-US" altLang="zh-CN" sz="3200" b="1">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井冈歌谣</a:t>
            </a:r>
          </a:p>
          <a:p>
            <a:pPr algn="l"/>
            <a:r>
              <a:rPr lang="en-US" altLang="zh-CN" sz="3200" b="1">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红米饭，南瓜汤，秋茄子，味好香，餐餐吃得精打光。</a:t>
            </a:r>
          </a:p>
          <a:p>
            <a:pPr algn="l"/>
            <a:r>
              <a:rPr lang="zh-CN" altLang="en-US" sz="3200" b="1">
                <a:latin typeface="宋体" panose="02010600030101010101" pitchFamily="2" charset="-122"/>
                <a:ea typeface="宋体" panose="02010600030101010101" pitchFamily="2" charset="-122"/>
                <a:cs typeface="宋体" panose="02010600030101010101" pitchFamily="2" charset="-122"/>
              </a:rPr>
              <a:t> </a:t>
            </a:r>
            <a:r>
              <a:rPr lang="en-US" altLang="zh-CN" sz="3200" b="1">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干稻草来软又黄，金丝被儿盖身上，不怕北风和大雪，暖暖和和入梦乡。</a:t>
            </a:r>
          </a:p>
        </p:txBody>
      </p:sp>
      <p:sp>
        <p:nvSpPr>
          <p:cNvPr id="21" name="矩形 20"/>
          <p:cNvSpPr/>
          <p:nvPr>
            <p:custDataLst>
              <p:tags r:id="rId2"/>
            </p:custDataLst>
          </p:nvPr>
        </p:nvSpPr>
        <p:spPr>
          <a:xfrm>
            <a:off x="7117715" y="159385"/>
            <a:ext cx="4612640" cy="829945"/>
          </a:xfrm>
          <a:prstGeom prst="rect">
            <a:avLst/>
          </a:prstGeom>
          <a:solidFill>
            <a:srgbClr val="FFFF00"/>
          </a:solidFill>
          <a:ln>
            <a:noFill/>
          </a:ln>
        </p:spPr>
        <p:txBody>
          <a:bodyPr wrap="square" rtlCol="0" anchor="t">
            <a:spAutoFit/>
          </a:bodyPr>
          <a:lstStyle/>
          <a:p>
            <a:pPr algn="ctr"/>
            <a:r>
              <a:rPr lang="zh-CN" altLang="en-US" sz="48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艰苦奋斗攻难关</a:t>
            </a:r>
          </a:p>
        </p:txBody>
      </p:sp>
      <p:sp>
        <p:nvSpPr>
          <p:cNvPr id="7" name="圆角矩形 6"/>
          <p:cNvSpPr/>
          <p:nvPr>
            <p:custDataLst>
              <p:tags r:id="rId3"/>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4201795" y="244475"/>
            <a:ext cx="2421255" cy="70675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4000" b="1">
                <a:solidFill>
                  <a:srgbClr val="C00000"/>
                </a:solidFill>
                <a:latin typeface="宋体" panose="02010600030101010101" pitchFamily="2" charset="-122"/>
                <a:ea typeface="宋体" panose="02010600030101010101" pitchFamily="2" charset="-122"/>
              </a:rPr>
              <a:t>经济建设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500"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ppt_w*0.70"/>
                                          </p:val>
                                        </p:tav>
                                        <p:tav tm="100000">
                                          <p:val>
                                            <p:strVal val="#ppt_w"/>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5" grpId="0" bldLvl="0" animBg="1"/>
      <p:bldP spid="5" grpId="1" animBg="1"/>
      <p:bldP spid="21" grpId="0" bldLvl="0" animBg="1"/>
      <p:bldP spid="21" grpId="1"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36095"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None/>
            </a:pPr>
            <a:r>
              <a:rPr lang="zh-CN" altLang="en-US" sz="2400" b="1" dirty="0">
                <a:latin typeface="黑体" panose="02010609060101010101" charset="-122"/>
                <a:ea typeface="黑体" panose="02010609060101010101" charset="-122"/>
                <a:cs typeface="黑体" panose="02010609060101010101" charset="-122"/>
                <a:sym typeface="+mn-ea"/>
              </a:rPr>
              <a:t>标志着的正式形成。</a:t>
            </a:r>
            <a:endParaRPr lang="zh-CN" altLang="en-US" sz="2400" dirty="0">
              <a:latin typeface="宋体" panose="02010600030101010101" pitchFamily="2" charset="-122"/>
              <a:ea typeface="宋体" panose="02010600030101010101" pitchFamily="2" charset="-122"/>
            </a:endParaRPr>
          </a:p>
        </p:txBody>
      </p:sp>
      <p:pic>
        <p:nvPicPr>
          <p:cNvPr id="1063" name="图片 1062"/>
          <p:cNvPicPr>
            <a:picLocks noChangeAspect="1"/>
          </p:cNvPicPr>
          <p:nvPr>
            <p:custDataLst>
              <p:tags r:id="rId2"/>
            </p:custDataLst>
          </p:nvPr>
        </p:nvPicPr>
        <p:blipFill>
          <a:blip r:embed="rId10"/>
          <a:srcRect/>
          <a:stretch>
            <a:fillRect/>
          </a:stretch>
        </p:blipFill>
        <p:spPr>
          <a:xfrm>
            <a:off x="1027430" y="1201420"/>
            <a:ext cx="5369560" cy="4214495"/>
          </a:xfrm>
          <a:prstGeom prst="rect">
            <a:avLst/>
          </a:prstGeom>
        </p:spPr>
      </p:pic>
      <p:sp>
        <p:nvSpPr>
          <p:cNvPr id="16" name="文本框 15"/>
          <p:cNvSpPr txBox="1"/>
          <p:nvPr>
            <p:custDataLst>
              <p:tags r:id="rId3"/>
            </p:custDataLst>
          </p:nvPr>
        </p:nvSpPr>
        <p:spPr>
          <a:xfrm>
            <a:off x="8153400" y="180340"/>
            <a:ext cx="2931160" cy="70675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4000" b="1">
                <a:solidFill>
                  <a:srgbClr val="C00000"/>
                </a:solidFill>
                <a:latin typeface="宋体" panose="02010600030101010101" pitchFamily="2" charset="-122"/>
                <a:ea typeface="宋体" panose="02010600030101010101" pitchFamily="2" charset="-122"/>
              </a:rPr>
              <a:t>政权建设</a:t>
            </a:r>
            <a:r>
              <a:rPr lang="en-US" altLang="zh-CN" sz="2800" b="1">
                <a:solidFill>
                  <a:schemeClr val="tx1"/>
                </a:solidFill>
                <a:latin typeface="宋体" panose="02010600030101010101" pitchFamily="2" charset="-122"/>
                <a:ea typeface="宋体" panose="02010600030101010101" pitchFamily="2" charset="-122"/>
              </a:rPr>
              <a:t>P81</a:t>
            </a:r>
          </a:p>
        </p:txBody>
      </p:sp>
      <p:graphicFrame>
        <p:nvGraphicFramePr>
          <p:cNvPr id="8" name="表格 7"/>
          <p:cNvGraphicFramePr/>
          <p:nvPr>
            <p:custDataLst>
              <p:tags r:id="rId4"/>
            </p:custDataLst>
          </p:nvPr>
        </p:nvGraphicFramePr>
        <p:xfrm>
          <a:off x="6520180" y="954405"/>
          <a:ext cx="5353685" cy="4864735"/>
        </p:xfrm>
        <a:graphic>
          <a:graphicData uri="http://schemas.openxmlformats.org/drawingml/2006/table">
            <a:tbl>
              <a:tblPr firstRow="1" bandRow="1">
                <a:tableStyleId>{5C22544A-7EE6-4342-B048-85BDC9FD1C3A}</a:tableStyleId>
              </a:tblPr>
              <a:tblGrid>
                <a:gridCol w="1261745">
                  <a:extLst>
                    <a:ext uri="{9D8B030D-6E8A-4147-A177-3AD203B41FA5}">
                      <a16:colId xmlns:a16="http://schemas.microsoft.com/office/drawing/2014/main" val="20000"/>
                    </a:ext>
                  </a:extLst>
                </a:gridCol>
                <a:gridCol w="4091940">
                  <a:extLst>
                    <a:ext uri="{9D8B030D-6E8A-4147-A177-3AD203B41FA5}">
                      <a16:colId xmlns:a16="http://schemas.microsoft.com/office/drawing/2014/main" val="20001"/>
                    </a:ext>
                  </a:extLst>
                </a:gridCol>
              </a:tblGrid>
              <a:tr h="983615">
                <a:tc>
                  <a:txBody>
                    <a:bodyPr/>
                    <a:lstStyle/>
                    <a:p>
                      <a:pPr>
                        <a:buNone/>
                      </a:pPr>
                      <a:r>
                        <a:rPr lang="zh-CN" altLang="en-US" sz="2400" b="0">
                          <a:solidFill>
                            <a:schemeClr val="tx1"/>
                          </a:solidFill>
                        </a:rPr>
                        <a:t>时间</a:t>
                      </a:r>
                    </a:p>
                  </a:txBody>
                  <a:tcPr marL="68580" marR="68580" marT="34290" marB="34290">
                    <a:solidFill>
                      <a:srgbClr val="FFE1E1"/>
                    </a:solidFill>
                  </a:tcPr>
                </a:tc>
                <a:tc>
                  <a:txBody>
                    <a:bodyPr/>
                    <a:lstStyle/>
                    <a:p>
                      <a:pPr>
                        <a:buNone/>
                      </a:pPr>
                      <a:endParaRPr lang="zh-CN" altLang="en-US" sz="3200"/>
                    </a:p>
                  </a:txBody>
                  <a:tcPr marL="68580" marR="68580" marT="34290" marB="34290">
                    <a:solidFill>
                      <a:srgbClr val="FFE1E1"/>
                    </a:solidFill>
                  </a:tcPr>
                </a:tc>
                <a:extLst>
                  <a:ext uri="{0D108BD9-81ED-4DB2-BD59-A6C34878D82A}">
                    <a16:rowId xmlns:a16="http://schemas.microsoft.com/office/drawing/2014/main" val="10000"/>
                  </a:ext>
                </a:extLst>
              </a:tr>
              <a:tr h="969645">
                <a:tc>
                  <a:txBody>
                    <a:bodyPr/>
                    <a:lstStyle/>
                    <a:p>
                      <a:pPr>
                        <a:buNone/>
                      </a:pPr>
                      <a:r>
                        <a:rPr lang="zh-CN" altLang="en-US" sz="2400" b="0"/>
                        <a:t>地点</a:t>
                      </a:r>
                    </a:p>
                  </a:txBody>
                  <a:tcPr marL="68580" marR="68580" marT="34290" marB="34290">
                    <a:solidFill>
                      <a:schemeClr val="bg1">
                        <a:lumMod val="95000"/>
                      </a:schemeClr>
                    </a:solidFill>
                  </a:tcPr>
                </a:tc>
                <a:tc>
                  <a:txBody>
                    <a:bodyPr/>
                    <a:lstStyle/>
                    <a:p>
                      <a:pPr>
                        <a:buNone/>
                      </a:pPr>
                      <a:endParaRPr lang="zh-CN" altLang="en-US" sz="1350"/>
                    </a:p>
                  </a:txBody>
                  <a:tcPr marL="68580" marR="68580" marT="34290" marB="34290">
                    <a:solidFill>
                      <a:schemeClr val="bg1">
                        <a:lumMod val="95000"/>
                      </a:schemeClr>
                    </a:solidFill>
                  </a:tcPr>
                </a:tc>
                <a:extLst>
                  <a:ext uri="{0D108BD9-81ED-4DB2-BD59-A6C34878D82A}">
                    <a16:rowId xmlns:a16="http://schemas.microsoft.com/office/drawing/2014/main" val="10001"/>
                  </a:ext>
                </a:extLst>
              </a:tr>
              <a:tr h="969010">
                <a:tc>
                  <a:txBody>
                    <a:bodyPr/>
                    <a:lstStyle/>
                    <a:p>
                      <a:pPr>
                        <a:buNone/>
                      </a:pPr>
                      <a:r>
                        <a:rPr lang="zh-CN" altLang="en-US" sz="2400" b="0"/>
                        <a:t>会议</a:t>
                      </a:r>
                    </a:p>
                  </a:txBody>
                  <a:tcPr marL="68580" marR="68580" marT="34290" marB="34290">
                    <a:solidFill>
                      <a:srgbClr val="FFE1E1"/>
                    </a:solidFill>
                  </a:tcPr>
                </a:tc>
                <a:tc>
                  <a:txBody>
                    <a:bodyPr/>
                    <a:lstStyle/>
                    <a:p>
                      <a:pPr>
                        <a:buNone/>
                      </a:pPr>
                      <a:endParaRPr lang="zh-CN" altLang="en-US" sz="1350"/>
                    </a:p>
                  </a:txBody>
                  <a:tcPr marL="68580" marR="68580" marT="34290" marB="34290">
                    <a:solidFill>
                      <a:srgbClr val="FFE1E1"/>
                    </a:solidFill>
                  </a:tcPr>
                </a:tc>
                <a:extLst>
                  <a:ext uri="{0D108BD9-81ED-4DB2-BD59-A6C34878D82A}">
                    <a16:rowId xmlns:a16="http://schemas.microsoft.com/office/drawing/2014/main" val="10002"/>
                  </a:ext>
                </a:extLst>
              </a:tr>
              <a:tr h="1942465">
                <a:tc>
                  <a:txBody>
                    <a:bodyPr/>
                    <a:lstStyle/>
                    <a:p>
                      <a:pPr>
                        <a:buNone/>
                      </a:pPr>
                      <a:r>
                        <a:rPr lang="zh-CN" altLang="en-US" sz="2400"/>
                        <a:t>内容</a:t>
                      </a:r>
                    </a:p>
                  </a:txBody>
                  <a:tcPr marL="68580" marR="68580" marT="34290" marB="34290">
                    <a:solidFill>
                      <a:schemeClr val="bg1">
                        <a:lumMod val="95000"/>
                      </a:schemeClr>
                    </a:solidFill>
                  </a:tcPr>
                </a:tc>
                <a:tc>
                  <a:txBody>
                    <a:bodyPr/>
                    <a:lstStyle/>
                    <a:p>
                      <a:pPr>
                        <a:buNone/>
                      </a:pPr>
                      <a:endParaRPr lang="zh-CN" altLang="en-US" sz="1350"/>
                    </a:p>
                    <a:p>
                      <a:pPr>
                        <a:buNone/>
                      </a:pPr>
                      <a:endParaRPr lang="zh-CN" altLang="en-US" sz="1350"/>
                    </a:p>
                    <a:p>
                      <a:pPr>
                        <a:buNone/>
                      </a:pPr>
                      <a:endParaRPr lang="zh-CN" altLang="en-US" sz="1350"/>
                    </a:p>
                    <a:p>
                      <a:pPr>
                        <a:buNone/>
                      </a:pPr>
                      <a:endParaRPr lang="zh-CN" altLang="en-US" sz="1350"/>
                    </a:p>
                    <a:p>
                      <a:pPr>
                        <a:buNone/>
                      </a:pPr>
                      <a:endParaRPr lang="zh-CN" altLang="en-US" sz="1350"/>
                    </a:p>
                  </a:txBody>
                  <a:tcPr marL="68580" marR="68580" marT="34290" marB="34290">
                    <a:solidFill>
                      <a:schemeClr val="bg1">
                        <a:lumMod val="95000"/>
                      </a:schemeClr>
                    </a:solidFill>
                  </a:tcPr>
                </a:tc>
                <a:extLst>
                  <a:ext uri="{0D108BD9-81ED-4DB2-BD59-A6C34878D82A}">
                    <a16:rowId xmlns:a16="http://schemas.microsoft.com/office/drawing/2014/main" val="10003"/>
                  </a:ext>
                </a:extLst>
              </a:tr>
            </a:tbl>
          </a:graphicData>
        </a:graphic>
      </p:graphicFrame>
      <p:sp>
        <p:nvSpPr>
          <p:cNvPr id="9" name="矩形 8"/>
          <p:cNvSpPr/>
          <p:nvPr>
            <p:custDataLst>
              <p:tags r:id="rId5"/>
            </p:custDataLst>
          </p:nvPr>
        </p:nvSpPr>
        <p:spPr>
          <a:xfrm>
            <a:off x="8711406" y="1201103"/>
            <a:ext cx="2637473" cy="460375"/>
          </a:xfrm>
          <a:prstGeom prst="rect">
            <a:avLst/>
          </a:prstGeom>
        </p:spPr>
        <p:txBody>
          <a:bodyPr wrap="square">
            <a:spAutoFit/>
          </a:bodyPr>
          <a:lstStyle/>
          <a:p>
            <a:r>
              <a:rPr lang="en-US" altLang="zh-CN" sz="2400" b="1" dirty="0">
                <a:latin typeface="华文中宋" panose="02010600040101010101" charset="-122"/>
                <a:ea typeface="华文中宋" panose="02010600040101010101" charset="-122"/>
                <a:cs typeface="华文中宋" panose="02010600040101010101" charset="-122"/>
              </a:rPr>
              <a:t>1931</a:t>
            </a:r>
            <a:r>
              <a:rPr lang="zh-CN" altLang="en-US" sz="2400" b="1" dirty="0">
                <a:latin typeface="华文中宋" panose="02010600040101010101" charset="-122"/>
                <a:ea typeface="华文中宋" panose="02010600040101010101" charset="-122"/>
                <a:cs typeface="华文中宋" panose="02010600040101010101" charset="-122"/>
              </a:rPr>
              <a:t>年冬</a:t>
            </a:r>
          </a:p>
        </p:txBody>
      </p:sp>
      <p:sp>
        <p:nvSpPr>
          <p:cNvPr id="10" name="矩形 9"/>
          <p:cNvSpPr/>
          <p:nvPr>
            <p:custDataLst>
              <p:tags r:id="rId6"/>
            </p:custDataLst>
          </p:nvPr>
        </p:nvSpPr>
        <p:spPr>
          <a:xfrm>
            <a:off x="8711565" y="2159953"/>
            <a:ext cx="2637473" cy="460375"/>
          </a:xfrm>
          <a:prstGeom prst="rect">
            <a:avLst/>
          </a:prstGeom>
        </p:spPr>
        <p:txBody>
          <a:bodyPr wrap="square">
            <a:spAutoFit/>
          </a:bodyPr>
          <a:lstStyle/>
          <a:p>
            <a:r>
              <a:rPr lang="zh-CN" altLang="en-US" sz="2400" b="1" dirty="0">
                <a:latin typeface="华文中宋" panose="02010600040101010101" charset="-122"/>
                <a:ea typeface="华文中宋" panose="02010600040101010101" charset="-122"/>
                <a:cs typeface="华文中宋" panose="02010600040101010101" charset="-122"/>
              </a:rPr>
              <a:t>江西瑞金</a:t>
            </a:r>
          </a:p>
        </p:txBody>
      </p:sp>
      <p:sp>
        <p:nvSpPr>
          <p:cNvPr id="14" name="矩形 13"/>
          <p:cNvSpPr/>
          <p:nvPr>
            <p:custDataLst>
              <p:tags r:id="rId7"/>
            </p:custDataLst>
          </p:nvPr>
        </p:nvSpPr>
        <p:spPr>
          <a:xfrm>
            <a:off x="8423910" y="3048635"/>
            <a:ext cx="3213735" cy="829945"/>
          </a:xfrm>
          <a:prstGeom prst="rect">
            <a:avLst/>
          </a:prstGeom>
        </p:spPr>
        <p:txBody>
          <a:bodyPr wrap="square">
            <a:spAutoFit/>
          </a:bodyPr>
          <a:lstStyle/>
          <a:p>
            <a:r>
              <a:rPr lang="zh-CN" altLang="en-US" sz="2400" b="1" dirty="0">
                <a:latin typeface="华文中宋" panose="02010600040101010101" charset="-122"/>
                <a:ea typeface="华文中宋" panose="02010600040101010101" charset="-122"/>
                <a:cs typeface="华文中宋" panose="02010600040101010101" charset="-122"/>
              </a:rPr>
              <a:t>中华苏维埃第一次全国代表大会</a:t>
            </a:r>
          </a:p>
        </p:txBody>
      </p:sp>
      <p:sp>
        <p:nvSpPr>
          <p:cNvPr id="15" name="矩形 14"/>
          <p:cNvSpPr/>
          <p:nvPr/>
        </p:nvSpPr>
        <p:spPr>
          <a:xfrm>
            <a:off x="8153400" y="4078605"/>
            <a:ext cx="3757295" cy="1568450"/>
          </a:xfrm>
          <a:prstGeom prst="rect">
            <a:avLst/>
          </a:prstGeom>
        </p:spPr>
        <p:txBody>
          <a:bodyPr wrap="square">
            <a:spAutoFit/>
          </a:bodyPr>
          <a:lstStyle/>
          <a:p>
            <a:r>
              <a:rPr lang="zh-CN" altLang="en-US" sz="2400" b="1" dirty="0">
                <a:latin typeface="华文中宋" panose="02010600040101010101" charset="-122"/>
                <a:ea typeface="华文中宋" panose="02010600040101010101" charset="-122"/>
                <a:cs typeface="华文中宋" panose="02010600040101010101" charset="-122"/>
              </a:rPr>
              <a:t>中华苏维埃共和国临时中央政府成立</a:t>
            </a:r>
          </a:p>
          <a:p>
            <a:r>
              <a:rPr lang="zh-CN" altLang="en-US" sz="2400" b="1" dirty="0">
                <a:latin typeface="华文中宋" panose="02010600040101010101" charset="-122"/>
                <a:ea typeface="华文中宋" panose="02010600040101010101" charset="-122"/>
                <a:cs typeface="华文中宋" panose="02010600040101010101" charset="-122"/>
              </a:rPr>
              <a:t>定都</a:t>
            </a:r>
            <a:r>
              <a:rPr lang="zh-CN" altLang="en-US" sz="2400" b="1" dirty="0">
                <a:solidFill>
                  <a:srgbClr val="C00000"/>
                </a:solidFill>
                <a:latin typeface="黑体" panose="02010609060101010101" charset="-122"/>
                <a:ea typeface="黑体" panose="02010609060101010101" charset="-122"/>
                <a:cs typeface="华文中宋" panose="02010600040101010101" charset="-122"/>
              </a:rPr>
              <a:t>瑞金</a:t>
            </a:r>
            <a:r>
              <a:rPr lang="zh-CN" altLang="en-US" sz="2400" b="1" dirty="0">
                <a:latin typeface="华文中宋" panose="02010600040101010101" charset="-122"/>
                <a:ea typeface="华文中宋" panose="02010600040101010101" charset="-122"/>
                <a:cs typeface="华文中宋" panose="02010600040101010101" charset="-122"/>
              </a:rPr>
              <a:t>，</a:t>
            </a:r>
            <a:r>
              <a:rPr lang="zh-CN" altLang="en-US" sz="2400" b="1" dirty="0">
                <a:solidFill>
                  <a:srgbClr val="C00000"/>
                </a:solidFill>
                <a:latin typeface="黑体" panose="02010609060101010101" charset="-122"/>
                <a:ea typeface="黑体" panose="02010609060101010101" charset="-122"/>
                <a:cs typeface="华文中宋" panose="02010600040101010101" charset="-122"/>
              </a:rPr>
              <a:t>毛泽东</a:t>
            </a:r>
            <a:r>
              <a:rPr lang="zh-CN" altLang="en-US" sz="2400" b="1" dirty="0">
                <a:latin typeface="华文中宋" panose="02010600040101010101" charset="-122"/>
                <a:ea typeface="华文中宋" panose="02010600040101010101" charset="-122"/>
                <a:cs typeface="华文中宋" panose="02010600040101010101" charset="-122"/>
              </a:rPr>
              <a:t>当选为临时中央政府主席</a:t>
            </a:r>
          </a:p>
        </p:txBody>
      </p:sp>
      <p:sp>
        <p:nvSpPr>
          <p:cNvPr id="2" name="圆角矩形 1"/>
          <p:cNvSpPr/>
          <p:nvPr>
            <p:custDataLst>
              <p:tags r:id="rId8"/>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186690" y="113665"/>
            <a:ext cx="11797665"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nvSpPr>
        <p:spPr>
          <a:xfrm>
            <a:off x="405130" y="777875"/>
            <a:ext cx="11057255" cy="3322955"/>
          </a:xfrm>
          <a:prstGeom prst="rect">
            <a:avLst/>
          </a:prstGeom>
          <a:noFill/>
        </p:spPr>
        <p:txBody>
          <a:bodyPr wrap="square" rtlCol="0">
            <a:spAutoFit/>
          </a:bodyPr>
          <a:lstStyle/>
          <a:p>
            <a:pPr fontAlgn="auto">
              <a:lnSpc>
                <a:spcPct val="150000"/>
              </a:lnSpc>
            </a:pPr>
            <a:r>
              <a:rPr lang="en-US" altLang="zh-CN" sz="2800"/>
              <a:t>       </a:t>
            </a:r>
            <a:r>
              <a:rPr lang="zh-CN" altLang="en-US" sz="2800"/>
              <a:t>我们以不足四个团的兵力和敌人斗争四个月之久，使割据地区一天一天扩大，原因就在于湘赣边界的共产党的政策是正确的。当时党的特委和军委的政策是：坚决地和敌人做斗争；创造罗霄山脉中段（井冈山）政权，深入割据地区的土地革命。</a:t>
            </a:r>
          </a:p>
          <a:p>
            <a:pPr fontAlgn="auto">
              <a:lnSpc>
                <a:spcPct val="150000"/>
              </a:lnSpc>
            </a:pPr>
            <a:r>
              <a:rPr lang="en-US" altLang="zh-CN" sz="2800"/>
              <a:t>                            </a:t>
            </a:r>
            <a:r>
              <a:rPr lang="en-US" altLang="zh-CN" sz="2400"/>
              <a:t>——</a:t>
            </a:r>
            <a:r>
              <a:rPr lang="zh-CN" altLang="en-US" sz="2400"/>
              <a:t>摘编自毛泽东《中国的红色政权为什么能够存在？》</a:t>
            </a:r>
          </a:p>
        </p:txBody>
      </p:sp>
      <p:sp>
        <p:nvSpPr>
          <p:cNvPr id="3" name="文本框 2"/>
          <p:cNvSpPr txBox="1"/>
          <p:nvPr/>
        </p:nvSpPr>
        <p:spPr>
          <a:xfrm>
            <a:off x="4610735" y="1776730"/>
            <a:ext cx="1975485" cy="583565"/>
          </a:xfrm>
          <a:prstGeom prst="rect">
            <a:avLst/>
          </a:prstGeom>
          <a:gradFill>
            <a:gsLst>
              <a:gs pos="0">
                <a:srgbClr val="E30000"/>
              </a:gs>
              <a:gs pos="100000">
                <a:srgbClr val="760303"/>
              </a:gs>
            </a:gsLst>
            <a:lin ang="5400000" scaled="0"/>
          </a:gradFill>
        </p:spPr>
        <p:txBody>
          <a:bodyPr wrap="square" rtlCol="0">
            <a:spAutoFit/>
          </a:bodyPr>
          <a:lstStyle/>
          <a:p>
            <a:r>
              <a:rPr lang="zh-CN" altLang="en-US" sz="3200" b="1">
                <a:solidFill>
                  <a:schemeClr val="bg1"/>
                </a:solidFill>
              </a:rPr>
              <a:t>武装斗争</a:t>
            </a:r>
          </a:p>
        </p:txBody>
      </p:sp>
      <p:sp>
        <p:nvSpPr>
          <p:cNvPr id="5" name="文本框 4"/>
          <p:cNvSpPr txBox="1"/>
          <p:nvPr/>
        </p:nvSpPr>
        <p:spPr>
          <a:xfrm>
            <a:off x="763905" y="2482850"/>
            <a:ext cx="2192655" cy="583565"/>
          </a:xfrm>
          <a:prstGeom prst="rect">
            <a:avLst/>
          </a:prstGeom>
          <a:gradFill>
            <a:gsLst>
              <a:gs pos="0">
                <a:srgbClr val="E30000"/>
              </a:gs>
              <a:gs pos="100000">
                <a:srgbClr val="760303"/>
              </a:gs>
            </a:gsLst>
            <a:lin ang="5400000" scaled="0"/>
          </a:gradFill>
        </p:spPr>
        <p:txBody>
          <a:bodyPr wrap="square" rtlCol="0">
            <a:spAutoFit/>
          </a:bodyPr>
          <a:lstStyle/>
          <a:p>
            <a:r>
              <a:rPr lang="zh-CN" altLang="en-US" sz="3200" b="1">
                <a:solidFill>
                  <a:schemeClr val="bg1"/>
                </a:solidFill>
              </a:rPr>
              <a:t>建立政权</a:t>
            </a:r>
          </a:p>
        </p:txBody>
      </p:sp>
      <p:sp>
        <p:nvSpPr>
          <p:cNvPr id="7" name="线形标注 2 6"/>
          <p:cNvSpPr/>
          <p:nvPr/>
        </p:nvSpPr>
        <p:spPr>
          <a:xfrm>
            <a:off x="2141855" y="1636395"/>
            <a:ext cx="1692910" cy="521970"/>
          </a:xfrm>
          <a:prstGeom prst="borderCallout2">
            <a:avLst>
              <a:gd name="adj1" fmla="val 24209"/>
              <a:gd name="adj2" fmla="val -825"/>
              <a:gd name="adj3" fmla="val 18750"/>
              <a:gd name="adj4" fmla="val -16667"/>
              <a:gd name="adj5" fmla="val 169343"/>
              <a:gd name="adj6" fmla="val -42498"/>
            </a:avLst>
          </a:prstGeom>
          <a:solidFill>
            <a:schemeClr val="bg2"/>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战略阵地</a:t>
            </a:r>
          </a:p>
        </p:txBody>
      </p:sp>
      <p:sp>
        <p:nvSpPr>
          <p:cNvPr id="8" name="文本框 7"/>
          <p:cNvSpPr txBox="1"/>
          <p:nvPr/>
        </p:nvSpPr>
        <p:spPr>
          <a:xfrm>
            <a:off x="7245985" y="2845435"/>
            <a:ext cx="1975485" cy="583565"/>
          </a:xfrm>
          <a:prstGeom prst="rect">
            <a:avLst/>
          </a:prstGeom>
          <a:gradFill>
            <a:gsLst>
              <a:gs pos="0">
                <a:srgbClr val="E30000"/>
              </a:gs>
              <a:gs pos="100000">
                <a:srgbClr val="760303"/>
              </a:gs>
            </a:gsLst>
            <a:lin ang="5400000" scaled="0"/>
          </a:gradFill>
        </p:spPr>
        <p:txBody>
          <a:bodyPr wrap="square" rtlCol="0">
            <a:spAutoFit/>
          </a:bodyPr>
          <a:lstStyle/>
          <a:p>
            <a:r>
              <a:rPr lang="zh-CN" altLang="en-US" sz="3200" b="1">
                <a:solidFill>
                  <a:schemeClr val="bg1"/>
                </a:solidFill>
              </a:rPr>
              <a:t>土地革命</a:t>
            </a:r>
          </a:p>
        </p:txBody>
      </p:sp>
      <p:sp>
        <p:nvSpPr>
          <p:cNvPr id="9" name="线形标注 2 8"/>
          <p:cNvSpPr/>
          <p:nvPr/>
        </p:nvSpPr>
        <p:spPr>
          <a:xfrm>
            <a:off x="9507855" y="2544445"/>
            <a:ext cx="1692910" cy="521970"/>
          </a:xfrm>
          <a:prstGeom prst="borderCallout2">
            <a:avLst>
              <a:gd name="adj1" fmla="val 13381"/>
              <a:gd name="adj2" fmla="val -862"/>
              <a:gd name="adj3" fmla="val 34914"/>
              <a:gd name="adj4" fmla="val -14141"/>
              <a:gd name="adj5" fmla="val 61192"/>
              <a:gd name="adj6" fmla="val -27531"/>
            </a:avLst>
          </a:prstGeom>
          <a:solidFill>
            <a:schemeClr val="bg2"/>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中心内容</a:t>
            </a:r>
          </a:p>
        </p:txBody>
      </p:sp>
      <p:sp>
        <p:nvSpPr>
          <p:cNvPr id="220170" name="文本框 220169"/>
          <p:cNvSpPr txBox="1"/>
          <p:nvPr/>
        </p:nvSpPr>
        <p:spPr>
          <a:xfrm>
            <a:off x="574675" y="3931920"/>
            <a:ext cx="10887710" cy="1076325"/>
          </a:xfrm>
          <a:prstGeom prst="rect">
            <a:avLst/>
          </a:prstGeom>
          <a:noFill/>
          <a:ln w="19050">
            <a:solidFill>
              <a:schemeClr val="bg1"/>
            </a:solidFill>
            <a:prstDash val="solid"/>
          </a:ln>
        </p:spPr>
        <p:txBody>
          <a:bodyPr wrap="square">
            <a:spAutoFit/>
          </a:bodyPr>
          <a:lstStyle/>
          <a:p>
            <a:r>
              <a:rPr lang="en-US" altLang="zh-CN" sz="3200" b="1" dirty="0">
                <a:solidFill>
                  <a:srgbClr val="C00000"/>
                </a:solidFill>
                <a:latin typeface="黑体" panose="02010609060101010101" charset="-122"/>
                <a:ea typeface="黑体" panose="02010609060101010101" charset="-122"/>
                <a:cs typeface="黑体" panose="02010609060101010101" charset="-122"/>
              </a:rPr>
              <a:t>“</a:t>
            </a:r>
            <a:r>
              <a:rPr lang="zh-CN" altLang="en-US" sz="3200" b="1" dirty="0">
                <a:solidFill>
                  <a:srgbClr val="C00000"/>
                </a:solidFill>
                <a:latin typeface="黑体" panose="02010609060101010101" charset="-122"/>
                <a:ea typeface="黑体" panose="02010609060101010101" charset="-122"/>
                <a:cs typeface="黑体" panose="02010609060101010101" charset="-122"/>
              </a:rPr>
              <a:t>工农武装割据”</a:t>
            </a:r>
            <a:r>
              <a:rPr lang="zh-CN" altLang="en-US" sz="3200" b="1" dirty="0">
                <a:solidFill>
                  <a:schemeClr val="accent6">
                    <a:lumMod val="50000"/>
                  </a:schemeClr>
                </a:solidFill>
                <a:latin typeface="黑体" panose="02010609060101010101" charset="-122"/>
                <a:ea typeface="黑体" panose="02010609060101010101" charset="-122"/>
                <a:cs typeface="黑体" panose="02010609060101010101" charset="-122"/>
              </a:rPr>
              <a:t>：</a:t>
            </a:r>
            <a:r>
              <a:rPr lang="zh-CN" altLang="en-US" sz="3200" b="1" dirty="0">
                <a:latin typeface="华文中宋" panose="02010600040101010101" charset="-122"/>
                <a:ea typeface="华文中宋" panose="02010600040101010101" charset="-122"/>
                <a:cs typeface="黑体" panose="02010609060101010101" charset="-122"/>
              </a:rPr>
              <a:t>在中国共产党的领导下，把</a:t>
            </a:r>
            <a:r>
              <a:rPr lang="zh-CN" altLang="en-US" sz="3200" b="1" dirty="0">
                <a:solidFill>
                  <a:srgbClr val="FF0000"/>
                </a:solidFill>
                <a:latin typeface="华文中宋" panose="02010600040101010101" charset="-122"/>
                <a:ea typeface="华文中宋" panose="02010600040101010101" charset="-122"/>
                <a:cs typeface="黑体" panose="02010609060101010101" charset="-122"/>
              </a:rPr>
              <a:t>武装斗争、土地革命</a:t>
            </a:r>
            <a:r>
              <a:rPr lang="zh-CN" altLang="en-US" sz="3200" b="1" dirty="0">
                <a:latin typeface="华文中宋" panose="02010600040101010101" charset="-122"/>
                <a:ea typeface="华文中宋" panose="02010600040101010101" charset="-122"/>
                <a:cs typeface="黑体" panose="02010609060101010101" charset="-122"/>
              </a:rPr>
              <a:t>和建立</a:t>
            </a:r>
            <a:r>
              <a:rPr lang="zh-CN" altLang="en-US" sz="3200" b="1" dirty="0">
                <a:solidFill>
                  <a:srgbClr val="FF0000"/>
                </a:solidFill>
                <a:latin typeface="华文中宋" panose="02010600040101010101" charset="-122"/>
                <a:ea typeface="华文中宋" panose="02010600040101010101" charset="-122"/>
                <a:cs typeface="黑体" panose="02010609060101010101" charset="-122"/>
              </a:rPr>
              <a:t>革命政权</a:t>
            </a:r>
            <a:r>
              <a:rPr lang="zh-CN" altLang="en-US" sz="3200" b="1" dirty="0">
                <a:latin typeface="华文中宋" panose="02010600040101010101" charset="-122"/>
                <a:ea typeface="华文中宋" panose="02010600040101010101" charset="-122"/>
                <a:cs typeface="黑体" panose="02010609060101010101" charset="-122"/>
              </a:rPr>
              <a:t>三者结合起来。</a:t>
            </a:r>
          </a:p>
        </p:txBody>
      </p:sp>
      <p:sp>
        <p:nvSpPr>
          <p:cNvPr id="4" name="线形标注 2 3"/>
          <p:cNvSpPr/>
          <p:nvPr/>
        </p:nvSpPr>
        <p:spPr>
          <a:xfrm>
            <a:off x="6356350" y="1114425"/>
            <a:ext cx="1692910" cy="521970"/>
          </a:xfrm>
          <a:prstGeom prst="borderCallout2">
            <a:avLst>
              <a:gd name="adj1" fmla="val 24209"/>
              <a:gd name="adj2" fmla="val -825"/>
              <a:gd name="adj3" fmla="val 18750"/>
              <a:gd name="adj4" fmla="val -16667"/>
              <a:gd name="adj5" fmla="val 169343"/>
              <a:gd name="adj6" fmla="val -42498"/>
            </a:avLst>
          </a:prstGeom>
          <a:solidFill>
            <a:schemeClr val="bg1"/>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主要形式</a:t>
            </a:r>
          </a:p>
        </p:txBody>
      </p:sp>
      <p:sp>
        <p:nvSpPr>
          <p:cNvPr id="18" name="圆角矩形 17"/>
          <p:cNvSpPr/>
          <p:nvPr/>
        </p:nvSpPr>
        <p:spPr>
          <a:xfrm>
            <a:off x="574675" y="5017770"/>
            <a:ext cx="3900805" cy="9518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a:solidFill>
                  <a:schemeClr val="bg1"/>
                </a:solidFill>
              </a:rPr>
              <a:t>农村包围城市</a:t>
            </a:r>
          </a:p>
          <a:p>
            <a:pPr algn="ctr"/>
            <a:r>
              <a:rPr lang="zh-CN" altLang="en-US" sz="3200" b="1">
                <a:solidFill>
                  <a:schemeClr val="bg1"/>
                </a:solidFill>
              </a:rPr>
              <a:t>武装夺取政权</a:t>
            </a:r>
          </a:p>
        </p:txBody>
      </p:sp>
      <p:grpSp>
        <p:nvGrpSpPr>
          <p:cNvPr id="21" name="组合 20"/>
          <p:cNvGrpSpPr/>
          <p:nvPr/>
        </p:nvGrpSpPr>
        <p:grpSpPr>
          <a:xfrm>
            <a:off x="4544695" y="5017770"/>
            <a:ext cx="7190105" cy="1076325"/>
            <a:chOff x="7157" y="7902"/>
            <a:chExt cx="11323" cy="1695"/>
          </a:xfrm>
        </p:grpSpPr>
        <p:sp>
          <p:nvSpPr>
            <p:cNvPr id="19" name="右箭头 18"/>
            <p:cNvSpPr/>
            <p:nvPr/>
          </p:nvSpPr>
          <p:spPr>
            <a:xfrm>
              <a:off x="7157" y="8264"/>
              <a:ext cx="1547" cy="774"/>
            </a:xfrm>
            <a:prstGeom prst="rightArrow">
              <a:avLst/>
            </a:prstGeom>
            <a:solidFill>
              <a:schemeClr val="accent4"/>
            </a:solidFill>
            <a:ln w="28575" cmpd="sng">
              <a:solidFill>
                <a:schemeClr val="accent4"/>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nvSpPr>
          <p:spPr>
            <a:xfrm>
              <a:off x="8867" y="7902"/>
              <a:ext cx="9613" cy="169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3200" b="1">
                  <a:solidFill>
                    <a:srgbClr val="C00000"/>
                  </a:solidFill>
                  <a:latin typeface="宋体" panose="02010600030101010101" pitchFamily="2" charset="-122"/>
                  <a:ea typeface="宋体" panose="02010600030101010101" pitchFamily="2" charset="-122"/>
                </a:rPr>
                <a:t>走符合中国国情之路，是</a:t>
              </a:r>
              <a:r>
                <a:rPr lang="zh-CN" altLang="en-US" sz="3200" b="1">
                  <a:solidFill>
                    <a:srgbClr val="C00000"/>
                  </a:solidFill>
                  <a:highlight>
                    <a:srgbClr val="FFFF00"/>
                  </a:highlight>
                  <a:latin typeface="宋体" panose="02010600030101010101" pitchFamily="2" charset="-122"/>
                  <a:ea typeface="宋体" panose="02010600030101010101" pitchFamily="2" charset="-122"/>
                </a:rPr>
                <a:t>马克思主义中国化</a:t>
              </a:r>
              <a:r>
                <a:rPr lang="zh-CN" altLang="en-US" sz="3200" b="1">
                  <a:solidFill>
                    <a:srgbClr val="C00000"/>
                  </a:solidFill>
                  <a:latin typeface="宋体" panose="02010600030101010101" pitchFamily="2" charset="-122"/>
                  <a:ea typeface="宋体" panose="02010600030101010101" pitchFamily="2" charset="-122"/>
                </a:rPr>
                <a:t>的光辉典范。</a:t>
              </a:r>
            </a:p>
          </p:txBody>
        </p:sp>
      </p:grpSp>
      <p:sp>
        <p:nvSpPr>
          <p:cNvPr id="6" name="圆角矩形 5"/>
          <p:cNvSpPr/>
          <p:nvPr>
            <p:custDataLst>
              <p:tags r:id="rId2"/>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20170"/>
                                        </p:tgtEl>
                                        <p:attrNameLst>
                                          <p:attrName>style.visibility</p:attrName>
                                        </p:attrNameLst>
                                      </p:cBhvr>
                                      <p:to>
                                        <p:strVal val="visible"/>
                                      </p:to>
                                    </p:set>
                                    <p:anim calcmode="lin" valueType="num">
                                      <p:cBhvr>
                                        <p:cTn id="37" dur="1000" fill="hold"/>
                                        <p:tgtEl>
                                          <p:spTgt spid="220170"/>
                                        </p:tgtEl>
                                        <p:attrNameLst>
                                          <p:attrName>ppt_x</p:attrName>
                                        </p:attrNameLst>
                                      </p:cBhvr>
                                      <p:tavLst>
                                        <p:tav tm="0">
                                          <p:val>
                                            <p:strVal val="#ppt_x-.2"/>
                                          </p:val>
                                        </p:tav>
                                        <p:tav tm="100000">
                                          <p:val>
                                            <p:strVal val="#ppt_x"/>
                                          </p:val>
                                        </p:tav>
                                      </p:tavLst>
                                    </p:anim>
                                    <p:anim calcmode="lin" valueType="num">
                                      <p:cBhvr>
                                        <p:cTn id="38" dur="1000" fill="hold"/>
                                        <p:tgtEl>
                                          <p:spTgt spid="22017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2017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7" grpId="0" bldLvl="0" animBg="1"/>
      <p:bldP spid="7" grpId="1" animBg="1"/>
      <p:bldP spid="8" grpId="0" bldLvl="0" animBg="1"/>
      <p:bldP spid="8" grpId="1" animBg="1"/>
      <p:bldP spid="9" grpId="0" bldLvl="0" animBg="1"/>
      <p:bldP spid="9" grpId="1" animBg="1"/>
      <p:bldP spid="220170" grpId="0" bldLvl="0" animBg="1"/>
      <p:bldP spid="220170" grpId="1" animBg="1"/>
      <p:bldP spid="4" grpId="0" bldLvl="0" animBg="1"/>
      <p:bldP spid="4" grpId="1"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文本框 54"/>
          <p:cNvSpPr txBox="1"/>
          <p:nvPr>
            <p:custDataLst>
              <p:tags r:id="rId2"/>
            </p:custDataLst>
          </p:nvPr>
        </p:nvSpPr>
        <p:spPr>
          <a:xfrm>
            <a:off x="248285" y="702310"/>
            <a:ext cx="7209790" cy="521970"/>
          </a:xfrm>
          <a:prstGeom prst="rect">
            <a:avLst/>
          </a:prstGeom>
          <a:solidFill>
            <a:srgbClr val="FFE1E1">
              <a:alpha val="58000"/>
            </a:srgbClr>
          </a:solidFill>
        </p:spPr>
        <p:txBody>
          <a:bodyPr wrap="square" rtlCol="0">
            <a:spAutoFit/>
          </a:bodyPr>
          <a:lstStyle/>
          <a:p>
            <a:r>
              <a:rPr lang="en-US" altLang="zh-CN" sz="2800" b="1">
                <a:latin typeface="黑体" panose="02010609060101010101" charset="-122"/>
                <a:ea typeface="黑体" panose="02010609060101010101" charset="-122"/>
                <a:cs typeface="黑体" panose="02010609060101010101" charset="-122"/>
              </a:rPr>
              <a:t>1929—1932</a:t>
            </a:r>
            <a:r>
              <a:rPr lang="zh-CN" altLang="en-US" sz="2800" b="1">
                <a:latin typeface="黑体" panose="02010609060101010101" charset="-122"/>
                <a:ea typeface="黑体" panose="02010609060101010101" charset="-122"/>
                <a:cs typeface="黑体" panose="02010609060101010101" charset="-122"/>
              </a:rPr>
              <a:t>年农村革命根据地分布示意图</a:t>
            </a:r>
            <a:r>
              <a:rPr lang="en-US" altLang="zh-CN" sz="2800" b="1">
                <a:latin typeface="黑体" panose="02010609060101010101" charset="-122"/>
                <a:ea typeface="黑体" panose="02010609060101010101" charset="-122"/>
                <a:cs typeface="黑体" panose="02010609060101010101" charset="-122"/>
              </a:rPr>
              <a:t>P81</a:t>
            </a:r>
          </a:p>
        </p:txBody>
      </p:sp>
      <p:sp>
        <p:nvSpPr>
          <p:cNvPr id="61" name="文本框 60"/>
          <p:cNvSpPr txBox="1"/>
          <p:nvPr>
            <p:custDataLst>
              <p:tags r:id="rId3"/>
            </p:custDataLst>
          </p:nvPr>
        </p:nvSpPr>
        <p:spPr>
          <a:xfrm>
            <a:off x="7095490" y="1659890"/>
            <a:ext cx="4779645" cy="3538220"/>
          </a:xfrm>
          <a:prstGeom prst="rect">
            <a:avLst/>
          </a:prstGeom>
          <a:noFill/>
          <a:ln w="19050">
            <a:noFill/>
          </a:ln>
        </p:spPr>
        <p:txBody>
          <a:bodyPr wrap="square" rtlCol="0">
            <a:spAutoFit/>
          </a:bodyPr>
          <a:lstStyle/>
          <a:p>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到</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1930</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年，全国各地创建了大小十几块革命根据地。其中，以红四军为主在赣南、闽西建立的</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中央革命根据地面积最大。</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在各革命根据地内，有几百个县建立了人民政权。革命武装发展到十万人。</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P80</a:t>
            </a:r>
          </a:p>
        </p:txBody>
      </p:sp>
      <p:sp>
        <p:nvSpPr>
          <p:cNvPr id="16" name="文本框 15"/>
          <p:cNvSpPr txBox="1"/>
          <p:nvPr/>
        </p:nvSpPr>
        <p:spPr>
          <a:xfrm>
            <a:off x="5657850" y="180340"/>
            <a:ext cx="6049010" cy="58356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en-US" altLang="zh-CN" sz="3200" b="1">
                <a:solidFill>
                  <a:srgbClr val="C00000"/>
                </a:solidFill>
                <a:latin typeface="宋体" panose="02010600030101010101" pitchFamily="2" charset="-122"/>
                <a:ea typeface="宋体" panose="02010600030101010101" pitchFamily="2" charset="-122"/>
              </a:rPr>
              <a:t>“</a:t>
            </a:r>
            <a:r>
              <a:rPr lang="zh-CN" sz="3200" b="1">
                <a:solidFill>
                  <a:srgbClr val="C00000"/>
                </a:solidFill>
                <a:latin typeface="宋体" panose="02010600030101010101" pitchFamily="2" charset="-122"/>
                <a:ea typeface="宋体" panose="02010600030101010101" pitchFamily="2" charset="-122"/>
              </a:rPr>
              <a:t>工农武装割据</a:t>
            </a:r>
            <a:r>
              <a:rPr lang="en-US" altLang="zh-CN" sz="3200" b="1">
                <a:solidFill>
                  <a:srgbClr val="C00000"/>
                </a:solidFill>
                <a:latin typeface="宋体" panose="02010600030101010101" pitchFamily="2" charset="-122"/>
                <a:ea typeface="宋体" panose="02010600030101010101" pitchFamily="2" charset="-122"/>
              </a:rPr>
              <a:t>”</a:t>
            </a:r>
            <a:r>
              <a:rPr lang="zh-CN" altLang="en-US" sz="3200" b="1">
                <a:solidFill>
                  <a:srgbClr val="C00000"/>
                </a:solidFill>
                <a:latin typeface="宋体" panose="02010600030101010101" pitchFamily="2" charset="-122"/>
                <a:ea typeface="宋体" panose="02010600030101010101" pitchFamily="2" charset="-122"/>
              </a:rPr>
              <a:t>局面的形成</a:t>
            </a:r>
          </a:p>
        </p:txBody>
      </p:sp>
      <p:sp>
        <p:nvSpPr>
          <p:cNvPr id="2" name="圆角矩形 1"/>
          <p:cNvSpPr/>
          <p:nvPr>
            <p:custDataLst>
              <p:tags r:id="rId4"/>
            </p:custDataLst>
          </p:nvPr>
        </p:nvSpPr>
        <p:spPr>
          <a:xfrm>
            <a:off x="186690" y="113665"/>
            <a:ext cx="385318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筑路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工农武装割据</a:t>
            </a:r>
            <a:endPar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3" name="图片 2" descr="20231116201544"/>
          <p:cNvPicPr>
            <a:picLocks noChangeAspect="1"/>
          </p:cNvPicPr>
          <p:nvPr/>
        </p:nvPicPr>
        <p:blipFill>
          <a:blip r:embed="rId7"/>
          <a:stretch>
            <a:fillRect/>
          </a:stretch>
        </p:blipFill>
        <p:spPr>
          <a:xfrm rot="16200000">
            <a:off x="1005205" y="763905"/>
            <a:ext cx="4790440" cy="5984875"/>
          </a:xfrm>
          <a:prstGeom prst="rect">
            <a:avLst/>
          </a:prstGeom>
          <a:ln>
            <a:solidFill>
              <a:schemeClr val="tx1"/>
            </a:solidFill>
          </a:ln>
        </p:spPr>
      </p:pic>
      <p:sp>
        <p:nvSpPr>
          <p:cNvPr id="34" name="AutoShape 13"/>
          <p:cNvSpPr/>
          <p:nvPr/>
        </p:nvSpPr>
        <p:spPr>
          <a:xfrm>
            <a:off x="4039870" y="3677920"/>
            <a:ext cx="1138555" cy="434975"/>
          </a:xfrm>
          <a:prstGeom prst="wedgeRoundRectCallout">
            <a:avLst>
              <a:gd name="adj1" fmla="val 12794"/>
              <a:gd name="adj2" fmla="val -48955"/>
              <a:gd name="adj3" fmla="val 16667"/>
            </a:avLst>
          </a:prstGeom>
          <a:solidFill>
            <a:srgbClr val="FF0000">
              <a:alpha val="62000"/>
            </a:srgbClr>
          </a:solidFill>
          <a:ln w="9525" cap="flat" cmpd="sng">
            <a:noFill/>
            <a:prstDash val="solid"/>
            <a:miter/>
            <a:headEnd type="none" w="med" len="med"/>
            <a:tailEnd type="none" w="med" len="med"/>
          </a:ln>
        </p:spPr>
        <p:txBody>
          <a:bodyPr lIns="67500" tIns="35100" rIns="67500" bIns="35100"/>
          <a:lstStyle/>
          <a:p>
            <a:pPr algn="ctr"/>
            <a:r>
              <a:rPr lang="zh-CN" altLang="en-US" sz="2800" b="1" dirty="0">
                <a:solidFill>
                  <a:schemeClr val="bg1"/>
                </a:solidFill>
                <a:latin typeface="黑体" panose="02010609060101010101" charset="-122"/>
                <a:ea typeface="黑体" panose="02010609060101010101" charset="-122"/>
              </a:rPr>
              <a:t>中央</a:t>
            </a:r>
          </a:p>
        </p:txBody>
      </p:sp>
      <p:pic>
        <p:nvPicPr>
          <p:cNvPr id="18" name="图片 17" descr="105 (1)"/>
          <p:cNvPicPr>
            <a:picLocks noChangeAspect="1"/>
          </p:cNvPicPr>
          <p:nvPr>
            <p:custDataLst>
              <p:tags r:id="rId5"/>
            </p:custDataLst>
          </p:nvPr>
        </p:nvPicPr>
        <p:blipFill>
          <a:blip r:embed="rId8"/>
          <a:stretch>
            <a:fillRect/>
          </a:stretch>
        </p:blipFill>
        <p:spPr>
          <a:xfrm>
            <a:off x="332740" y="4386580"/>
            <a:ext cx="6060440" cy="9671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16" grpId="0"/>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485775" y="1223010"/>
            <a:ext cx="11478895" cy="4621530"/>
            <a:chOff x="765" y="1926"/>
            <a:chExt cx="18077" cy="7278"/>
          </a:xfrm>
        </p:grpSpPr>
        <p:pic>
          <p:nvPicPr>
            <p:cNvPr id="100" name="图片 99"/>
            <p:cNvPicPr/>
            <p:nvPr>
              <p:custDataLst>
                <p:tags r:id="rId2"/>
              </p:custDataLst>
            </p:nvPr>
          </p:nvPicPr>
          <p:blipFill>
            <a:blip r:embed="rId5"/>
            <a:stretch>
              <a:fillRect/>
            </a:stretch>
          </p:blipFill>
          <p:spPr>
            <a:xfrm>
              <a:off x="765" y="1926"/>
              <a:ext cx="6333" cy="7278"/>
            </a:xfrm>
            <a:prstGeom prst="rect">
              <a:avLst/>
            </a:prstGeom>
            <a:noFill/>
            <a:ln w="9525">
              <a:noFill/>
            </a:ln>
            <a:effectLst>
              <a:softEdge rad="127000"/>
            </a:effectLst>
          </p:spPr>
        </p:pic>
        <p:sp>
          <p:nvSpPr>
            <p:cNvPr id="12" name="文本框 11"/>
            <p:cNvSpPr txBox="1"/>
            <p:nvPr>
              <p:custDataLst>
                <p:tags r:id="rId3"/>
              </p:custDataLst>
            </p:nvPr>
          </p:nvSpPr>
          <p:spPr>
            <a:xfrm>
              <a:off x="7562" y="2324"/>
              <a:ext cx="11280" cy="6152"/>
            </a:xfrm>
            <a:prstGeom prst="rect">
              <a:avLst/>
            </a:prstGeom>
            <a:solidFill>
              <a:schemeClr val="bg1"/>
            </a:solidFill>
          </p:spPr>
          <p:txBody>
            <a:bodyPr wrap="square" rtlCol="0" anchor="t">
              <a:noAutofit/>
            </a:bodyPr>
            <a:lstStyle/>
            <a:p>
              <a:pPr algn="l"/>
              <a:r>
                <a:rPr lang="en-US" altLang="zh-CN" sz="2800" b="1">
                  <a:latin typeface="楷体_GB2312" panose="02010609030101010101" charset="-122"/>
                  <a:ea typeface="楷体_GB2312" panose="02010609030101010101" charset="-122"/>
                  <a:cs typeface="楷体_GB2312" panose="02010609030101010101"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水调歌头·重上井冈山 </a:t>
              </a:r>
            </a:p>
            <a:p>
              <a:pPr algn="l"/>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毛泽东（</a:t>
              </a:r>
              <a:r>
                <a:rPr lang="en-US" altLang="zh-CN" sz="2800" b="1">
                  <a:latin typeface="宋体" panose="02010600030101010101" pitchFamily="2" charset="-122"/>
                  <a:ea typeface="宋体" panose="02010600030101010101" pitchFamily="2" charset="-122"/>
                  <a:cs typeface="宋体" panose="02010600030101010101" pitchFamily="2" charset="-122"/>
                </a:rPr>
                <a:t>1965</a:t>
              </a:r>
              <a:r>
                <a:rPr lang="zh-CN" altLang="en-US" sz="2800" b="1">
                  <a:latin typeface="宋体" panose="02010600030101010101" pitchFamily="2" charset="-122"/>
                  <a:ea typeface="宋体" panose="02010600030101010101" pitchFamily="2" charset="-122"/>
                  <a:cs typeface="宋体" panose="02010600030101010101" pitchFamily="2" charset="-122"/>
                </a:rPr>
                <a:t>）</a:t>
              </a:r>
            </a:p>
            <a:p>
              <a:pPr algn="l"/>
              <a:r>
                <a:rPr lang="en-US" altLang="zh-CN" sz="2800" b="1">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久有凌云志，重上井冈山</a:t>
              </a:r>
              <a:r>
                <a:rPr lang="zh-CN" altLang="en-US" sz="2800" b="1">
                  <a:latin typeface="宋体" panose="02010600030101010101" pitchFamily="2" charset="-122"/>
                  <a:ea typeface="宋体" panose="02010600030101010101" pitchFamily="2" charset="-122"/>
                  <a:cs typeface="宋体" panose="02010600030101010101" pitchFamily="2" charset="-122"/>
                </a:rPr>
                <a:t>。千里来寻故地，旧貌变新颜。到处莺歌燕舞，更有潺潺流水，高路入云端。过了黄洋界，险处不须看。</a:t>
              </a:r>
            </a:p>
            <a:p>
              <a:pPr algn="l"/>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风雷动，旌旗奋，是人寰。三十八年过去，弹指一挥间。可上九天揽月，可下五洋捉鳖，谈笑凯歌还。</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世上无难事，只要肯攀登。</a:t>
              </a:r>
            </a:p>
          </p:txBody>
        </p:sp>
      </p:grpSp>
      <p:sp>
        <p:nvSpPr>
          <p:cNvPr id="9" name="文本框 8"/>
          <p:cNvSpPr txBox="1"/>
          <p:nvPr/>
        </p:nvSpPr>
        <p:spPr>
          <a:xfrm>
            <a:off x="1701165" y="633095"/>
            <a:ext cx="9283065" cy="583565"/>
          </a:xfrm>
          <a:prstGeom prst="rect">
            <a:avLst/>
          </a:prstGeom>
          <a:noFill/>
        </p:spPr>
        <p:txBody>
          <a:bodyPr wrap="square" rtlCol="0">
            <a:spAutoFit/>
          </a:bodyPr>
          <a:lstStyle/>
          <a:p>
            <a:r>
              <a:rPr lang="zh-CN" sz="3200" b="1">
                <a:latin typeface="微软雅黑" panose="020B0503020204020204" pitchFamily="34" charset="-122"/>
                <a:ea typeface="微软雅黑" panose="020B0503020204020204" pitchFamily="34" charset="-122"/>
                <a:cs typeface="微软雅黑" panose="020B0503020204020204" pitchFamily="34" charset="-122"/>
              </a:rPr>
              <a:t>在建国后，在当下，为什么领导人还要去井冈山？</a:t>
            </a:r>
          </a:p>
        </p:txBody>
      </p:sp>
      <p:pic>
        <p:nvPicPr>
          <p:cNvPr id="6" name="图片 5" descr="图片16"/>
          <p:cNvPicPr>
            <a:picLocks noChangeAspect="1"/>
          </p:cNvPicPr>
          <p:nvPr/>
        </p:nvPicPr>
        <p:blipFill>
          <a:blip r:embed="rId6"/>
          <a:stretch>
            <a:fillRect/>
          </a:stretch>
        </p:blipFill>
        <p:spPr>
          <a:xfrm>
            <a:off x="485775" y="1223010"/>
            <a:ext cx="11601450" cy="51358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750"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strVal val="#ppt_w*0.70"/>
                                          </p:val>
                                        </p:tav>
                                        <p:tav tm="100000">
                                          <p:val>
                                            <p:strVal val="#ppt_w"/>
                                          </p:val>
                                        </p:tav>
                                      </p:tavLst>
                                    </p:anim>
                                    <p:anim calcmode="lin" valueType="num">
                                      <p:cBhvr>
                                        <p:cTn id="13" dur="750" fill="hold"/>
                                        <p:tgtEl>
                                          <p:spTgt spid="9"/>
                                        </p:tgtEl>
                                        <p:attrNameLst>
                                          <p:attrName>ppt_h</p:attrName>
                                        </p:attrNameLst>
                                      </p:cBhvr>
                                      <p:tavLst>
                                        <p:tav tm="0">
                                          <p:val>
                                            <p:strVal val="#ppt_h"/>
                                          </p:val>
                                        </p:tav>
                                        <p:tav tm="100000">
                                          <p:val>
                                            <p:strVal val="#ppt_h"/>
                                          </p:val>
                                        </p:tav>
                                      </p:tavLst>
                                    </p:anim>
                                    <p:animEffect transition="in" filter="fade">
                                      <p:cBhvr>
                                        <p:cTn id="14" dur="75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custDataLst>
              <p:tags r:id="rId2"/>
            </p:custDataLst>
          </p:nvPr>
        </p:nvSpPr>
        <p:spPr>
          <a:xfrm>
            <a:off x="271780" y="508635"/>
            <a:ext cx="11347450" cy="1198880"/>
          </a:xfrm>
          <a:prstGeom prst="rect">
            <a:avLst/>
          </a:prstGeom>
          <a:noFill/>
        </p:spPr>
        <p:txBody>
          <a:bodyPr wrap="square" rtlCol="0">
            <a:spAutoFit/>
          </a:bodyPr>
          <a:lstStyle/>
          <a:p>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井冈山时期留给我们最为宝贵的财富，就是跨越时空的</a:t>
            </a:r>
            <a:r>
              <a:rPr lang="zh-CN" altLang="en-US" sz="3600" b="1">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井冈山精神</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习近平</a:t>
            </a:r>
          </a:p>
        </p:txBody>
      </p:sp>
      <p:grpSp>
        <p:nvGrpSpPr>
          <p:cNvPr id="23" name="组合 22"/>
          <p:cNvGrpSpPr/>
          <p:nvPr/>
        </p:nvGrpSpPr>
        <p:grpSpPr>
          <a:xfrm>
            <a:off x="981710" y="1947545"/>
            <a:ext cx="10390505" cy="4022090"/>
            <a:chOff x="1546" y="3067"/>
            <a:chExt cx="16363" cy="6334"/>
          </a:xfrm>
        </p:grpSpPr>
        <p:sp>
          <p:nvSpPr>
            <p:cNvPr id="29" name="矩形 28"/>
            <p:cNvSpPr/>
            <p:nvPr>
              <p:custDataLst>
                <p:tags r:id="rId3"/>
              </p:custDataLst>
            </p:nvPr>
          </p:nvSpPr>
          <p:spPr>
            <a:xfrm>
              <a:off x="1546" y="3067"/>
              <a:ext cx="7008" cy="1307"/>
            </a:xfrm>
            <a:prstGeom prst="rect">
              <a:avLst/>
            </a:prstGeom>
            <a:solidFill>
              <a:srgbClr val="FFFF00"/>
            </a:solidFill>
            <a:ln>
              <a:noFill/>
            </a:ln>
          </p:spPr>
          <p:txBody>
            <a:bodyPr wrap="none" rtlCol="0" anchor="t">
              <a:spAutoFit/>
            </a:bodyPr>
            <a:lstStyle/>
            <a:p>
              <a:pPr algn="ctr"/>
              <a:r>
                <a:rPr lang="zh-CN" altLang="en-US" sz="48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坚定执着追理想</a:t>
              </a:r>
            </a:p>
          </p:txBody>
        </p:sp>
        <p:sp>
          <p:nvSpPr>
            <p:cNvPr id="6" name="矩形 5"/>
            <p:cNvSpPr/>
            <p:nvPr>
              <p:custDataLst>
                <p:tags r:id="rId4"/>
              </p:custDataLst>
            </p:nvPr>
          </p:nvSpPr>
          <p:spPr>
            <a:xfrm>
              <a:off x="5473" y="4738"/>
              <a:ext cx="7264" cy="1307"/>
            </a:xfrm>
            <a:prstGeom prst="rect">
              <a:avLst/>
            </a:prstGeom>
            <a:solidFill>
              <a:srgbClr val="FFFF00"/>
            </a:solidFill>
            <a:ln>
              <a:noFill/>
            </a:ln>
          </p:spPr>
          <p:txBody>
            <a:bodyPr wrap="square" rtlCol="0" anchor="t">
              <a:spAutoFit/>
            </a:bodyPr>
            <a:lstStyle/>
            <a:p>
              <a:pPr algn="ctr"/>
              <a:r>
                <a:rPr lang="zh-CN" altLang="en-US" sz="48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实事求是闯新路</a:t>
              </a:r>
            </a:p>
          </p:txBody>
        </p:sp>
        <p:sp>
          <p:nvSpPr>
            <p:cNvPr id="16" name="矩形 15"/>
            <p:cNvSpPr/>
            <p:nvPr>
              <p:custDataLst>
                <p:tags r:id="rId5"/>
              </p:custDataLst>
            </p:nvPr>
          </p:nvSpPr>
          <p:spPr>
            <a:xfrm>
              <a:off x="8554" y="6416"/>
              <a:ext cx="7264" cy="1307"/>
            </a:xfrm>
            <a:prstGeom prst="rect">
              <a:avLst/>
            </a:prstGeom>
            <a:solidFill>
              <a:srgbClr val="FFFF00"/>
            </a:solidFill>
            <a:ln>
              <a:noFill/>
            </a:ln>
          </p:spPr>
          <p:txBody>
            <a:bodyPr wrap="square" rtlCol="0" anchor="t">
              <a:spAutoFit/>
            </a:bodyPr>
            <a:lstStyle/>
            <a:p>
              <a:pPr algn="ctr"/>
              <a:r>
                <a:rPr lang="zh-CN" altLang="en-US" sz="48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依靠群众求胜利</a:t>
              </a:r>
            </a:p>
          </p:txBody>
        </p:sp>
        <p:sp>
          <p:nvSpPr>
            <p:cNvPr id="21" name="矩形 20"/>
            <p:cNvSpPr/>
            <p:nvPr>
              <p:custDataLst>
                <p:tags r:id="rId6"/>
              </p:custDataLst>
            </p:nvPr>
          </p:nvSpPr>
          <p:spPr>
            <a:xfrm>
              <a:off x="10645" y="8094"/>
              <a:ext cx="7264" cy="1307"/>
            </a:xfrm>
            <a:prstGeom prst="rect">
              <a:avLst/>
            </a:prstGeom>
            <a:solidFill>
              <a:srgbClr val="FFFF00"/>
            </a:solidFill>
            <a:ln>
              <a:noFill/>
            </a:ln>
          </p:spPr>
          <p:txBody>
            <a:bodyPr wrap="square" rtlCol="0" anchor="t">
              <a:spAutoFit/>
            </a:bodyPr>
            <a:lstStyle/>
            <a:p>
              <a:pPr algn="ctr"/>
              <a:r>
                <a:rPr lang="zh-CN" altLang="en-US" sz="4800" b="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艰苦奋斗攻难关</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1038860" y="967105"/>
            <a:ext cx="2124075" cy="521970"/>
          </a:xfrm>
          <a:prstGeom prst="rect">
            <a:avLst/>
          </a:prstGeom>
          <a:noFill/>
        </p:spPr>
        <p:txBody>
          <a:bodyPr wrap="square" rtlCol="0">
            <a:spAutoFit/>
          </a:bodyPr>
          <a:lstStyle/>
          <a:p>
            <a:r>
              <a:rPr lang="en-US" altLang="zh-CN" sz="2800" b="1">
                <a:solidFill>
                  <a:schemeClr val="tx1"/>
                </a:solidFill>
                <a:latin typeface="+mj-ea"/>
                <a:ea typeface="+mj-ea"/>
              </a:rPr>
              <a:t>1927.8.1</a:t>
            </a:r>
          </a:p>
        </p:txBody>
      </p:sp>
      <p:sp>
        <p:nvSpPr>
          <p:cNvPr id="19" name="文本框 18"/>
          <p:cNvSpPr txBox="1"/>
          <p:nvPr/>
        </p:nvSpPr>
        <p:spPr>
          <a:xfrm>
            <a:off x="3162618" y="890111"/>
            <a:ext cx="1605280" cy="521970"/>
          </a:xfrm>
          <a:prstGeom prst="rect">
            <a:avLst/>
          </a:prstGeom>
          <a:noFill/>
        </p:spPr>
        <p:txBody>
          <a:bodyPr wrap="none" rtlCol="0">
            <a:spAutoFit/>
          </a:bodyPr>
          <a:lstStyle/>
          <a:p>
            <a:r>
              <a:rPr lang="zh-CN" altLang="en-US" sz="2800" b="1">
                <a:solidFill>
                  <a:schemeClr val="tx1"/>
                </a:solidFill>
              </a:rPr>
              <a:t>南昌起义</a:t>
            </a:r>
          </a:p>
        </p:txBody>
      </p:sp>
      <p:sp>
        <p:nvSpPr>
          <p:cNvPr id="26" name="文本框 25"/>
          <p:cNvSpPr txBox="1"/>
          <p:nvPr/>
        </p:nvSpPr>
        <p:spPr>
          <a:xfrm>
            <a:off x="1082993" y="1547336"/>
            <a:ext cx="1700530" cy="521970"/>
          </a:xfrm>
          <a:prstGeom prst="rect">
            <a:avLst/>
          </a:prstGeom>
          <a:noFill/>
        </p:spPr>
        <p:txBody>
          <a:bodyPr wrap="none" rtlCol="0">
            <a:spAutoFit/>
          </a:bodyPr>
          <a:lstStyle/>
          <a:p>
            <a:r>
              <a:rPr lang="en-US" altLang="zh-CN" sz="2800" b="1">
                <a:solidFill>
                  <a:schemeClr val="tx1"/>
                </a:solidFill>
                <a:latin typeface="+mj-ea"/>
                <a:ea typeface="+mj-ea"/>
              </a:rPr>
              <a:t>1927.8.7</a:t>
            </a:r>
          </a:p>
        </p:txBody>
      </p:sp>
      <p:sp>
        <p:nvSpPr>
          <p:cNvPr id="62" name="文本框 61"/>
          <p:cNvSpPr txBox="1"/>
          <p:nvPr/>
        </p:nvSpPr>
        <p:spPr>
          <a:xfrm>
            <a:off x="3218180" y="2010251"/>
            <a:ext cx="1605280" cy="521970"/>
          </a:xfrm>
          <a:prstGeom prst="rect">
            <a:avLst/>
          </a:prstGeom>
          <a:noFill/>
        </p:spPr>
        <p:txBody>
          <a:bodyPr wrap="none" rtlCol="0">
            <a:spAutoFit/>
          </a:bodyPr>
          <a:lstStyle/>
          <a:p>
            <a:r>
              <a:rPr lang="zh-CN" altLang="en-US" sz="2800" b="1">
                <a:solidFill>
                  <a:schemeClr val="tx1"/>
                </a:solidFill>
              </a:rPr>
              <a:t>秋收起义</a:t>
            </a:r>
          </a:p>
        </p:txBody>
      </p:sp>
      <p:sp>
        <p:nvSpPr>
          <p:cNvPr id="24" name="椭圆 23"/>
          <p:cNvSpPr/>
          <p:nvPr/>
        </p:nvSpPr>
        <p:spPr>
          <a:xfrm>
            <a:off x="2981325" y="3171190"/>
            <a:ext cx="85090" cy="72390"/>
          </a:xfrm>
          <a:prstGeom prst="ellipse">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文本框 24"/>
          <p:cNvSpPr txBox="1"/>
          <p:nvPr/>
        </p:nvSpPr>
        <p:spPr>
          <a:xfrm>
            <a:off x="1332865" y="3757295"/>
            <a:ext cx="1379855" cy="521970"/>
          </a:xfrm>
          <a:prstGeom prst="rect">
            <a:avLst/>
          </a:prstGeom>
          <a:noFill/>
        </p:spPr>
        <p:txBody>
          <a:bodyPr wrap="none" rtlCol="0">
            <a:spAutoFit/>
          </a:bodyPr>
          <a:lstStyle/>
          <a:p>
            <a:r>
              <a:rPr lang="en-US" altLang="zh-CN" sz="2800" b="1">
                <a:solidFill>
                  <a:schemeClr val="tx1"/>
                </a:solidFill>
                <a:latin typeface="+mj-ea"/>
                <a:ea typeface="+mj-ea"/>
              </a:rPr>
              <a:t>1928.4</a:t>
            </a:r>
          </a:p>
        </p:txBody>
      </p:sp>
      <p:sp>
        <p:nvSpPr>
          <p:cNvPr id="28" name="文本框 27"/>
          <p:cNvSpPr txBox="1"/>
          <p:nvPr/>
        </p:nvSpPr>
        <p:spPr>
          <a:xfrm>
            <a:off x="3162935" y="3695065"/>
            <a:ext cx="1960880" cy="521970"/>
          </a:xfrm>
          <a:prstGeom prst="rect">
            <a:avLst/>
          </a:prstGeom>
          <a:noFill/>
        </p:spPr>
        <p:txBody>
          <a:bodyPr wrap="none" rtlCol="0">
            <a:spAutoFit/>
          </a:bodyPr>
          <a:lstStyle/>
          <a:p>
            <a:r>
              <a:rPr lang="zh-CN" altLang="en-US" sz="2800" b="1">
                <a:solidFill>
                  <a:schemeClr val="tx1"/>
                </a:solidFill>
              </a:rPr>
              <a:t>井冈山会师</a:t>
            </a:r>
          </a:p>
        </p:txBody>
      </p:sp>
      <p:cxnSp>
        <p:nvCxnSpPr>
          <p:cNvPr id="27" name="直接箭头连接符 26"/>
          <p:cNvCxnSpPr/>
          <p:nvPr/>
        </p:nvCxnSpPr>
        <p:spPr>
          <a:xfrm flipH="1">
            <a:off x="3004185" y="890270"/>
            <a:ext cx="6350" cy="532955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163094" y="1488916"/>
            <a:ext cx="1605280" cy="521970"/>
          </a:xfrm>
          <a:prstGeom prst="rect">
            <a:avLst/>
          </a:prstGeom>
          <a:noFill/>
        </p:spPr>
        <p:txBody>
          <a:bodyPr wrap="none" rtlCol="0">
            <a:spAutoFit/>
          </a:bodyPr>
          <a:lstStyle/>
          <a:p>
            <a:r>
              <a:rPr lang="zh-CN" altLang="en-US" sz="2800" b="1">
                <a:solidFill>
                  <a:schemeClr val="tx1"/>
                </a:solidFill>
              </a:rPr>
              <a:t>八七会议</a:t>
            </a:r>
          </a:p>
        </p:txBody>
      </p:sp>
      <p:sp>
        <p:nvSpPr>
          <p:cNvPr id="33" name="文本框 32"/>
          <p:cNvSpPr txBox="1"/>
          <p:nvPr/>
        </p:nvSpPr>
        <p:spPr>
          <a:xfrm>
            <a:off x="1067594" y="2211705"/>
            <a:ext cx="1700530" cy="521970"/>
          </a:xfrm>
          <a:prstGeom prst="rect">
            <a:avLst/>
          </a:prstGeom>
          <a:noFill/>
        </p:spPr>
        <p:txBody>
          <a:bodyPr wrap="none" rtlCol="0">
            <a:spAutoFit/>
          </a:bodyPr>
          <a:lstStyle/>
          <a:p>
            <a:r>
              <a:rPr lang="en-US" altLang="zh-CN" sz="2800" b="1">
                <a:solidFill>
                  <a:schemeClr val="tx1"/>
                </a:solidFill>
                <a:latin typeface="+mj-ea"/>
                <a:ea typeface="+mj-ea"/>
              </a:rPr>
              <a:t>1927.9.9</a:t>
            </a:r>
          </a:p>
        </p:txBody>
      </p:sp>
      <p:sp>
        <p:nvSpPr>
          <p:cNvPr id="35" name="椭圆 34"/>
          <p:cNvSpPr/>
          <p:nvPr/>
        </p:nvSpPr>
        <p:spPr>
          <a:xfrm>
            <a:off x="2964180" y="4045585"/>
            <a:ext cx="85090" cy="72390"/>
          </a:xfrm>
          <a:prstGeom prst="ellipse">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文本框 28"/>
          <p:cNvSpPr txBox="1"/>
          <p:nvPr/>
        </p:nvSpPr>
        <p:spPr>
          <a:xfrm>
            <a:off x="1163320" y="2984500"/>
            <a:ext cx="1598930" cy="521970"/>
          </a:xfrm>
          <a:prstGeom prst="rect">
            <a:avLst/>
          </a:prstGeom>
          <a:noFill/>
        </p:spPr>
        <p:txBody>
          <a:bodyPr wrap="none" rtlCol="0">
            <a:spAutoFit/>
          </a:bodyPr>
          <a:lstStyle/>
          <a:p>
            <a:r>
              <a:rPr lang="en-US" altLang="zh-CN" sz="2800" b="1">
                <a:solidFill>
                  <a:schemeClr val="tx1"/>
                </a:solidFill>
                <a:latin typeface="+mj-ea"/>
                <a:ea typeface="+mj-ea"/>
              </a:rPr>
              <a:t>1927.10</a:t>
            </a:r>
          </a:p>
        </p:txBody>
      </p:sp>
      <p:sp>
        <p:nvSpPr>
          <p:cNvPr id="37" name="文本框 36"/>
          <p:cNvSpPr txBox="1"/>
          <p:nvPr/>
        </p:nvSpPr>
        <p:spPr>
          <a:xfrm>
            <a:off x="3162935" y="2637155"/>
            <a:ext cx="2249170" cy="953135"/>
          </a:xfrm>
          <a:prstGeom prst="rect">
            <a:avLst/>
          </a:prstGeom>
          <a:noFill/>
        </p:spPr>
        <p:txBody>
          <a:bodyPr wrap="square" rtlCol="0">
            <a:spAutoFit/>
          </a:bodyPr>
          <a:lstStyle/>
          <a:p>
            <a:r>
              <a:rPr lang="zh-CN" altLang="en-US" sz="2800" b="1">
                <a:solidFill>
                  <a:schemeClr val="tx1"/>
                </a:solidFill>
              </a:rPr>
              <a:t>创建井冈山革命根据地</a:t>
            </a:r>
          </a:p>
        </p:txBody>
      </p:sp>
      <p:sp>
        <p:nvSpPr>
          <p:cNvPr id="38" name="椭圆 37"/>
          <p:cNvSpPr/>
          <p:nvPr/>
        </p:nvSpPr>
        <p:spPr>
          <a:xfrm>
            <a:off x="2963863" y="1180624"/>
            <a:ext cx="84773" cy="72390"/>
          </a:xfrm>
          <a:prstGeom prst="ellipse">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椭圆 38"/>
          <p:cNvSpPr/>
          <p:nvPr/>
        </p:nvSpPr>
        <p:spPr>
          <a:xfrm>
            <a:off x="2984500" y="1723231"/>
            <a:ext cx="84773" cy="72390"/>
          </a:xfrm>
          <a:prstGeom prst="ellipse">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2981484" y="2296478"/>
            <a:ext cx="84773" cy="72390"/>
          </a:xfrm>
          <a:prstGeom prst="ellipse">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椭圆 40"/>
          <p:cNvSpPr/>
          <p:nvPr/>
        </p:nvSpPr>
        <p:spPr>
          <a:xfrm>
            <a:off x="2984500" y="4659471"/>
            <a:ext cx="84773" cy="72390"/>
          </a:xfrm>
          <a:prstGeom prst="ellipse">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文本框 42"/>
          <p:cNvSpPr txBox="1"/>
          <p:nvPr/>
        </p:nvSpPr>
        <p:spPr>
          <a:xfrm>
            <a:off x="1177925" y="4421505"/>
            <a:ext cx="1889125" cy="521970"/>
          </a:xfrm>
          <a:prstGeom prst="rect">
            <a:avLst/>
          </a:prstGeom>
          <a:noFill/>
        </p:spPr>
        <p:txBody>
          <a:bodyPr wrap="square" rtlCol="0">
            <a:spAutoFit/>
          </a:bodyPr>
          <a:lstStyle/>
          <a:p>
            <a:r>
              <a:rPr lang="en-US" altLang="zh-CN" sz="2800" b="1">
                <a:solidFill>
                  <a:schemeClr val="tx1"/>
                </a:solidFill>
                <a:latin typeface="+mj-ea"/>
                <a:ea typeface="+mj-ea"/>
              </a:rPr>
              <a:t>1929.12     </a:t>
            </a:r>
          </a:p>
        </p:txBody>
      </p:sp>
      <p:sp>
        <p:nvSpPr>
          <p:cNvPr id="48" name="文本框 47"/>
          <p:cNvSpPr txBox="1"/>
          <p:nvPr/>
        </p:nvSpPr>
        <p:spPr>
          <a:xfrm>
            <a:off x="3162776" y="4358958"/>
            <a:ext cx="1605280" cy="521970"/>
          </a:xfrm>
          <a:prstGeom prst="rect">
            <a:avLst/>
          </a:prstGeom>
          <a:noFill/>
        </p:spPr>
        <p:txBody>
          <a:bodyPr wrap="none" rtlCol="0">
            <a:spAutoFit/>
          </a:bodyPr>
          <a:lstStyle/>
          <a:p>
            <a:r>
              <a:rPr lang="zh-CN" altLang="en-US" sz="2800" b="1">
                <a:solidFill>
                  <a:schemeClr val="tx1"/>
                </a:solidFill>
              </a:rPr>
              <a:t>古田会议</a:t>
            </a:r>
          </a:p>
        </p:txBody>
      </p:sp>
      <p:sp>
        <p:nvSpPr>
          <p:cNvPr id="42" name="椭圆 41"/>
          <p:cNvSpPr/>
          <p:nvPr/>
        </p:nvSpPr>
        <p:spPr>
          <a:xfrm>
            <a:off x="2984500" y="5384800"/>
            <a:ext cx="85090" cy="72390"/>
          </a:xfrm>
          <a:prstGeom prst="ellipse">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文本框 43"/>
          <p:cNvSpPr txBox="1"/>
          <p:nvPr/>
        </p:nvSpPr>
        <p:spPr>
          <a:xfrm>
            <a:off x="1647825" y="5121910"/>
            <a:ext cx="1059180" cy="521970"/>
          </a:xfrm>
          <a:prstGeom prst="rect">
            <a:avLst/>
          </a:prstGeom>
          <a:noFill/>
        </p:spPr>
        <p:txBody>
          <a:bodyPr wrap="none" rtlCol="0">
            <a:spAutoFit/>
          </a:bodyPr>
          <a:lstStyle/>
          <a:p>
            <a:r>
              <a:rPr lang="en-US" altLang="zh-CN" sz="2800" b="1">
                <a:solidFill>
                  <a:schemeClr val="tx1"/>
                </a:solidFill>
                <a:latin typeface="+mj-ea"/>
                <a:ea typeface="+mj-ea"/>
              </a:rPr>
              <a:t>1931</a:t>
            </a:r>
          </a:p>
        </p:txBody>
      </p:sp>
      <p:sp>
        <p:nvSpPr>
          <p:cNvPr id="49" name="文本框 48"/>
          <p:cNvSpPr txBox="1"/>
          <p:nvPr/>
        </p:nvSpPr>
        <p:spPr>
          <a:xfrm>
            <a:off x="3162935" y="4949825"/>
            <a:ext cx="3220085" cy="953135"/>
          </a:xfrm>
          <a:prstGeom prst="rect">
            <a:avLst/>
          </a:prstGeom>
          <a:noFill/>
        </p:spPr>
        <p:txBody>
          <a:bodyPr wrap="square" rtlCol="0">
            <a:spAutoFit/>
          </a:bodyPr>
          <a:lstStyle/>
          <a:p>
            <a:r>
              <a:rPr lang="zh-CN" altLang="en-US" sz="2800" b="1">
                <a:solidFill>
                  <a:schemeClr val="tx1"/>
                </a:solidFill>
              </a:rPr>
              <a:t>中华苏维埃第一次全国代表大会</a:t>
            </a:r>
          </a:p>
        </p:txBody>
      </p:sp>
      <p:sp>
        <p:nvSpPr>
          <p:cNvPr id="5" name="圆角矩形 4"/>
          <p:cNvSpPr/>
          <p:nvPr>
            <p:custDataLst>
              <p:tags r:id="rId2"/>
            </p:custDataLst>
          </p:nvPr>
        </p:nvSpPr>
        <p:spPr>
          <a:xfrm>
            <a:off x="199390" y="213995"/>
            <a:ext cx="1946275" cy="51879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3200" dirty="0">
                <a:solidFill>
                  <a:schemeClr val="tx1"/>
                </a:solidFill>
                <a:latin typeface="宋体" panose="02010600030101010101" pitchFamily="2" charset="-122"/>
                <a:ea typeface="宋体" panose="02010600030101010101" pitchFamily="2" charset="-122"/>
                <a:cs typeface="宋体" panose="02010600030101010101" pitchFamily="2" charset="-122"/>
              </a:rPr>
              <a:t>课堂小结</a:t>
            </a:r>
          </a:p>
        </p:txBody>
      </p:sp>
      <p:grpSp>
        <p:nvGrpSpPr>
          <p:cNvPr id="23" name="组合 22"/>
          <p:cNvGrpSpPr/>
          <p:nvPr/>
        </p:nvGrpSpPr>
        <p:grpSpPr>
          <a:xfrm>
            <a:off x="5464873" y="1102360"/>
            <a:ext cx="5862828" cy="1197610"/>
            <a:chOff x="6206" y="1736"/>
            <a:chExt cx="9233" cy="1886"/>
          </a:xfrm>
        </p:grpSpPr>
        <p:grpSp>
          <p:nvGrpSpPr>
            <p:cNvPr id="11" name="组合 10"/>
            <p:cNvGrpSpPr/>
            <p:nvPr/>
          </p:nvGrpSpPr>
          <p:grpSpPr>
            <a:xfrm>
              <a:off x="6206" y="1736"/>
              <a:ext cx="2420" cy="1886"/>
              <a:chOff x="4187" y="1650"/>
              <a:chExt cx="1363" cy="1886"/>
            </a:xfrm>
          </p:grpSpPr>
          <p:cxnSp>
            <p:nvCxnSpPr>
              <p:cNvPr id="17" name="直接连接符 16"/>
              <p:cNvCxnSpPr/>
              <p:nvPr>
                <p:custDataLst>
                  <p:tags r:id="rId10"/>
                </p:custDataLst>
              </p:nvPr>
            </p:nvCxnSpPr>
            <p:spPr>
              <a:xfrm>
                <a:off x="4187" y="1650"/>
                <a:ext cx="1349" cy="653"/>
              </a:xfrm>
              <a:prstGeom prst="line">
                <a:avLst/>
              </a:prstGeom>
              <a:ln w="412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1"/>
                </p:custDataLst>
              </p:nvPr>
            </p:nvCxnSpPr>
            <p:spPr>
              <a:xfrm flipV="1">
                <a:off x="4256" y="2254"/>
                <a:ext cx="1294" cy="1282"/>
              </a:xfrm>
              <a:prstGeom prst="line">
                <a:avLst/>
              </a:prstGeom>
              <a:ln w="412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0" name="矩形 19"/>
            <p:cNvSpPr/>
            <p:nvPr>
              <p:custDataLst>
                <p:tags r:id="rId9"/>
              </p:custDataLst>
            </p:nvPr>
          </p:nvSpPr>
          <p:spPr>
            <a:xfrm>
              <a:off x="8626" y="1746"/>
              <a:ext cx="6813" cy="1016"/>
            </a:xfrm>
            <a:prstGeom prst="rect">
              <a:avLst/>
            </a:prstGeom>
            <a:noFill/>
            <a:ln>
              <a:noFill/>
            </a:ln>
          </p:spPr>
          <p:txBody>
            <a:bodyPr wrap="none" rtlCol="0" anchor="t">
              <a:spAutoFit/>
            </a:bodyPr>
            <a:lstStyle/>
            <a:p>
              <a:pPr algn="ctr"/>
              <a:r>
                <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走</a:t>
              </a:r>
              <a:r>
                <a:rPr lang="en-US" altLang="zh-CN" sz="3600" b="1" u="sng">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            </a:t>
              </a:r>
              <a:r>
                <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之路</a:t>
              </a:r>
            </a:p>
          </p:txBody>
        </p:sp>
      </p:grpSp>
      <p:sp>
        <p:nvSpPr>
          <p:cNvPr id="22" name="矩形 21"/>
          <p:cNvSpPr/>
          <p:nvPr/>
        </p:nvSpPr>
        <p:spPr>
          <a:xfrm>
            <a:off x="7282180" y="3583305"/>
            <a:ext cx="3194685" cy="1076325"/>
          </a:xfrm>
          <a:prstGeom prst="rect">
            <a:avLst/>
          </a:prstGeom>
          <a:noFill/>
          <a:ln>
            <a:noFill/>
          </a:ln>
        </p:spPr>
        <p:txBody>
          <a:bodyPr wrap="square" rtlCol="0" anchor="t">
            <a:spAutoFit/>
          </a:bodyPr>
          <a:lstStyle/>
          <a:p>
            <a:pPr algn="ctr"/>
            <a:r>
              <a:rPr lang="en-US" altLang="zh-CN" sz="3200" b="1">
                <a:solidFill>
                  <a:srgbClr val="C0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 </a:t>
            </a:r>
            <a:r>
              <a:rPr lang="zh-CN" altLang="en-US" sz="3200" b="1">
                <a:solidFill>
                  <a:srgbClr val="C0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农村包围城市、</a:t>
            </a:r>
          </a:p>
          <a:p>
            <a:pPr algn="ctr"/>
            <a:r>
              <a:rPr lang="zh-CN" altLang="en-US" sz="3200" b="1">
                <a:solidFill>
                  <a:srgbClr val="C0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武装夺取政权</a:t>
            </a:r>
          </a:p>
        </p:txBody>
      </p:sp>
      <p:sp>
        <p:nvSpPr>
          <p:cNvPr id="47" name="矩形 46"/>
          <p:cNvSpPr/>
          <p:nvPr/>
        </p:nvSpPr>
        <p:spPr>
          <a:xfrm>
            <a:off x="2145665" y="184785"/>
            <a:ext cx="4419600" cy="706755"/>
          </a:xfrm>
          <a:prstGeom prst="rect">
            <a:avLst/>
          </a:prstGeom>
          <a:noFill/>
          <a:ln>
            <a:noFill/>
          </a:ln>
        </p:spPr>
        <p:txBody>
          <a:bodyPr wrap="square" rtlCol="0" anchor="t">
            <a:spAutoFit/>
          </a:bodyPr>
          <a:lstStyle/>
          <a:p>
            <a:pPr algn="ctr"/>
            <a:r>
              <a:rPr lang="zh-CN" altLang="en-US" sz="40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实践</a:t>
            </a:r>
            <a:r>
              <a:rPr lang="en-US" altLang="zh-CN" sz="40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a:t>
            </a:r>
            <a:r>
              <a:rPr lang="zh-CN" altLang="en-US" sz="40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创新路</a:t>
            </a:r>
          </a:p>
        </p:txBody>
      </p:sp>
      <p:grpSp>
        <p:nvGrpSpPr>
          <p:cNvPr id="7" name="组合 6"/>
          <p:cNvGrpSpPr/>
          <p:nvPr/>
        </p:nvGrpSpPr>
        <p:grpSpPr>
          <a:xfrm>
            <a:off x="5542915" y="3004185"/>
            <a:ext cx="5633085" cy="2654935"/>
            <a:chOff x="8729" y="4731"/>
            <a:chExt cx="8871" cy="4181"/>
          </a:xfrm>
        </p:grpSpPr>
        <p:grpSp>
          <p:nvGrpSpPr>
            <p:cNvPr id="31" name="组合 30"/>
            <p:cNvGrpSpPr/>
            <p:nvPr/>
          </p:nvGrpSpPr>
          <p:grpSpPr>
            <a:xfrm>
              <a:off x="8729" y="4731"/>
              <a:ext cx="2079" cy="4181"/>
              <a:chOff x="2388" y="916"/>
              <a:chExt cx="1275" cy="4181"/>
            </a:xfrm>
          </p:grpSpPr>
          <p:cxnSp>
            <p:nvCxnSpPr>
              <p:cNvPr id="34" name="直接连接符 33"/>
              <p:cNvCxnSpPr/>
              <p:nvPr>
                <p:custDataLst>
                  <p:tags r:id="rId7"/>
                </p:custDataLst>
              </p:nvPr>
            </p:nvCxnSpPr>
            <p:spPr>
              <a:xfrm>
                <a:off x="2388" y="916"/>
                <a:ext cx="1275" cy="1938"/>
              </a:xfrm>
              <a:prstGeom prst="line">
                <a:avLst/>
              </a:prstGeom>
              <a:ln w="412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8"/>
                </p:custDataLst>
              </p:nvPr>
            </p:nvCxnSpPr>
            <p:spPr>
              <a:xfrm flipV="1">
                <a:off x="2656" y="2830"/>
                <a:ext cx="977" cy="2267"/>
              </a:xfrm>
              <a:prstGeom prst="line">
                <a:avLst/>
              </a:prstGeom>
              <a:ln w="412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矩形 52"/>
            <p:cNvSpPr/>
            <p:nvPr>
              <p:custDataLst>
                <p:tags r:id="rId6"/>
              </p:custDataLst>
            </p:nvPr>
          </p:nvSpPr>
          <p:spPr>
            <a:xfrm>
              <a:off x="10787" y="6364"/>
              <a:ext cx="6813" cy="1016"/>
            </a:xfrm>
            <a:prstGeom prst="rect">
              <a:avLst/>
            </a:prstGeom>
            <a:noFill/>
            <a:ln>
              <a:noFill/>
            </a:ln>
          </p:spPr>
          <p:txBody>
            <a:bodyPr wrap="none" rtlCol="0" anchor="t">
              <a:spAutoFit/>
            </a:bodyPr>
            <a:lstStyle/>
            <a:p>
              <a:pPr algn="ctr"/>
              <a:r>
                <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走</a:t>
              </a:r>
              <a:r>
                <a:rPr lang="en-US" altLang="zh-CN" sz="3600" b="1" u="sng">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            </a:t>
              </a:r>
              <a:r>
                <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之路</a:t>
              </a:r>
            </a:p>
          </p:txBody>
        </p:sp>
      </p:grpSp>
      <p:sp>
        <p:nvSpPr>
          <p:cNvPr id="54" name="矩形 53"/>
          <p:cNvSpPr/>
          <p:nvPr/>
        </p:nvSpPr>
        <p:spPr>
          <a:xfrm>
            <a:off x="8221345" y="1052195"/>
            <a:ext cx="1816100" cy="583565"/>
          </a:xfrm>
          <a:prstGeom prst="rect">
            <a:avLst/>
          </a:prstGeom>
          <a:noFill/>
          <a:ln>
            <a:noFill/>
          </a:ln>
        </p:spPr>
        <p:txBody>
          <a:bodyPr wrap="none" rtlCol="0" anchor="t">
            <a:spAutoFit/>
          </a:bodyPr>
          <a:lstStyle/>
          <a:p>
            <a:pPr algn="ctr"/>
            <a:r>
              <a:rPr lang="zh-CN" altLang="en-US" sz="3200" b="1">
                <a:solidFill>
                  <a:srgbClr val="C0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城市暴动</a:t>
            </a:r>
          </a:p>
        </p:txBody>
      </p:sp>
      <p:sp>
        <p:nvSpPr>
          <p:cNvPr id="10" name="文本框 9"/>
          <p:cNvSpPr txBox="1"/>
          <p:nvPr>
            <p:custDataLst>
              <p:tags r:id="rId3"/>
            </p:custDataLst>
          </p:nvPr>
        </p:nvSpPr>
        <p:spPr>
          <a:xfrm>
            <a:off x="213995" y="732790"/>
            <a:ext cx="867410" cy="5015865"/>
          </a:xfrm>
          <a:prstGeom prst="rect">
            <a:avLst/>
          </a:prstGeom>
          <a:noFill/>
        </p:spPr>
        <p:txBody>
          <a:bodyPr wrap="square" rtlCol="0">
            <a:spAutoFit/>
          </a:bodyPr>
          <a:lstStyle/>
          <a:p>
            <a:pPr>
              <a:lnSpc>
                <a:spcPct val="100000"/>
              </a:lnSpc>
            </a:pPr>
            <a:r>
              <a:rPr lang="zh-CN" altLang="en-US" sz="3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方正字迹-汪钟鸣行楷 简" panose="02000500000000000000" charset="-122"/>
              </a:rPr>
              <a:t>毛泽东</a:t>
            </a:r>
            <a:r>
              <a:rPr lang="zh-CN" altLang="en-US" sz="3200" b="1" dirty="0">
                <a:solidFill>
                  <a:schemeClr val="bg2"/>
                </a:solidFill>
                <a:effectLst>
                  <a:outerShdw blurRad="38100" dist="38100" dir="2700000" algn="tl">
                    <a:srgbClr val="000000">
                      <a:alpha val="43137"/>
                    </a:srgbClr>
                  </a:outerShdw>
                </a:effectLst>
                <a:highlight>
                  <a:srgbClr val="0000FF"/>
                </a:highlight>
                <a:latin typeface="宋体" panose="02010600030101010101" pitchFamily="2" charset="-122"/>
                <a:ea typeface="宋体" panose="02010600030101010101" pitchFamily="2" charset="-122"/>
                <a:cs typeface="方正字迹-汪钟鸣行楷 简" panose="02000500000000000000" charset="-122"/>
              </a:rPr>
              <a:t>开辟</a:t>
            </a:r>
            <a:r>
              <a:rPr lang="zh-CN" altLang="en-US" sz="32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方正字迹-汪钟鸣行楷 简" panose="02000500000000000000" charset="-122"/>
              </a:rPr>
              <a:t>井冈山道路</a:t>
            </a:r>
          </a:p>
        </p:txBody>
      </p:sp>
      <p:sp>
        <p:nvSpPr>
          <p:cNvPr id="12" name="矩形 11"/>
          <p:cNvSpPr/>
          <p:nvPr/>
        </p:nvSpPr>
        <p:spPr>
          <a:xfrm>
            <a:off x="6539230" y="290195"/>
            <a:ext cx="4950460" cy="598805"/>
          </a:xfrm>
          <a:prstGeom prst="rect">
            <a:avLst/>
          </a:prstGeom>
          <a:noFill/>
          <a:ln>
            <a:noFill/>
          </a:ln>
        </p:spPr>
        <p:txBody>
          <a:bodyPr wrap="none" rtlCol="0" anchor="t">
            <a:noAutofit/>
            <a:scene3d>
              <a:camera prst="orthographicFront"/>
              <a:lightRig rig="threePt" dir="t"/>
            </a:scene3d>
          </a:bodyPr>
          <a:lstStyle/>
          <a:p>
            <a:pPr algn="ctr"/>
            <a:r>
              <a:rPr lang="zh-CN" altLang="en-US" sz="3600" b="1">
                <a:solidFill>
                  <a:schemeClr val="accent1"/>
                </a:solidFill>
                <a:effectLst>
                  <a:outerShdw blurRad="38100" dist="25400" dir="5400000" algn="ctr" rotWithShape="0">
                    <a:srgbClr val="6E747A">
                      <a:alpha val="43000"/>
                    </a:srgbClr>
                  </a:outerShdw>
                </a:effectLst>
                <a:highlight>
                  <a:srgbClr val="000000"/>
                </a:highlight>
              </a:rPr>
              <a:t>在困局中选择继续革命</a:t>
            </a:r>
          </a:p>
        </p:txBody>
      </p:sp>
      <p:sp>
        <p:nvSpPr>
          <p:cNvPr id="13" name="矩形 12"/>
          <p:cNvSpPr/>
          <p:nvPr>
            <p:custDataLst>
              <p:tags r:id="rId4"/>
            </p:custDataLst>
          </p:nvPr>
        </p:nvSpPr>
        <p:spPr>
          <a:xfrm>
            <a:off x="6565265" y="1807845"/>
            <a:ext cx="4950460" cy="598805"/>
          </a:xfrm>
          <a:prstGeom prst="rect">
            <a:avLst/>
          </a:prstGeom>
          <a:noFill/>
          <a:ln>
            <a:noFill/>
          </a:ln>
        </p:spPr>
        <p:txBody>
          <a:bodyPr wrap="none" rtlCol="0" anchor="t">
            <a:noAutofit/>
            <a:scene3d>
              <a:camera prst="orthographicFront"/>
              <a:lightRig rig="threePt" dir="t"/>
            </a:scene3d>
          </a:bodyPr>
          <a:lstStyle/>
          <a:p>
            <a:pPr algn="ctr"/>
            <a:r>
              <a:rPr lang="zh-CN" altLang="en-US" sz="3600" b="1">
                <a:solidFill>
                  <a:schemeClr val="accent1"/>
                </a:solidFill>
                <a:effectLst>
                  <a:outerShdw blurRad="38100" dist="25400" dir="5400000" algn="ctr" rotWithShape="0">
                    <a:srgbClr val="6E747A">
                      <a:alpha val="43000"/>
                    </a:srgbClr>
                  </a:outerShdw>
                </a:effectLst>
                <a:highlight>
                  <a:srgbClr val="000000"/>
                </a:highlight>
              </a:rPr>
              <a:t>在困局中选择道路创新</a:t>
            </a:r>
          </a:p>
        </p:txBody>
      </p:sp>
      <p:sp>
        <p:nvSpPr>
          <p:cNvPr id="14" name="矩形 13"/>
          <p:cNvSpPr/>
          <p:nvPr>
            <p:custDataLst>
              <p:tags r:id="rId5"/>
            </p:custDataLst>
          </p:nvPr>
        </p:nvSpPr>
        <p:spPr>
          <a:xfrm>
            <a:off x="6624320" y="4832985"/>
            <a:ext cx="4950460" cy="598805"/>
          </a:xfrm>
          <a:prstGeom prst="rect">
            <a:avLst/>
          </a:prstGeom>
          <a:noFill/>
          <a:ln>
            <a:noFill/>
          </a:ln>
        </p:spPr>
        <p:txBody>
          <a:bodyPr wrap="none" rtlCol="0" anchor="t">
            <a:noAutofit/>
            <a:scene3d>
              <a:camera prst="orthographicFront"/>
              <a:lightRig rig="threePt" dir="t"/>
            </a:scene3d>
          </a:bodyPr>
          <a:lstStyle/>
          <a:p>
            <a:pPr algn="ctr"/>
            <a:r>
              <a:rPr lang="zh-CN" altLang="en-US" sz="3600" b="1">
                <a:solidFill>
                  <a:schemeClr val="accent1"/>
                </a:solidFill>
                <a:effectLst>
                  <a:outerShdw blurRad="38100" dist="25400" dir="5400000" algn="ctr" rotWithShape="0">
                    <a:srgbClr val="6E747A">
                      <a:alpha val="43000"/>
                    </a:srgbClr>
                  </a:outerShdw>
                </a:effectLst>
                <a:highlight>
                  <a:srgbClr val="000000"/>
                </a:highlight>
              </a:rPr>
              <a:t>在困局中找到</a:t>
            </a:r>
            <a:r>
              <a:rPr lang="zh-CN" altLang="en-US" sz="3600" b="1">
                <a:solidFill>
                  <a:srgbClr val="C00000"/>
                </a:solidFill>
                <a:effectLst>
                  <a:outerShdw blurRad="38100" dist="25400" dir="5400000" algn="ctr" rotWithShape="0">
                    <a:srgbClr val="6E747A">
                      <a:alpha val="43000"/>
                    </a:srgbClr>
                  </a:outerShdw>
                </a:effectLst>
                <a:highlight>
                  <a:srgbClr val="000000"/>
                </a:highlight>
              </a:rPr>
              <a:t>新的出路</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1"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strVal val="#ppt_w*0.70"/>
                                          </p:val>
                                        </p:tav>
                                        <p:tav tm="100000">
                                          <p:val>
                                            <p:strVal val="#ppt_w"/>
                                          </p:val>
                                        </p:tav>
                                      </p:tavLst>
                                    </p:anim>
                                    <p:anim calcmode="lin" valueType="num">
                                      <p:cBhvr>
                                        <p:cTn id="32" dur="1000" fill="hold"/>
                                        <p:tgtEl>
                                          <p:spTgt spid="47"/>
                                        </p:tgtEl>
                                        <p:attrNameLst>
                                          <p:attrName>ppt_h</p:attrName>
                                        </p:attrNameLst>
                                      </p:cBhvr>
                                      <p:tavLst>
                                        <p:tav tm="0">
                                          <p:val>
                                            <p:strVal val="#ppt_h"/>
                                          </p:val>
                                        </p:tav>
                                        <p:tav tm="100000">
                                          <p:val>
                                            <p:strVal val="#ppt_h"/>
                                          </p:val>
                                        </p:tav>
                                      </p:tavLst>
                                    </p:anim>
                                    <p:animEffect transition="in" filter="fade">
                                      <p:cBhvr>
                                        <p:cTn id="33" dur="1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2" grpId="0"/>
      <p:bldP spid="22" grpId="1"/>
      <p:bldP spid="47" grpId="0"/>
      <p:bldP spid="47" grpId="1"/>
      <p:bldP spid="54" grpId="0"/>
      <p:bldP spid="12" grpId="0"/>
      <p:bldP spid="12" grpId="1"/>
      <p:bldP spid="13" grpId="0"/>
      <p:bldP spid="13" grpId="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21920" y="12128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latin typeface="Arial" panose="020B0604020202020204" pitchFamily="34" charset="0"/>
                <a:ea typeface="微软雅黑" panose="020B0503020204020204" pitchFamily="34" charset="-122"/>
                <a:sym typeface="+mn-ea"/>
              </a:rPr>
              <a:t>井冈山地区：地势险、易守难攻、物产丰富</a:t>
            </a:r>
            <a:endParaRPr lang="zh-CN" altLang="en-US" dirty="0"/>
          </a:p>
        </p:txBody>
      </p:sp>
      <p:sp>
        <p:nvSpPr>
          <p:cNvPr id="46" name="矩形 45"/>
          <p:cNvSpPr/>
          <p:nvPr>
            <p:custDataLst>
              <p:tags r:id="rId2"/>
            </p:custDataLst>
          </p:nvPr>
        </p:nvSpPr>
        <p:spPr>
          <a:xfrm>
            <a:off x="470535" y="1560195"/>
            <a:ext cx="11170285" cy="2526030"/>
          </a:xfrm>
          <a:prstGeom prst="rect">
            <a:avLst/>
          </a:prstGeom>
          <a:solidFill>
            <a:schemeClr val="bg1"/>
          </a:solidFill>
          <a:ln w="285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3200" b="1">
                <a:solidFill>
                  <a:schemeClr val="tx1"/>
                </a:solidFill>
              </a:rPr>
              <a:t>       </a:t>
            </a:r>
            <a:r>
              <a:rPr lang="zh-CN" altLang="en-US" sz="3200" b="1">
                <a:solidFill>
                  <a:schemeClr val="tx1"/>
                </a:solidFill>
              </a:rPr>
              <a:t>大革命失败之后，</a:t>
            </a:r>
            <a:r>
              <a:rPr lang="zh-CN" altLang="en-US" sz="3200" b="1">
                <a:solidFill>
                  <a:srgbClr val="C00000"/>
                </a:solidFill>
              </a:rPr>
              <a:t>共产党人失去了城市</a:t>
            </a:r>
            <a:r>
              <a:rPr lang="zh-CN" altLang="en-US" sz="3200" b="1">
                <a:solidFill>
                  <a:schemeClr val="tx1"/>
                </a:solidFill>
              </a:rPr>
              <a:t>。在退出城市的过程中，</a:t>
            </a:r>
            <a:r>
              <a:rPr lang="zh-CN" altLang="en-US" sz="3200" b="1">
                <a:solidFill>
                  <a:srgbClr val="C00000"/>
                </a:solidFill>
              </a:rPr>
              <a:t>共产党人又得到了农村</a:t>
            </a:r>
            <a:r>
              <a:rPr lang="zh-CN" altLang="en-US" sz="3200" b="1">
                <a:solidFill>
                  <a:schemeClr val="tx1"/>
                </a:solidFill>
              </a:rPr>
              <a:t>，这种得与失，在一开始的时候并不是自觉选择的结果。</a:t>
            </a:r>
            <a:r>
              <a:rPr lang="en-US" altLang="zh-CN" sz="3200" b="1">
                <a:solidFill>
                  <a:schemeClr val="tx1"/>
                </a:solidFill>
              </a:rPr>
              <a:t>                        </a:t>
            </a:r>
          </a:p>
          <a:p>
            <a:pPr algn="l"/>
            <a:r>
              <a:rPr lang="en-US" altLang="zh-CN" sz="3200" b="1">
                <a:solidFill>
                  <a:schemeClr val="tx1"/>
                </a:solidFill>
              </a:rPr>
              <a:t>                               ——</a:t>
            </a:r>
            <a:r>
              <a:rPr lang="zh-CN" altLang="en-US" sz="3200" b="1">
                <a:solidFill>
                  <a:schemeClr val="tx1"/>
                </a:solidFill>
              </a:rPr>
              <a:t>陈旭麓《近代中国社会的新陈代谢》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0.70"/>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13030" y="12890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右侧示意图标题应是（    ）</a:t>
            </a:r>
          </a:p>
          <a:p>
            <a:pPr algn="ctr"/>
            <a:endParaRPr lang="zh-CN" altLang="en-US" dirty="0"/>
          </a:p>
          <a:p>
            <a:pPr algn="ctr"/>
            <a:r>
              <a:rPr lang="zh-CN" altLang="en-US" dirty="0"/>
              <a:t>A．新民主主义革命的开始              B．国共两党的第一次合作</a:t>
            </a:r>
          </a:p>
          <a:p>
            <a:pPr algn="ctr"/>
            <a:r>
              <a:rPr lang="zh-CN" altLang="en-US" dirty="0"/>
              <a:t>C．从国共合作到国共对立              D．反“围剿”斗争取得胜利</a:t>
            </a:r>
          </a:p>
          <a:p>
            <a:pPr algn="ctr"/>
            <a:r>
              <a:rPr lang="zh-CN" altLang="en-US" dirty="0"/>
              <a:t>【答案】C</a:t>
            </a:r>
          </a:p>
        </p:txBody>
      </p:sp>
      <p:sp>
        <p:nvSpPr>
          <p:cNvPr id="9" name="文本框 8"/>
          <p:cNvSpPr txBox="1"/>
          <p:nvPr>
            <p:custDataLst>
              <p:tags r:id="rId2"/>
            </p:custDataLst>
          </p:nvPr>
        </p:nvSpPr>
        <p:spPr>
          <a:xfrm>
            <a:off x="470535" y="316230"/>
            <a:ext cx="11251565" cy="138366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FF0000"/>
                </a:solidFill>
                <a:latin typeface="Arial" panose="020B0604020202020204" pitchFamily="34" charset="0"/>
                <a:ea typeface="微软雅黑" panose="020B0503020204020204" pitchFamily="34" charset="-122"/>
              </a:rPr>
              <a:t>【提升研学】</a:t>
            </a:r>
            <a:r>
              <a:rPr lang="zh-CN" altLang="en-US" sz="2800" b="1">
                <a:sym typeface="+mn-ea"/>
              </a:rPr>
              <a:t>请</a:t>
            </a:r>
            <a:r>
              <a:rPr lang="zh-CN" sz="2800" b="1">
                <a:sym typeface="+mn-ea"/>
              </a:rPr>
              <a:t>思考井冈山道路是一条</a:t>
            </a:r>
            <a:r>
              <a:rPr lang="zh-CN" sz="2800" b="1" u="sng">
                <a:sym typeface="+mn-ea"/>
              </a:rPr>
              <a:t> </a:t>
            </a:r>
            <a:r>
              <a:rPr lang="en-US" altLang="zh-CN" sz="2800" b="1" u="sng">
                <a:sym typeface="+mn-ea"/>
              </a:rPr>
              <a:t>                   </a:t>
            </a:r>
            <a:r>
              <a:rPr lang="zh-CN" altLang="en-US" sz="2800" b="1">
                <a:sym typeface="+mn-ea"/>
              </a:rPr>
              <a:t>的道路？并以此为主题撰写历史小论文。要求：题目自拟，选取</a:t>
            </a:r>
            <a:r>
              <a:rPr lang="en-US" altLang="zh-CN" sz="2800" b="1">
                <a:sym typeface="+mn-ea"/>
              </a:rPr>
              <a:t>2-3</a:t>
            </a:r>
            <a:r>
              <a:rPr lang="zh-CN" altLang="en-US" sz="2800" b="1">
                <a:sym typeface="+mn-ea"/>
              </a:rPr>
              <a:t>个史实，史论结合，文笔流畅。</a:t>
            </a:r>
            <a:endParaRPr lang="zh-CN" altLang="en-US" sz="2800" b="1">
              <a:latin typeface="Arial" panose="020B0604020202020204" pitchFamily="34" charset="0"/>
              <a:ea typeface="微软雅黑" panose="020B0503020204020204" pitchFamily="34" charset="-122"/>
              <a:sym typeface="+mn-ea"/>
            </a:endParaRPr>
          </a:p>
        </p:txBody>
      </p:sp>
      <p:pic>
        <p:nvPicPr>
          <p:cNvPr id="12" name="图片 11"/>
          <p:cNvPicPr>
            <a:picLocks noChangeAspect="1"/>
          </p:cNvPicPr>
          <p:nvPr/>
        </p:nvPicPr>
        <p:blipFill>
          <a:blip r:embed="rId4"/>
          <a:stretch>
            <a:fillRect/>
          </a:stretch>
        </p:blipFill>
        <p:spPr>
          <a:xfrm>
            <a:off x="1283970" y="1699895"/>
            <a:ext cx="9530715" cy="446341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13030" y="128905"/>
            <a:ext cx="11965940" cy="66001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a:p>
            <a:pPr algn="ctr"/>
            <a:endParaRPr lang="zh-CN" altLang="en-US" dirty="0">
              <a:solidFill>
                <a:schemeClr val="tx1"/>
              </a:solidFill>
            </a:endParaRPr>
          </a:p>
        </p:txBody>
      </p:sp>
      <p:sp>
        <p:nvSpPr>
          <p:cNvPr id="3" name="文本框 2"/>
          <p:cNvSpPr txBox="1"/>
          <p:nvPr>
            <p:custDataLst>
              <p:tags r:id="rId2"/>
            </p:custDataLst>
          </p:nvPr>
        </p:nvSpPr>
        <p:spPr>
          <a:xfrm>
            <a:off x="237490" y="316230"/>
            <a:ext cx="11251565" cy="95313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FF0000"/>
                </a:solidFill>
                <a:latin typeface="Arial" panose="020B0604020202020204" pitchFamily="34" charset="0"/>
                <a:ea typeface="微软雅黑" panose="020B0503020204020204" pitchFamily="34" charset="-122"/>
              </a:rPr>
              <a:t>【范例】</a:t>
            </a:r>
            <a:endParaRPr lang="zh-CN" altLang="en-US" sz="2800" b="1">
              <a:sym typeface="+mn-ea"/>
            </a:endParaRPr>
          </a:p>
          <a:p>
            <a:pPr algn="l"/>
            <a:r>
              <a:rPr lang="zh-CN" sz="2800" b="1">
                <a:sym typeface="+mn-ea"/>
              </a:rPr>
              <a:t>观点：井冈山道路是一条</a:t>
            </a:r>
            <a:r>
              <a:rPr lang="zh-CN" sz="2800" b="1" u="sng">
                <a:sym typeface="+mn-ea"/>
              </a:rPr>
              <a:t> </a:t>
            </a:r>
            <a:r>
              <a:rPr lang="en-US" altLang="zh-CN" sz="2800" b="1" u="sng">
                <a:sym typeface="+mn-ea"/>
              </a:rPr>
              <a:t> </a:t>
            </a:r>
            <a:r>
              <a:rPr lang="zh-CN" altLang="en-US" sz="2800" b="1" u="sng">
                <a:sym typeface="+mn-ea"/>
              </a:rPr>
              <a:t>中国式革命</a:t>
            </a:r>
            <a:r>
              <a:rPr lang="en-US" altLang="zh-CN" sz="2800" b="1" u="sng">
                <a:sym typeface="+mn-ea"/>
              </a:rPr>
              <a:t> </a:t>
            </a:r>
            <a:r>
              <a:rPr lang="zh-CN" altLang="en-US" sz="2800" b="1">
                <a:sym typeface="+mn-ea"/>
              </a:rPr>
              <a:t>的道路。</a:t>
            </a:r>
            <a:endParaRPr lang="zh-CN" altLang="en-US" sz="2800" b="1">
              <a:latin typeface="Arial" panose="020B0604020202020204" pitchFamily="34" charset="0"/>
              <a:ea typeface="微软雅黑" panose="020B0503020204020204" pitchFamily="34" charset="-122"/>
              <a:sym typeface="+mn-ea"/>
            </a:endParaRPr>
          </a:p>
        </p:txBody>
      </p:sp>
      <p:sp>
        <p:nvSpPr>
          <p:cNvPr id="5" name="文本框 4"/>
          <p:cNvSpPr txBox="1"/>
          <p:nvPr/>
        </p:nvSpPr>
        <p:spPr>
          <a:xfrm>
            <a:off x="237490" y="1269365"/>
            <a:ext cx="11512550" cy="267652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sz="2800" b="1">
                <a:sym typeface="+mn-ea"/>
              </a:rPr>
              <a:t>论述：</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1927</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年大革命失败后，中国共产党效仿俄国在城市进行武装暴动，领导了南昌起义、秋收起义等武装斗争，但是相继受挫，改向敌人统治力量薄弱的山区进军，创建了井冈山革命根据地，拉开了中国革命从城市转入农村、建立根据地的序幕。在井冈山革命根据地创建过程中，中国共产党在人民支持下，开展土地革命、武装斗争和根据地建设，逐步开创了符合中国国情的农村包围城市、武装夺取政权的井冈山道路。</a:t>
            </a:r>
            <a:endParaRPr lang="en-US" altLang="zh-CN"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237490" y="3945890"/>
            <a:ext cx="11680825" cy="95313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sz="2800" b="1">
                <a:sym typeface="+mn-ea"/>
              </a:rPr>
              <a:t>综上所述，井冈山道路是符合中国国情的革命道路，是</a:t>
            </a:r>
            <a:r>
              <a:rPr lang="zh-CN" sz="2800" b="1">
                <a:solidFill>
                  <a:srgbClr val="C00000"/>
                </a:solidFill>
                <a:sym typeface="+mn-ea"/>
              </a:rPr>
              <a:t>马克思主义中国化</a:t>
            </a:r>
            <a:r>
              <a:rPr lang="zh-CN" sz="2800" b="1">
                <a:sym typeface="+mn-ea"/>
              </a:rPr>
              <a:t>的光辉典范，是一条</a:t>
            </a:r>
            <a:r>
              <a:rPr lang="zh-CN" sz="2800" b="1">
                <a:solidFill>
                  <a:srgbClr val="C00000"/>
                </a:solidFill>
                <a:sym typeface="+mn-ea"/>
              </a:rPr>
              <a:t>中国式的革命道路</a:t>
            </a:r>
            <a:r>
              <a:rPr lang="zh-CN" sz="2800" b="1">
                <a:sym typeface="+mn-ea"/>
              </a:rPr>
              <a:t>。</a:t>
            </a:r>
            <a:endParaRPr lang="zh-CN"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1920" y="121285"/>
            <a:ext cx="11965940" cy="6600190"/>
            <a:chOff x="192" y="191"/>
            <a:chExt cx="18844" cy="10394"/>
          </a:xfrm>
        </p:grpSpPr>
        <p:sp>
          <p:nvSpPr>
            <p:cNvPr id="13" name="矩形 12"/>
            <p:cNvSpPr/>
            <p:nvPr>
              <p:custDataLst>
                <p:tags r:id="rId1"/>
              </p:custDataLst>
            </p:nvPr>
          </p:nvSpPr>
          <p:spPr>
            <a:xfrm>
              <a:off x="192" y="191"/>
              <a:ext cx="18844" cy="103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4826" name="图片 18" descr="27 (1)"/>
            <p:cNvPicPr>
              <a:picLocks noChangeAspect="1"/>
            </p:cNvPicPr>
            <p:nvPr>
              <p:custDataLst>
                <p:tags r:id="rId2"/>
              </p:custDataLst>
            </p:nvPr>
          </p:nvPicPr>
          <p:blipFill>
            <a:blip r:embed="rId4"/>
            <a:stretch>
              <a:fillRect/>
            </a:stretch>
          </p:blipFill>
          <p:spPr>
            <a:xfrm>
              <a:off x="11587" y="847"/>
              <a:ext cx="7449" cy="9738"/>
            </a:xfrm>
            <a:prstGeom prst="rect">
              <a:avLst/>
            </a:prstGeom>
            <a:noFill/>
            <a:ln w="9525">
              <a:noFill/>
            </a:ln>
          </p:spPr>
        </p:pic>
        <p:sp>
          <p:nvSpPr>
            <p:cNvPr id="2" name="文本框 1"/>
            <p:cNvSpPr txBox="1"/>
            <p:nvPr/>
          </p:nvSpPr>
          <p:spPr>
            <a:xfrm>
              <a:off x="1661" y="433"/>
              <a:ext cx="9663" cy="9450"/>
            </a:xfrm>
            <a:prstGeom prst="rect">
              <a:avLst/>
            </a:prstGeom>
          </p:spPr>
          <p:txBody>
            <a:bodyPr wrap="square">
              <a:spAutoFit/>
              <a:extLst>
                <a:ext uri="{4A0BC546-FE56-4ADE-93B0-CB8AF2F6F144}">
                  <wpsdc:textFrameExt xmlns:wpsdc="http://www.wps.cn/officeDocument/2022/drawingmlCustomData" xmlns="" type="text"/>
                </a:ext>
              </a:extLst>
            </a:bodyPr>
            <a:lstStyle/>
            <a:p>
              <a:pPr algn="l">
                <a:lnSpc>
                  <a:spcPct val="150000"/>
                </a:lnSpc>
              </a:pPr>
              <a:r>
                <a:rPr lang="zh-CN" altLang="en-US" sz="3200" b="1">
                  <a:latin typeface="宋体" panose="02010600030101010101" pitchFamily="2" charset="-122"/>
                  <a:ea typeface="宋体" panose="02010600030101010101" pitchFamily="2" charset="-122"/>
                </a:rPr>
                <a:t>不忘来时路，</a:t>
              </a:r>
            </a:p>
            <a:p>
              <a:pPr algn="l">
                <a:lnSpc>
                  <a:spcPct val="150000"/>
                </a:lnSpc>
              </a:pPr>
              <a:r>
                <a:rPr lang="zh-CN" altLang="en-US" sz="3200" b="1">
                  <a:latin typeface="宋体" panose="02010600030101010101" pitchFamily="2" charset="-122"/>
                  <a:ea typeface="宋体" panose="02010600030101010101" pitchFamily="2" charset="-122"/>
                </a:rPr>
                <a:t>方知向何生。</a:t>
              </a:r>
            </a:p>
            <a:p>
              <a:pPr algn="l">
                <a:lnSpc>
                  <a:spcPct val="150000"/>
                </a:lnSpc>
              </a:pPr>
              <a:r>
                <a:rPr lang="zh-CN" altLang="en-US" sz="3200" b="1">
                  <a:latin typeface="宋体" panose="02010600030101010101" pitchFamily="2" charset="-122"/>
                  <a:ea typeface="宋体" panose="02010600030101010101" pitchFamily="2" charset="-122"/>
                </a:rPr>
                <a:t>今天我们回望井冈山，</a:t>
              </a:r>
            </a:p>
            <a:p>
              <a:pPr algn="l">
                <a:lnSpc>
                  <a:spcPct val="150000"/>
                </a:lnSpc>
              </a:pPr>
              <a:r>
                <a:rPr lang="zh-CN" altLang="en-US" sz="3200" b="1">
                  <a:latin typeface="宋体" panose="02010600030101010101" pitchFamily="2" charset="-122"/>
                  <a:ea typeface="宋体" panose="02010600030101010101" pitchFamily="2" charset="-122"/>
                </a:rPr>
                <a:t>不只是为了缅怀过去，</a:t>
              </a:r>
            </a:p>
            <a:p>
              <a:pPr algn="l">
                <a:lnSpc>
                  <a:spcPct val="150000"/>
                </a:lnSpc>
              </a:pPr>
              <a:r>
                <a:rPr lang="zh-CN" altLang="en-US" sz="3200" b="1">
                  <a:latin typeface="宋体" panose="02010600030101010101" pitchFamily="2" charset="-122"/>
                  <a:ea typeface="宋体" panose="02010600030101010101" pitchFamily="2" charset="-122"/>
                </a:rPr>
                <a:t>更是为了</a:t>
              </a:r>
              <a:r>
                <a:rPr lang="zh-CN" altLang="en-US" sz="3200" b="1">
                  <a:solidFill>
                    <a:srgbClr val="C00000"/>
                  </a:solidFill>
                  <a:latin typeface="宋体" panose="02010600030101010101" pitchFamily="2" charset="-122"/>
                  <a:ea typeface="宋体" panose="02010600030101010101" pitchFamily="2" charset="-122"/>
                </a:rPr>
                <a:t>继承红色基因</a:t>
              </a:r>
              <a:r>
                <a:rPr lang="zh-CN" altLang="en-US" sz="3200" b="1">
                  <a:latin typeface="宋体" panose="02010600030101010101" pitchFamily="2" charset="-122"/>
                  <a:ea typeface="宋体" panose="02010600030101010101" pitchFamily="2" charset="-122"/>
                </a:rPr>
                <a:t>，</a:t>
              </a:r>
            </a:p>
            <a:p>
              <a:pPr algn="l">
                <a:lnSpc>
                  <a:spcPct val="150000"/>
                </a:lnSpc>
              </a:pPr>
              <a:r>
                <a:rPr lang="zh-CN" altLang="en-US" sz="3200" b="1">
                  <a:solidFill>
                    <a:srgbClr val="C00000"/>
                  </a:solidFill>
                  <a:latin typeface="宋体" panose="02010600030101010101" pitchFamily="2" charset="-122"/>
                  <a:ea typeface="宋体" panose="02010600030101010101" pitchFamily="2" charset="-122"/>
                </a:rPr>
                <a:t>赓</a:t>
              </a:r>
              <a:r>
                <a:rPr lang="zh-CN" altLang="en-US" sz="2400">
                  <a:sym typeface="+mn-ea"/>
                </a:rPr>
                <a:t>（ɡēnɡ）</a:t>
              </a:r>
              <a:r>
                <a:rPr lang="zh-CN" altLang="en-US" sz="3200" b="1">
                  <a:solidFill>
                    <a:srgbClr val="C00000"/>
                  </a:solidFill>
                  <a:latin typeface="宋体" panose="02010600030101010101" pitchFamily="2" charset="-122"/>
                  <a:ea typeface="宋体" panose="02010600030101010101" pitchFamily="2" charset="-122"/>
                </a:rPr>
                <a:t>续精神血脉</a:t>
              </a:r>
              <a:r>
                <a:rPr lang="zh-CN" altLang="en-US" sz="3200" b="1">
                  <a:latin typeface="宋体" panose="02010600030101010101" pitchFamily="2" charset="-122"/>
                  <a:ea typeface="宋体" panose="02010600030101010101" pitchFamily="2" charset="-122"/>
                </a:rPr>
                <a:t>，</a:t>
              </a:r>
            </a:p>
            <a:p>
              <a:pPr algn="l">
                <a:lnSpc>
                  <a:spcPct val="150000"/>
                </a:lnSpc>
              </a:pPr>
              <a:r>
                <a:rPr lang="zh-CN" altLang="en-US" sz="3200" b="1">
                  <a:latin typeface="宋体" panose="02010600030101010101" pitchFamily="2" charset="-122"/>
                  <a:ea typeface="宋体" panose="02010600030101010101" pitchFamily="2" charset="-122"/>
                </a:rPr>
                <a:t>继承和弘扬</a:t>
              </a:r>
              <a:r>
                <a:rPr lang="zh-CN" altLang="en-US" sz="3200" b="1">
                  <a:solidFill>
                    <a:srgbClr val="C00000"/>
                  </a:solidFill>
                  <a:latin typeface="宋体" panose="02010600030101010101" pitchFamily="2" charset="-122"/>
                  <a:ea typeface="宋体" panose="02010600030101010101" pitchFamily="2" charset="-122"/>
                </a:rPr>
                <a:t>井冈山精神</a:t>
              </a:r>
              <a:r>
                <a:rPr lang="zh-CN" altLang="en-US" sz="3200" b="1">
                  <a:latin typeface="宋体" panose="02010600030101010101" pitchFamily="2" charset="-122"/>
                  <a:ea typeface="宋体" panose="02010600030101010101" pitchFamily="2" charset="-122"/>
                </a:rPr>
                <a:t>，</a:t>
              </a:r>
            </a:p>
            <a:p>
              <a:pPr algn="l">
                <a:lnSpc>
                  <a:spcPct val="150000"/>
                </a:lnSpc>
              </a:pPr>
              <a:r>
                <a:rPr lang="zh-CN" altLang="en-US" sz="3200" b="1">
                  <a:latin typeface="宋体" panose="02010600030101010101" pitchFamily="2" charset="-122"/>
                  <a:ea typeface="宋体" panose="02010600030101010101" pitchFamily="2" charset="-122"/>
                </a:rPr>
                <a:t>让井冈山精神</a:t>
              </a:r>
              <a:r>
                <a:rPr lang="zh-CN" altLang="en-US" sz="3200" b="1">
                  <a:solidFill>
                    <a:srgbClr val="C00000"/>
                  </a:solidFill>
                  <a:latin typeface="宋体" panose="02010600030101010101" pitchFamily="2" charset="-122"/>
                  <a:ea typeface="宋体" panose="02010600030101010101" pitchFamily="2" charset="-122"/>
                </a:rPr>
                <a:t>放射出时代的光芒</a:t>
              </a:r>
              <a:r>
                <a:rPr lang="zh-CN" altLang="en-US" sz="3200" b="1">
                  <a:latin typeface="宋体" panose="02010600030101010101" pitchFamily="2" charset="-122"/>
                  <a:ea typeface="宋体" panose="02010600030101010101" pitchFamily="2" charset="-122"/>
                </a:rPr>
                <a:t>！</a:t>
              </a:r>
            </a:p>
          </p:txBody>
        </p:sp>
      </p:grpSp>
      <p:sp>
        <p:nvSpPr>
          <p:cNvPr id="3" name="矩形 2"/>
          <p:cNvSpPr/>
          <p:nvPr/>
        </p:nvSpPr>
        <p:spPr>
          <a:xfrm>
            <a:off x="5551170" y="274955"/>
            <a:ext cx="4467860" cy="829945"/>
          </a:xfrm>
          <a:prstGeom prst="rect">
            <a:avLst/>
          </a:prstGeom>
          <a:noFill/>
          <a:ln>
            <a:noFill/>
          </a:ln>
        </p:spPr>
        <p:txBody>
          <a:bodyPr wrap="none" rtlCol="0" anchor="t">
            <a:spAutoFit/>
          </a:bodyPr>
          <a:lstStyle/>
          <a:p>
            <a:pPr algn="ctr"/>
            <a:r>
              <a:rPr lang="zh-CN" altLang="en-US" sz="4800" b="1">
                <a:solidFill>
                  <a:schemeClr val="tx1"/>
                </a:solidFill>
                <a:effectLst/>
                <a:highlight>
                  <a:srgbClr val="FFFF00"/>
                </a:highlight>
                <a:latin typeface="宋体" panose="02010600030101010101" pitchFamily="2" charset="-122"/>
                <a:ea typeface="宋体" panose="02010600030101010101" pitchFamily="2" charset="-122"/>
                <a:cs typeface="宋体" panose="02010600030101010101" pitchFamily="2" charset="-122"/>
              </a:rPr>
              <a:t>井冈情</a:t>
            </a:r>
            <a:r>
              <a:rPr lang="en-US" altLang="zh-CN" sz="4800" b="1">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4800" b="1">
                <a:solidFill>
                  <a:srgbClr val="FF0000"/>
                </a:solidFill>
                <a:effectLst/>
                <a:latin typeface="宋体" panose="02010600030101010101" pitchFamily="2" charset="-122"/>
                <a:ea typeface="宋体" panose="02010600030101010101" pitchFamily="2" charset="-122"/>
                <a:cs typeface="宋体" panose="02010600030101010101" pitchFamily="2" charset="-122"/>
              </a:rPr>
              <a:t>中国梦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3 (1)"/>
          <p:cNvPicPr>
            <a:picLocks noChangeAspect="1"/>
          </p:cNvPicPr>
          <p:nvPr/>
        </p:nvPicPr>
        <p:blipFill>
          <a:blip r:embed="rId2"/>
          <a:stretch>
            <a:fillRect/>
          </a:stretch>
        </p:blipFill>
        <p:spPr>
          <a:xfrm>
            <a:off x="0" y="4495165"/>
            <a:ext cx="12192000" cy="2362835"/>
          </a:xfrm>
          <a:prstGeom prst="rect">
            <a:avLst/>
          </a:prstGeom>
        </p:spPr>
      </p:pic>
      <p:pic>
        <p:nvPicPr>
          <p:cNvPr id="3" name="图片 2" descr="2 (1)"/>
          <p:cNvPicPr>
            <a:picLocks noChangeAspect="1"/>
          </p:cNvPicPr>
          <p:nvPr/>
        </p:nvPicPr>
        <p:blipFill>
          <a:blip r:embed="rId3"/>
          <a:stretch>
            <a:fillRect/>
          </a:stretch>
        </p:blipFill>
        <p:spPr>
          <a:xfrm>
            <a:off x="0" y="1501140"/>
            <a:ext cx="3355975" cy="5356860"/>
          </a:xfrm>
          <a:prstGeom prst="rect">
            <a:avLst/>
          </a:prstGeom>
        </p:spPr>
      </p:pic>
      <p:pic>
        <p:nvPicPr>
          <p:cNvPr id="47106" name="Picture 4" descr="C:\Users\Administrator\Desktop\线稿长城11.png"/>
          <p:cNvPicPr>
            <a:picLocks noChangeAspect="1"/>
          </p:cNvPicPr>
          <p:nvPr/>
        </p:nvPicPr>
        <p:blipFill>
          <a:blip r:embed="rId4"/>
          <a:stretch>
            <a:fillRect/>
          </a:stretch>
        </p:blipFill>
        <p:spPr>
          <a:xfrm>
            <a:off x="8867379" y="130810"/>
            <a:ext cx="1569244" cy="1370410"/>
          </a:xfrm>
          <a:prstGeom prst="rect">
            <a:avLst/>
          </a:prstGeom>
          <a:noFill/>
          <a:ln w="9525">
            <a:noFill/>
          </a:ln>
        </p:spPr>
      </p:pic>
      <p:pic>
        <p:nvPicPr>
          <p:cNvPr id="47108" name="图片 3" descr="13 (1)"/>
          <p:cNvPicPr>
            <a:picLocks noChangeAspect="1"/>
          </p:cNvPicPr>
          <p:nvPr/>
        </p:nvPicPr>
        <p:blipFill>
          <a:blip r:embed="rId5"/>
          <a:srcRect/>
          <a:stretch>
            <a:fillRect/>
          </a:stretch>
        </p:blipFill>
        <p:spPr>
          <a:xfrm>
            <a:off x="462995" y="130810"/>
            <a:ext cx="1042988" cy="785813"/>
          </a:xfrm>
          <a:prstGeom prst="rect">
            <a:avLst/>
          </a:prstGeom>
          <a:noFill/>
          <a:ln w="9525">
            <a:noFill/>
          </a:ln>
        </p:spPr>
      </p:pic>
      <p:sp>
        <p:nvSpPr>
          <p:cNvPr id="5" name="矩形 4"/>
          <p:cNvSpPr/>
          <p:nvPr/>
        </p:nvSpPr>
        <p:spPr>
          <a:xfrm>
            <a:off x="1866265" y="1637665"/>
            <a:ext cx="7976870" cy="2584450"/>
          </a:xfrm>
          <a:prstGeom prst="rect">
            <a:avLst/>
          </a:prstGeom>
          <a:noFill/>
          <a:ln>
            <a:noFill/>
          </a:ln>
        </p:spPr>
        <p:txBody>
          <a:bodyPr wrap="square" rtlCol="0" anchor="t">
            <a:spAutoFit/>
          </a:bodyPr>
          <a:lstStyle/>
          <a:p>
            <a:pPr algn="ctr"/>
            <a:r>
              <a:rPr lang="zh-CN" sz="5400" b="1" dirty="0">
                <a:solidFill>
                  <a:schemeClr val="tx1"/>
                </a:solidFill>
                <a:effectLst>
                  <a:outerShdw blurRad="38100" dist="19050" dir="2700000" algn="tl" rotWithShape="0">
                    <a:schemeClr val="dk1">
                      <a:alpha val="40000"/>
                    </a:schemeClr>
                  </a:outerShdw>
                </a:effectLst>
              </a:rPr>
              <a:t>踔</a:t>
            </a:r>
            <a:r>
              <a:rPr lang="en-US" altLang="zh-CN" sz="5400" b="1" dirty="0">
                <a:solidFill>
                  <a:schemeClr val="tx1"/>
                </a:solidFill>
                <a:effectLst>
                  <a:outerShdw blurRad="38100" dist="19050" dir="2700000" algn="tl" rotWithShape="0">
                    <a:schemeClr val="dk1">
                      <a:alpha val="40000"/>
                    </a:schemeClr>
                  </a:outerShdw>
                </a:effectLst>
              </a:rPr>
              <a:t>  </a:t>
            </a:r>
            <a:r>
              <a:rPr lang="zh-CN" sz="5400" b="1" dirty="0">
                <a:solidFill>
                  <a:schemeClr val="tx1"/>
                </a:solidFill>
                <a:effectLst>
                  <a:outerShdw blurRad="38100" dist="19050" dir="2700000" algn="tl" rotWithShape="0">
                    <a:schemeClr val="dk1">
                      <a:alpha val="40000"/>
                    </a:schemeClr>
                  </a:outerShdw>
                </a:effectLst>
              </a:rPr>
              <a:t>厉</a:t>
            </a:r>
            <a:r>
              <a:rPr lang="en-US" altLang="zh-CN" sz="5400" b="1" dirty="0">
                <a:solidFill>
                  <a:schemeClr val="tx1"/>
                </a:solidFill>
                <a:effectLst>
                  <a:outerShdw blurRad="38100" dist="19050" dir="2700000" algn="tl" rotWithShape="0">
                    <a:schemeClr val="dk1">
                      <a:alpha val="40000"/>
                    </a:schemeClr>
                  </a:outerShdw>
                </a:effectLst>
              </a:rPr>
              <a:t>  </a:t>
            </a:r>
            <a:r>
              <a:rPr lang="zh-CN" sz="5400" b="1" dirty="0">
                <a:solidFill>
                  <a:schemeClr val="tx1"/>
                </a:solidFill>
                <a:effectLst>
                  <a:outerShdw blurRad="38100" dist="19050" dir="2700000" algn="tl" rotWithShape="0">
                    <a:schemeClr val="dk1">
                      <a:alpha val="40000"/>
                    </a:schemeClr>
                  </a:outerShdw>
                </a:effectLst>
              </a:rPr>
              <a:t>奋</a:t>
            </a:r>
            <a:r>
              <a:rPr lang="en-US" altLang="zh-CN" sz="5400" b="1" dirty="0">
                <a:solidFill>
                  <a:schemeClr val="tx1"/>
                </a:solidFill>
                <a:effectLst>
                  <a:outerShdw blurRad="38100" dist="19050" dir="2700000" algn="tl" rotWithShape="0">
                    <a:schemeClr val="dk1">
                      <a:alpha val="40000"/>
                    </a:schemeClr>
                  </a:outerShdw>
                </a:effectLst>
              </a:rPr>
              <a:t>  </a:t>
            </a:r>
            <a:r>
              <a:rPr lang="zh-CN" sz="5400" b="1" dirty="0">
                <a:solidFill>
                  <a:schemeClr val="tx1"/>
                </a:solidFill>
                <a:effectLst>
                  <a:outerShdw blurRad="38100" dist="19050" dir="2700000" algn="tl" rotWithShape="0">
                    <a:schemeClr val="dk1">
                      <a:alpha val="40000"/>
                    </a:schemeClr>
                  </a:outerShdw>
                </a:effectLst>
              </a:rPr>
              <a:t>发</a:t>
            </a:r>
            <a:r>
              <a:rPr lang="zh-CN" altLang="en-US" sz="5400" b="1" dirty="0">
                <a:solidFill>
                  <a:schemeClr val="tx1"/>
                </a:solidFill>
                <a:effectLst>
                  <a:outerShdw blurRad="38100" dist="19050" dir="2700000" algn="tl" rotWithShape="0">
                    <a:schemeClr val="dk1">
                      <a:alpha val="40000"/>
                    </a:schemeClr>
                  </a:outerShdw>
                </a:effectLst>
              </a:rPr>
              <a:t> </a:t>
            </a:r>
          </a:p>
          <a:p>
            <a:pPr algn="ctr"/>
            <a:r>
              <a:rPr lang="en-US" altLang="zh-CN" sz="5400" b="1" dirty="0">
                <a:solidFill>
                  <a:schemeClr val="tx1"/>
                </a:solidFill>
                <a:effectLst>
                  <a:outerShdw blurRad="38100" dist="19050" dir="2700000" algn="tl" rotWithShape="0">
                    <a:schemeClr val="dk1">
                      <a:alpha val="40000"/>
                    </a:schemeClr>
                  </a:outerShdw>
                </a:effectLst>
              </a:rPr>
              <a:t>            </a:t>
            </a:r>
          </a:p>
          <a:p>
            <a:pPr algn="ctr"/>
            <a:r>
              <a:rPr lang="en-US" altLang="zh-CN" sz="5400" b="1" dirty="0">
                <a:solidFill>
                  <a:schemeClr val="tx1"/>
                </a:solidFill>
                <a:effectLst>
                  <a:outerShdw blurRad="38100" dist="19050" dir="2700000" algn="tl" rotWithShape="0">
                    <a:schemeClr val="dk1">
                      <a:alpha val="40000"/>
                    </a:schemeClr>
                  </a:outerShdw>
                </a:effectLst>
              </a:rPr>
              <a:t>             </a:t>
            </a:r>
            <a:r>
              <a:rPr lang="zh-CN" altLang="en-US" sz="5400" b="1" dirty="0">
                <a:solidFill>
                  <a:schemeClr val="tx1"/>
                </a:solidFill>
                <a:effectLst>
                  <a:outerShdw blurRad="38100" dist="19050" dir="2700000" algn="tl" rotWithShape="0">
                    <a:schemeClr val="dk1">
                      <a:alpha val="40000"/>
                    </a:schemeClr>
                  </a:outerShdw>
                </a:effectLst>
              </a:rPr>
              <a:t>砥</a:t>
            </a:r>
            <a:r>
              <a:rPr lang="en-US" altLang="zh-CN" sz="5400" b="1" dirty="0">
                <a:solidFill>
                  <a:schemeClr val="tx1"/>
                </a:solidFill>
                <a:effectLst>
                  <a:outerShdw blurRad="38100" dist="19050" dir="2700000" algn="tl" rotWithShape="0">
                    <a:schemeClr val="dk1">
                      <a:alpha val="40000"/>
                    </a:schemeClr>
                  </a:outerShdw>
                </a:effectLst>
              </a:rPr>
              <a:t>  </a:t>
            </a:r>
            <a:r>
              <a:rPr lang="zh-CN" altLang="en-US" sz="5400" b="1" dirty="0">
                <a:solidFill>
                  <a:schemeClr val="tx1"/>
                </a:solidFill>
                <a:effectLst>
                  <a:outerShdw blurRad="38100" dist="19050" dir="2700000" algn="tl" rotWithShape="0">
                    <a:schemeClr val="dk1">
                      <a:alpha val="40000"/>
                    </a:schemeClr>
                  </a:outerShdw>
                </a:effectLst>
              </a:rPr>
              <a:t>砺</a:t>
            </a:r>
            <a:r>
              <a:rPr lang="en-US" altLang="zh-CN" sz="5400" b="1" dirty="0">
                <a:solidFill>
                  <a:schemeClr val="tx1"/>
                </a:solidFill>
                <a:effectLst>
                  <a:outerShdw blurRad="38100" dist="19050" dir="2700000" algn="tl" rotWithShape="0">
                    <a:schemeClr val="dk1">
                      <a:alpha val="40000"/>
                    </a:schemeClr>
                  </a:outerShdw>
                </a:effectLst>
              </a:rPr>
              <a:t>  </a:t>
            </a:r>
            <a:r>
              <a:rPr lang="zh-CN" altLang="en-US" sz="5400" b="1" dirty="0">
                <a:solidFill>
                  <a:schemeClr val="tx1"/>
                </a:solidFill>
                <a:effectLst>
                  <a:outerShdw blurRad="38100" dist="19050" dir="2700000" algn="tl" rotWithShape="0">
                    <a:schemeClr val="dk1">
                      <a:alpha val="40000"/>
                    </a:schemeClr>
                  </a:outerShdw>
                </a:effectLst>
              </a:rPr>
              <a:t>前</a:t>
            </a:r>
            <a:r>
              <a:rPr lang="en-US" altLang="zh-CN" sz="5400" b="1" dirty="0">
                <a:solidFill>
                  <a:schemeClr val="tx1"/>
                </a:solidFill>
                <a:effectLst>
                  <a:outerShdw blurRad="38100" dist="19050" dir="2700000" algn="tl" rotWithShape="0">
                    <a:schemeClr val="dk1">
                      <a:alpha val="40000"/>
                    </a:schemeClr>
                  </a:outerShdw>
                </a:effectLst>
              </a:rPr>
              <a:t>  </a:t>
            </a:r>
            <a:r>
              <a:rPr lang="zh-CN" altLang="en-US" sz="5400" b="1" dirty="0">
                <a:solidFill>
                  <a:schemeClr val="tx1"/>
                </a:solidFill>
                <a:effectLst>
                  <a:outerShdw blurRad="38100" dist="19050" dir="2700000" algn="tl" rotWithShape="0">
                    <a:schemeClr val="dk1">
                      <a:alpha val="40000"/>
                    </a:schemeClr>
                  </a:outerShdw>
                </a:effectLst>
              </a:rPr>
              <a:t>行</a:t>
            </a:r>
            <a:r>
              <a:rPr lang="en-US" altLang="zh-CN" sz="5400" b="1" dirty="0">
                <a:solidFill>
                  <a:schemeClr val="tx1"/>
                </a:solidFill>
                <a:effectLst>
                  <a:outerShdw blurRad="38100" dist="19050" dir="2700000" algn="tl" rotWithShape="0">
                    <a:schemeClr val="dk1">
                      <a:alpha val="40000"/>
                    </a:schemeClr>
                  </a:outerShdw>
                </a:effectLst>
              </a:rPr>
              <a:t>  </a:t>
            </a:r>
            <a:r>
              <a:rPr lang="zh-CN" altLang="en-US" sz="5400" b="1" dirty="0">
                <a:solidFill>
                  <a:schemeClr val="tx1"/>
                </a:solidFill>
                <a:effectLst>
                  <a:outerShdw blurRad="38100" dist="19050" dir="2700000" algn="tl" rotWithShape="0">
                    <a:schemeClr val="dk1">
                      <a:alpha val="40000"/>
                    </a:schemeClr>
                  </a:outerShdw>
                </a:effectLs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8"/>
          <a:stretch>
            <a:fillRect/>
          </a:stretch>
        </p:blipFill>
        <p:spPr>
          <a:xfrm>
            <a:off x="0" y="1270"/>
            <a:ext cx="12277090" cy="6849745"/>
          </a:xfrm>
          <a:prstGeom prst="rect">
            <a:avLst/>
          </a:prstGeom>
        </p:spPr>
      </p:pic>
      <p:pic>
        <p:nvPicPr>
          <p:cNvPr id="3" name="图片 2" descr="鸟在飞&#10;&#10;中度可信度描述已自动生成"/>
          <p:cNvPicPr>
            <a:picLocks noChangeAspect="1"/>
          </p:cNvPicPr>
          <p:nvPr>
            <p:custDataLst>
              <p:tags r:id="rId1"/>
            </p:custDataLst>
          </p:nvPr>
        </p:nvPicPr>
        <p:blipFill rotWithShape="1">
          <a:blip r:embed="rId9"/>
          <a:srcRect/>
          <a:stretch>
            <a:fillRect/>
          </a:stretch>
        </p:blipFill>
        <p:spPr>
          <a:xfrm flipH="1">
            <a:off x="7716520" y="963295"/>
            <a:ext cx="1650365" cy="1673225"/>
          </a:xfrm>
          <a:prstGeom prst="rect">
            <a:avLst/>
          </a:prstGeom>
        </p:spPr>
      </p:pic>
      <p:pic>
        <p:nvPicPr>
          <p:cNvPr id="19" name="图片 18" descr="白色的鸟&#10;&#10;描述已自动生成"/>
          <p:cNvPicPr>
            <a:picLocks noChangeAspect="1"/>
          </p:cNvPicPr>
          <p:nvPr>
            <p:custDataLst>
              <p:tags r:id="rId2"/>
            </p:custDataLst>
          </p:nvPr>
        </p:nvPicPr>
        <p:blipFill>
          <a:blip r:embed="rId10"/>
          <a:stretch>
            <a:fillRect/>
          </a:stretch>
        </p:blipFill>
        <p:spPr>
          <a:xfrm>
            <a:off x="9411335" y="4291965"/>
            <a:ext cx="930275" cy="1014730"/>
          </a:xfrm>
          <a:prstGeom prst="rect">
            <a:avLst/>
          </a:prstGeom>
        </p:spPr>
      </p:pic>
      <p:sp>
        <p:nvSpPr>
          <p:cNvPr id="5" name="矩形 4"/>
          <p:cNvSpPr/>
          <p:nvPr>
            <p:custDataLst>
              <p:tags r:id="rId3"/>
            </p:custDataLst>
          </p:nvPr>
        </p:nvSpPr>
        <p:spPr>
          <a:xfrm>
            <a:off x="5145405" y="1270"/>
            <a:ext cx="7131685"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custDataLst>
              <p:tags r:id="rId4"/>
            </p:custDataLst>
          </p:nvPr>
        </p:nvSpPr>
        <p:spPr>
          <a:xfrm>
            <a:off x="2325370" y="1773555"/>
            <a:ext cx="9952355" cy="316611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0" y="1772920"/>
            <a:ext cx="2325370" cy="31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6"/>
            </p:custDataLst>
          </p:nvPr>
        </p:nvSpPr>
        <p:spPr>
          <a:xfrm>
            <a:off x="6579870" y="1773555"/>
            <a:ext cx="3416935" cy="1792605"/>
          </a:xfrm>
          <a:prstGeom prst="rect">
            <a:avLst/>
          </a:prstGeom>
          <a:noFill/>
        </p:spPr>
        <p:txBody>
          <a:bodyPr wrap="square" rtlCol="0">
            <a:noAutofit/>
          </a:bodyPr>
          <a:lstStyle/>
          <a:p>
            <a:r>
              <a:rPr lang="zh-CN" altLang="en-US" sz="8800" b="1" dirty="0">
                <a:solidFill>
                  <a:schemeClr val="bg1"/>
                </a:solidFill>
                <a:latin typeface="宋体" panose="02010600030101010101" pitchFamily="2" charset="-122"/>
                <a:ea typeface="宋体" panose="02010600030101010101" pitchFamily="2" charset="-122"/>
              </a:rPr>
              <a:t>探</a:t>
            </a:r>
            <a:r>
              <a:rPr lang="en-US" altLang="zh-CN" sz="8800" b="1" dirty="0">
                <a:solidFill>
                  <a:schemeClr val="bg1"/>
                </a:solidFill>
                <a:latin typeface="宋体" panose="02010600030101010101" pitchFamily="2" charset="-122"/>
                <a:ea typeface="宋体" panose="02010600030101010101" pitchFamily="2" charset="-122"/>
              </a:rPr>
              <a:t> </a:t>
            </a:r>
            <a:r>
              <a:rPr lang="zh-CN" altLang="en-US" sz="8800" b="1" dirty="0">
                <a:solidFill>
                  <a:schemeClr val="bg1"/>
                </a:solidFill>
                <a:latin typeface="宋体" panose="02010600030101010101" pitchFamily="2" charset="-122"/>
                <a:ea typeface="宋体" panose="02010600030101010101" pitchFamily="2" charset="-122"/>
              </a:rPr>
              <a:t>路</a:t>
            </a:r>
          </a:p>
        </p:txBody>
      </p:sp>
      <p:sp>
        <p:nvSpPr>
          <p:cNvPr id="2" name="文本框 1"/>
          <p:cNvSpPr txBox="1"/>
          <p:nvPr/>
        </p:nvSpPr>
        <p:spPr>
          <a:xfrm>
            <a:off x="5203825" y="3277235"/>
            <a:ext cx="6988175" cy="1014730"/>
          </a:xfrm>
          <a:prstGeom prst="rect">
            <a:avLst/>
          </a:prstGeom>
          <a:noFill/>
        </p:spPr>
        <p:txBody>
          <a:bodyPr wrap="square" rtlCol="0">
            <a:spAutoFit/>
          </a:bodyPr>
          <a:lstStyle/>
          <a:p>
            <a:r>
              <a:rPr lang="en-US" altLang="zh-CN" sz="6000" b="1">
                <a:solidFill>
                  <a:srgbClr val="FFC000"/>
                </a:solidFill>
                <a:latin typeface="宋体" panose="02010600030101010101" pitchFamily="2" charset="-122"/>
                <a:ea typeface="宋体" panose="02010600030101010101" pitchFamily="2" charset="-122"/>
                <a:cs typeface="宋体" panose="02010600030101010101" pitchFamily="2" charset="-122"/>
              </a:rPr>
              <a:t>    ——</a:t>
            </a:r>
            <a:r>
              <a:rPr lang="zh-CN" altLang="en-US" sz="6000" b="1">
                <a:solidFill>
                  <a:srgbClr val="FFC000"/>
                </a:solidFill>
                <a:latin typeface="宋体" panose="02010600030101010101" pitchFamily="2" charset="-122"/>
                <a:ea typeface="宋体" panose="02010600030101010101" pitchFamily="2" charset="-122"/>
                <a:cs typeface="宋体" panose="02010600030101010101" pitchFamily="2" charset="-122"/>
              </a:rPr>
              <a:t>南昌起义</a:t>
            </a:r>
          </a:p>
        </p:txBody>
      </p:sp>
      <p:sp>
        <p:nvSpPr>
          <p:cNvPr id="7" name="文本框 6"/>
          <p:cNvSpPr txBox="1"/>
          <p:nvPr/>
        </p:nvSpPr>
        <p:spPr>
          <a:xfrm>
            <a:off x="382905" y="2327910"/>
            <a:ext cx="1623060" cy="1861185"/>
          </a:xfrm>
          <a:prstGeom prst="rect">
            <a:avLst/>
          </a:prstGeom>
          <a:noFill/>
        </p:spPr>
        <p:txBody>
          <a:bodyPr wrap="square" rtlCol="0">
            <a:spAutoFit/>
          </a:bodyPr>
          <a:lstStyle/>
          <a:p>
            <a:r>
              <a:rPr lang="zh-CN" altLang="en-US" sz="11500" b="1">
                <a:solidFill>
                  <a:schemeClr val="tx1"/>
                </a:solidFill>
                <a:latin typeface="宋体" panose="02010600030101010101" pitchFamily="2" charset="-122"/>
                <a:ea typeface="宋体" panose="02010600030101010101" pitchFamily="2" charset="-122"/>
                <a:cs typeface="华文楷体" panose="02010600040101010101" charset="-122"/>
              </a:rPr>
              <a:t>壹</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8351521" y="5556"/>
            <a:ext cx="3840480" cy="583565"/>
          </a:xfrm>
          <a:prstGeom prst="rect">
            <a:avLst/>
          </a:prstGeom>
          <a:noFill/>
        </p:spPr>
        <p:txBody>
          <a:bodyPr wrap="none" rtlCol="0" anchor="t">
            <a:spAutoFit/>
          </a:bodyPr>
          <a:lstStyle/>
          <a:p>
            <a:r>
              <a:rPr lang="zh-CN" altLang="en-US" sz="3200">
                <a:solidFill>
                  <a:srgbClr val="C00000"/>
                </a:solidFill>
                <a:latin typeface="汉仪劲楷简" panose="00020600040101010101" charset="-122"/>
                <a:ea typeface="汉仪劲楷简" panose="00020600040101010101" charset="-122"/>
                <a:cs typeface="汉仪劲楷简" panose="00020600040101010101" charset="-122"/>
                <a:sym typeface="+mn-ea"/>
              </a:rPr>
              <a:t>道路前行的至暗时刻</a:t>
            </a:r>
          </a:p>
        </p:txBody>
      </p:sp>
      <p:sp>
        <p:nvSpPr>
          <p:cNvPr id="10" name="圆角矩形 9"/>
          <p:cNvSpPr/>
          <p:nvPr>
            <p:custDataLst>
              <p:tags r:id="rId2"/>
            </p:custDataLst>
          </p:nvPr>
        </p:nvSpPr>
        <p:spPr>
          <a:xfrm>
            <a:off x="167640" y="94615"/>
            <a:ext cx="281686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探路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南昌起义</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638175" y="876935"/>
            <a:ext cx="3694430" cy="5015865"/>
          </a:xfrm>
          <a:prstGeom prst="rect">
            <a:avLst/>
          </a:prstGeom>
          <a:noFill/>
        </p:spPr>
        <p:txBody>
          <a:bodyPr wrap="square" rtlCol="0" anchor="t">
            <a:spAutoFit/>
          </a:bodyPr>
          <a:lstStyle/>
          <a:p>
            <a:pPr algn="ct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菩萨蛮·黄鹤楼 </a:t>
            </a:r>
          </a:p>
          <a:p>
            <a:pPr algn="ct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毛泽东（</a:t>
            </a:r>
            <a:r>
              <a:rPr lang="en-US"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rPr>
              <a:t>1927</a:t>
            </a: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年春）</a:t>
            </a:r>
          </a:p>
          <a:p>
            <a:pPr algn="ct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茫茫九派流中国，</a:t>
            </a:r>
          </a:p>
          <a:p>
            <a:pPr algn="ct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沉沉一线穿南北</a:t>
            </a:r>
            <a:r>
              <a:rPr lang="zh-CN" altLang="en-US" sz="3200" b="1" dirty="0">
                <a:solidFill>
                  <a:srgbClr val="C00000"/>
                </a:solidFill>
                <a:latin typeface="宋体" panose="02010600030101010101" pitchFamily="2" charset="-122"/>
                <a:ea typeface="宋体" panose="02010600030101010101" pitchFamily="2" charset="-122"/>
                <a:cs typeface="宋体" panose="02010600030101010101" pitchFamily="2" charset="-122"/>
              </a:rPr>
              <a:t>。</a:t>
            </a:r>
          </a:p>
          <a:p>
            <a:pPr algn="ctr"/>
            <a:r>
              <a:rPr lang="zh-CN" altLang="en-US" sz="3200" b="1" dirty="0">
                <a:solidFill>
                  <a:srgbClr val="C00000"/>
                </a:solidFill>
                <a:latin typeface="宋体" panose="02010600030101010101" pitchFamily="2" charset="-122"/>
                <a:ea typeface="宋体" panose="02010600030101010101" pitchFamily="2" charset="-122"/>
                <a:cs typeface="宋体" panose="02010600030101010101" pitchFamily="2" charset="-122"/>
              </a:rPr>
              <a:t>烟雨莽苍苍，</a:t>
            </a:r>
          </a:p>
          <a:p>
            <a:pPr algn="ctr"/>
            <a:r>
              <a:rPr lang="zh-CN" altLang="en-US" sz="3200" b="1" dirty="0">
                <a:solidFill>
                  <a:srgbClr val="C00000"/>
                </a:solidFill>
                <a:latin typeface="宋体" panose="02010600030101010101" pitchFamily="2" charset="-122"/>
                <a:ea typeface="宋体" panose="02010600030101010101" pitchFamily="2" charset="-122"/>
                <a:cs typeface="宋体" panose="02010600030101010101" pitchFamily="2" charset="-122"/>
              </a:rPr>
              <a:t>龟蛇锁大江。</a:t>
            </a:r>
          </a:p>
          <a:p>
            <a:pPr algn="ctr"/>
            <a:r>
              <a:rPr lang="zh-CN" altLang="en-US" sz="3200" b="1" dirty="0">
                <a:solidFill>
                  <a:srgbClr val="C00000"/>
                </a:solidFill>
                <a:latin typeface="宋体" panose="02010600030101010101" pitchFamily="2" charset="-122"/>
                <a:ea typeface="宋体" panose="02010600030101010101" pitchFamily="2" charset="-122"/>
                <a:cs typeface="宋体" panose="02010600030101010101" pitchFamily="2" charset="-122"/>
              </a:rPr>
              <a:t>黄鹤知何去？</a:t>
            </a:r>
          </a:p>
          <a:p>
            <a:pPr algn="ctr"/>
            <a:r>
              <a:rPr lang="zh-CN" altLang="en-US" sz="3200" b="1" dirty="0">
                <a:solidFill>
                  <a:srgbClr val="C00000"/>
                </a:solidFill>
                <a:latin typeface="宋体" panose="02010600030101010101" pitchFamily="2" charset="-122"/>
                <a:ea typeface="宋体" panose="02010600030101010101" pitchFamily="2" charset="-122"/>
                <a:cs typeface="宋体" panose="02010600030101010101" pitchFamily="2" charset="-122"/>
              </a:rPr>
              <a:t>剩有游人处。</a:t>
            </a:r>
          </a:p>
          <a:p>
            <a:pPr algn="ct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把酒酹滔滔，</a:t>
            </a:r>
          </a:p>
          <a:p>
            <a:pPr algn="ct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心潮逐浪高！</a:t>
            </a:r>
          </a:p>
        </p:txBody>
      </p:sp>
      <p:grpSp>
        <p:nvGrpSpPr>
          <p:cNvPr id="3" name="组合 2"/>
          <p:cNvGrpSpPr/>
          <p:nvPr/>
        </p:nvGrpSpPr>
        <p:grpSpPr>
          <a:xfrm>
            <a:off x="688511" y="803810"/>
            <a:ext cx="11058009" cy="5581845"/>
            <a:chOff x="4750" y="750"/>
            <a:chExt cx="11341" cy="8905"/>
          </a:xfrm>
        </p:grpSpPr>
        <p:pic>
          <p:nvPicPr>
            <p:cNvPr id="4" name="图片 3"/>
            <p:cNvPicPr>
              <a:picLocks noChangeAspect="1"/>
            </p:cNvPicPr>
            <p:nvPr/>
          </p:nvPicPr>
          <p:blipFill rotWithShape="1">
            <a:blip r:embed="rId4"/>
            <a:srcRect/>
            <a:stretch>
              <a:fillRect/>
            </a:stretch>
          </p:blipFill>
          <p:spPr>
            <a:xfrm>
              <a:off x="4750" y="750"/>
              <a:ext cx="11341" cy="4188"/>
            </a:xfrm>
            <a:prstGeom prst="rect">
              <a:avLst/>
            </a:prstGeom>
          </p:spPr>
        </p:pic>
        <p:pic>
          <p:nvPicPr>
            <p:cNvPr id="5" name="图片 4"/>
            <p:cNvPicPr>
              <a:picLocks noChangeAspect="1"/>
            </p:cNvPicPr>
            <p:nvPr/>
          </p:nvPicPr>
          <p:blipFill>
            <a:blip r:embed="rId5"/>
            <a:stretch>
              <a:fillRect/>
            </a:stretch>
          </p:blipFill>
          <p:spPr>
            <a:xfrm>
              <a:off x="4751" y="4937"/>
              <a:ext cx="11339" cy="4718"/>
            </a:xfrm>
            <a:prstGeom prst="rect">
              <a:avLst/>
            </a:prstGeom>
          </p:spPr>
        </p:pic>
      </p:grpSp>
      <p:sp>
        <p:nvSpPr>
          <p:cNvPr id="2" name="文本框 1"/>
          <p:cNvSpPr txBox="1"/>
          <p:nvPr/>
        </p:nvSpPr>
        <p:spPr>
          <a:xfrm>
            <a:off x="793115" y="876935"/>
            <a:ext cx="10848340" cy="2993390"/>
          </a:xfrm>
          <a:prstGeom prst="rect">
            <a:avLst/>
          </a:prstGeom>
          <a:solidFill>
            <a:schemeClr val="bg1"/>
          </a:solidFill>
          <a:ln w="31750" cmpd="sng">
            <a:solidFill>
              <a:schemeClr val="tx1"/>
            </a:solidFill>
            <a:prstDash val="solid"/>
          </a:ln>
        </p:spPr>
        <p:txBody>
          <a:bodyPr wrap="square" rtlCol="0" anchor="t">
            <a:noAutofit/>
          </a:bodyPr>
          <a:lstStyle/>
          <a:p>
            <a:pPr lvl="0" indent="0" algn="just" fontAlgn="auto">
              <a:lnSpc>
                <a:spcPct val="120000"/>
              </a:lnSpc>
              <a:spcBef>
                <a:spcPts val="0"/>
              </a:spcBef>
              <a:spcAft>
                <a:spcPts val="800"/>
              </a:spcAft>
              <a:buSzPct val="100000"/>
              <a:buFontTx/>
              <a:buNone/>
            </a:pPr>
            <a:r>
              <a:rPr lang="en-US" altLang="zh-CN" sz="2800" b="1" spc="160">
                <a:uFillTx/>
                <a:latin typeface="宋体" panose="02010600030101010101" pitchFamily="2" charset="-122"/>
                <a:ea typeface="宋体" panose="02010600030101010101" pitchFamily="2" charset="-122"/>
                <a:cs typeface="宋体" panose="02010600030101010101" pitchFamily="2" charset="-122"/>
                <a:sym typeface="+mn-ea"/>
              </a:rPr>
              <a:t>   “1927年3月至1928年上半年，被杀害的共产党员和革命群众</a:t>
            </a:r>
            <a:r>
              <a:rPr lang="en-US" altLang="zh-CN" sz="3200" b="1" spc="160">
                <a:solidFill>
                  <a:srgbClr val="C00000"/>
                </a:solidFill>
                <a:uFillTx/>
                <a:latin typeface="宋体" panose="02010600030101010101" pitchFamily="2" charset="-122"/>
                <a:ea typeface="宋体" panose="02010600030101010101" pitchFamily="2" charset="-122"/>
                <a:cs typeface="宋体" panose="02010600030101010101" pitchFamily="2" charset="-122"/>
                <a:sym typeface="+mn-ea"/>
              </a:rPr>
              <a:t>31万多</a:t>
            </a:r>
            <a:r>
              <a:rPr lang="en-US" altLang="zh-CN" sz="2800" b="1" spc="160">
                <a:uFillTx/>
                <a:latin typeface="宋体" panose="02010600030101010101" pitchFamily="2" charset="-122"/>
                <a:ea typeface="宋体" panose="02010600030101010101" pitchFamily="2" charset="-122"/>
                <a:cs typeface="宋体" panose="02010600030101010101" pitchFamily="2" charset="-122"/>
                <a:sym typeface="+mn-ea"/>
              </a:rPr>
              <a:t>人，其中共产党员2.6万多人。据1927年11月的统计：共产党员数量由大革命高潮时期的近</a:t>
            </a:r>
            <a:r>
              <a:rPr lang="en-US" altLang="zh-CN" sz="3200" b="1" spc="160">
                <a:solidFill>
                  <a:srgbClr val="C00000"/>
                </a:solidFill>
                <a:uFillTx/>
                <a:latin typeface="宋体" panose="02010600030101010101" pitchFamily="2" charset="-122"/>
                <a:ea typeface="宋体" panose="02010600030101010101" pitchFamily="2" charset="-122"/>
                <a:cs typeface="宋体" panose="02010600030101010101" pitchFamily="2" charset="-122"/>
                <a:sym typeface="+mn-ea"/>
              </a:rPr>
              <a:t>6万</a:t>
            </a:r>
            <a:r>
              <a:rPr lang="en-US" altLang="zh-CN" sz="2800" b="1" spc="160">
                <a:uFillTx/>
                <a:latin typeface="宋体" panose="02010600030101010101" pitchFamily="2" charset="-122"/>
                <a:ea typeface="宋体" panose="02010600030101010101" pitchFamily="2" charset="-122"/>
                <a:cs typeface="宋体" panose="02010600030101010101" pitchFamily="2" charset="-122"/>
                <a:sym typeface="+mn-ea"/>
              </a:rPr>
              <a:t>人急剧减少到</a:t>
            </a:r>
            <a:r>
              <a:rPr lang="en-US" altLang="zh-CN" sz="3200" b="1" spc="160">
                <a:solidFill>
                  <a:srgbClr val="C00000"/>
                </a:solidFill>
                <a:uFillTx/>
                <a:latin typeface="宋体" panose="02010600030101010101" pitchFamily="2" charset="-122"/>
                <a:ea typeface="宋体" panose="02010600030101010101" pitchFamily="2" charset="-122"/>
                <a:cs typeface="宋体" panose="02010600030101010101" pitchFamily="2" charset="-122"/>
                <a:sym typeface="+mn-ea"/>
              </a:rPr>
              <a:t>1万</a:t>
            </a:r>
            <a:r>
              <a:rPr lang="en-US" altLang="zh-CN" sz="2800" b="1" spc="160">
                <a:uFillTx/>
                <a:latin typeface="宋体" panose="02010600030101010101" pitchFamily="2" charset="-122"/>
                <a:ea typeface="宋体" panose="02010600030101010101" pitchFamily="2" charset="-122"/>
                <a:cs typeface="宋体" panose="02010600030101010101" pitchFamily="2" charset="-122"/>
                <a:sym typeface="+mn-ea"/>
              </a:rPr>
              <a:t>多人”。</a:t>
            </a:r>
          </a:p>
          <a:p>
            <a:pPr lvl="0" indent="0" algn="just" fontAlgn="auto">
              <a:lnSpc>
                <a:spcPct val="120000"/>
              </a:lnSpc>
              <a:spcBef>
                <a:spcPts val="0"/>
              </a:spcBef>
              <a:spcAft>
                <a:spcPts val="800"/>
              </a:spcAft>
              <a:buSzPct val="100000"/>
              <a:buFontTx/>
              <a:buNone/>
            </a:pPr>
            <a:r>
              <a:rPr lang="en-US" altLang="zh-CN" sz="2400" b="1" spc="160">
                <a:uFillTx/>
                <a:latin typeface="宋体" panose="02010600030101010101" pitchFamily="2" charset="-122"/>
                <a:ea typeface="宋体" panose="02010600030101010101" pitchFamily="2" charset="-122"/>
                <a:cs typeface="宋体" panose="02010600030101010101" pitchFamily="2" charset="-122"/>
                <a:sym typeface="+mn-ea"/>
              </a:rPr>
              <a:t>——中共中央党史研究室．中国共产党历史（第一卷）(1921—1949)</a:t>
            </a:r>
          </a:p>
        </p:txBody>
      </p:sp>
      <p:sp>
        <p:nvSpPr>
          <p:cNvPr id="23" name="文本框 22"/>
          <p:cNvSpPr txBox="1"/>
          <p:nvPr/>
        </p:nvSpPr>
        <p:spPr>
          <a:xfrm>
            <a:off x="793115" y="3870325"/>
            <a:ext cx="10848340" cy="2376170"/>
          </a:xfrm>
          <a:prstGeom prst="rect">
            <a:avLst/>
          </a:prstGeom>
          <a:solidFill>
            <a:schemeClr val="bg1"/>
          </a:solidFill>
          <a:ln w="28575" cmpd="sng">
            <a:solidFill>
              <a:schemeClr val="tx1"/>
            </a:solidFill>
            <a:prstDash val="solid"/>
          </a:ln>
        </p:spPr>
        <p:txBody>
          <a:bodyPr wrap="square" rtlCol="0">
            <a:spAutoFit/>
          </a:bodyPr>
          <a:lstStyle/>
          <a:p>
            <a:pPr fontAlgn="auto">
              <a:lnSpc>
                <a:spcPct val="150000"/>
              </a:lnSpc>
            </a:pPr>
            <a:r>
              <a:rPr lang="en-US" altLang="zh-CN" sz="3300" b="1">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altLang="en-US" sz="3300" b="1">
                <a:solidFill>
                  <a:srgbClr val="C00000"/>
                </a:solidFill>
                <a:latin typeface="宋体" panose="02010600030101010101" pitchFamily="2" charset="-122"/>
                <a:ea typeface="宋体" panose="02010600030101010101" pitchFamily="2" charset="-122"/>
                <a:cs typeface="宋体" panose="02010600030101010101" pitchFamily="2" charset="-122"/>
              </a:rPr>
              <a:t>路口一：</a:t>
            </a:r>
            <a:r>
              <a:rPr lang="zh-CN" altLang="en-US" sz="3300" b="1">
                <a:solidFill>
                  <a:schemeClr val="tx1"/>
                </a:solidFill>
                <a:latin typeface="宋体" panose="02010600030101010101" pitchFamily="2" charset="-122"/>
                <a:ea typeface="宋体" panose="02010600030101010101" pitchFamily="2" charset="-122"/>
                <a:cs typeface="宋体" panose="02010600030101010101" pitchFamily="2" charset="-122"/>
              </a:rPr>
              <a:t>大革命失败后，面对国民党反动派的抓捕和屠杀，摆在年轻的共产党人面前的道路有三条，一是解散，二是投降，三是继续革命。</a:t>
            </a:r>
          </a:p>
        </p:txBody>
      </p:sp>
      <p:sp>
        <p:nvSpPr>
          <p:cNvPr id="7" name="椭圆 6"/>
          <p:cNvSpPr/>
          <p:nvPr/>
        </p:nvSpPr>
        <p:spPr>
          <a:xfrm>
            <a:off x="2984500" y="5477510"/>
            <a:ext cx="2978785" cy="768985"/>
          </a:xfrm>
          <a:prstGeom prst="ellipse">
            <a:avLst/>
          </a:prstGeom>
          <a:noFill/>
          <a:ln w="28575"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P spid="2" grpId="1" animBg="1"/>
      <p:bldP spid="23" grpId="0" bldLvl="0" animBg="1"/>
      <p:bldP spid="23" grpId="1" animBg="1"/>
      <p:bldP spid="7" grpId="0" bldLvl="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21920" y="133985"/>
            <a:ext cx="11962130" cy="658939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6148705" y="1635125"/>
            <a:ext cx="4452620" cy="1383665"/>
          </a:xfrm>
          <a:prstGeom prst="rect">
            <a:avLst/>
          </a:prstGeom>
          <a:noFill/>
          <a:ln w="28575" cmpd="sng">
            <a:solidFill>
              <a:schemeClr val="tx1"/>
            </a:solidFill>
            <a:prstDash val="solid"/>
          </a:ln>
        </p:spPr>
        <p:txBody>
          <a:bodyPr wrap="square" rtlCol="0">
            <a:spAutoFit/>
          </a:bodyPr>
          <a:lstStyle/>
          <a:p>
            <a:r>
              <a:rPr lang="zh-CN" altLang="en-US" sz="2800" b="1">
                <a:latin typeface="宋体" panose="02010600030101010101" pitchFamily="2" charset="-122"/>
                <a:ea typeface="宋体" panose="02010600030101010101" pitchFamily="2" charset="-122"/>
              </a:rPr>
              <a:t>如果共产党要重新从地下走到街上来，必须到城市去建立自己的武装。</a:t>
            </a:r>
          </a:p>
        </p:txBody>
      </p:sp>
      <p:sp>
        <p:nvSpPr>
          <p:cNvPr id="7" name="文本框 6"/>
          <p:cNvSpPr txBox="1"/>
          <p:nvPr/>
        </p:nvSpPr>
        <p:spPr>
          <a:xfrm>
            <a:off x="6148705" y="3552825"/>
            <a:ext cx="4452620" cy="953135"/>
          </a:xfrm>
          <a:prstGeom prst="rect">
            <a:avLst/>
          </a:prstGeom>
          <a:noFill/>
          <a:ln w="28575" cmpd="sng">
            <a:solidFill>
              <a:schemeClr val="tx1"/>
            </a:solidFill>
            <a:prstDash val="solid"/>
          </a:ln>
        </p:spPr>
        <p:txBody>
          <a:bodyPr wrap="square" rtlCol="0">
            <a:spAutoFit/>
          </a:bodyPr>
          <a:lstStyle/>
          <a:p>
            <a:r>
              <a:rPr lang="zh-CN" altLang="en-US" sz="2800" b="1">
                <a:latin typeface="宋体" panose="02010600030101010101" pitchFamily="2" charset="-122"/>
                <a:ea typeface="宋体" panose="02010600030101010101" pitchFamily="2" charset="-122"/>
              </a:rPr>
              <a:t>在山的上山，靠湖的下湖，要拿起枪杆子保卫革命。</a:t>
            </a:r>
          </a:p>
        </p:txBody>
      </p:sp>
      <p:grpSp>
        <p:nvGrpSpPr>
          <p:cNvPr id="15" name="组合 14"/>
          <p:cNvGrpSpPr/>
          <p:nvPr/>
        </p:nvGrpSpPr>
        <p:grpSpPr>
          <a:xfrm>
            <a:off x="1921017" y="1800555"/>
            <a:ext cx="3770944" cy="3169252"/>
            <a:chOff x="2115" y="2802"/>
            <a:chExt cx="7508" cy="6655"/>
          </a:xfrm>
        </p:grpSpPr>
        <p:sp>
          <p:nvSpPr>
            <p:cNvPr id="8" name="文本框 7"/>
            <p:cNvSpPr txBox="1"/>
            <p:nvPr/>
          </p:nvSpPr>
          <p:spPr>
            <a:xfrm flipH="1">
              <a:off x="2115" y="2802"/>
              <a:ext cx="1617" cy="6655"/>
            </a:xfrm>
            <a:prstGeom prst="rect">
              <a:avLst/>
            </a:prstGeom>
            <a:noFill/>
          </p:spPr>
          <p:txBody>
            <a:bodyPr wrap="square" rtlCol="0">
              <a:spAutoFit/>
            </a:bodyPr>
            <a:lstStyle/>
            <a:p>
              <a:r>
                <a:rPr lang="zh-CN" altLang="en-US" sz="4000" b="1">
                  <a:solidFill>
                    <a:srgbClr val="FF0000"/>
                  </a:solidFill>
                  <a:latin typeface="宋体" panose="02010600030101010101" pitchFamily="2" charset="-122"/>
                  <a:ea typeface="宋体" panose="02010600030101010101" pitchFamily="2" charset="-122"/>
                </a:rPr>
                <a:t>大革命失败</a:t>
              </a:r>
            </a:p>
          </p:txBody>
        </p:sp>
        <p:cxnSp>
          <p:nvCxnSpPr>
            <p:cNvPr id="11" name="直接连接符 10"/>
            <p:cNvCxnSpPr/>
            <p:nvPr/>
          </p:nvCxnSpPr>
          <p:spPr>
            <a:xfrm flipV="1">
              <a:off x="4470" y="3776"/>
              <a:ext cx="915" cy="1584"/>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70" y="5360"/>
              <a:ext cx="888" cy="154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496" y="3220"/>
              <a:ext cx="2926" cy="1225"/>
            </a:xfrm>
            <a:prstGeom prst="rect">
              <a:avLst/>
            </a:prstGeom>
            <a:noFill/>
          </p:spPr>
          <p:txBody>
            <a:bodyPr wrap="square" rtlCol="0">
              <a:spAutoFit/>
            </a:bodyPr>
            <a:lstStyle/>
            <a:p>
              <a:r>
                <a:rPr lang="zh-CN" altLang="en-US" sz="3200" b="1">
                  <a:latin typeface="宋体" panose="02010600030101010101" pitchFamily="2" charset="-122"/>
                  <a:ea typeface="宋体" panose="02010600030101010101" pitchFamily="2" charset="-122"/>
                </a:rPr>
                <a:t>党中央</a:t>
              </a:r>
            </a:p>
          </p:txBody>
        </p:sp>
        <p:sp>
          <p:nvSpPr>
            <p:cNvPr id="14" name="文本框 13"/>
            <p:cNvSpPr txBox="1"/>
            <p:nvPr/>
          </p:nvSpPr>
          <p:spPr>
            <a:xfrm>
              <a:off x="6590" y="6901"/>
              <a:ext cx="3033" cy="1225"/>
            </a:xfrm>
            <a:prstGeom prst="rect">
              <a:avLst/>
            </a:prstGeom>
            <a:noFill/>
          </p:spPr>
          <p:txBody>
            <a:bodyPr wrap="square" rtlCol="0">
              <a:spAutoFit/>
            </a:bodyPr>
            <a:lstStyle/>
            <a:p>
              <a:r>
                <a:rPr lang="zh-CN" altLang="en-US" sz="3200" b="1">
                  <a:latin typeface="宋体" panose="02010600030101010101" pitchFamily="2" charset="-122"/>
                  <a:ea typeface="宋体" panose="02010600030101010101" pitchFamily="2" charset="-122"/>
                </a:rPr>
                <a:t>毛泽东</a:t>
              </a:r>
            </a:p>
          </p:txBody>
        </p:sp>
      </p:grpSp>
      <p:sp>
        <p:nvSpPr>
          <p:cNvPr id="10" name="圆角矩形 9"/>
          <p:cNvSpPr/>
          <p:nvPr>
            <p:custDataLst>
              <p:tags r:id="rId1"/>
            </p:custDataLst>
          </p:nvPr>
        </p:nvSpPr>
        <p:spPr>
          <a:xfrm>
            <a:off x="167640" y="94615"/>
            <a:ext cx="281686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探路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南昌起义</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矩形 1"/>
          <p:cNvSpPr/>
          <p:nvPr>
            <p:custDataLst>
              <p:tags r:id="rId2"/>
            </p:custDataLst>
          </p:nvPr>
        </p:nvSpPr>
        <p:spPr>
          <a:xfrm>
            <a:off x="4168775" y="158750"/>
            <a:ext cx="7583805" cy="1186815"/>
          </a:xfrm>
          <a:prstGeom prst="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sz="2800">
                <a:solidFill>
                  <a:schemeClr val="tx1"/>
                </a:solidFill>
              </a:rPr>
              <a:t>从大革命失败的教训中，中国共产党开始认识到</a:t>
            </a:r>
            <a:r>
              <a:rPr lang="zh-CN" sz="2800">
                <a:solidFill>
                  <a:schemeClr val="tx1"/>
                </a:solidFill>
                <a:highlight>
                  <a:srgbClr val="FFFF00"/>
                </a:highlight>
              </a:rPr>
              <a:t>独立掌握革命武装力量</a:t>
            </a:r>
            <a:r>
              <a:rPr lang="zh-CN" sz="2800">
                <a:solidFill>
                  <a:schemeClr val="tx1"/>
                </a:solidFill>
              </a:rPr>
              <a:t>的重要性。</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2" grpId="0" bldLvl="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custDataLst>
              <p:tags r:id="rId1"/>
            </p:custDataLst>
          </p:nvPr>
        </p:nvSpPr>
        <p:spPr>
          <a:xfrm>
            <a:off x="167640" y="94615"/>
            <a:ext cx="2816860"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探路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南昌起义</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5528945" y="113665"/>
            <a:ext cx="7988935"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400" b="1">
                <a:solidFill>
                  <a:srgbClr val="FF0000"/>
                </a:solidFill>
                <a:latin typeface="Arial" panose="020B0604020202020204" pitchFamily="34" charset="0"/>
                <a:ea typeface="微软雅黑" panose="020B0503020204020204" pitchFamily="34" charset="-122"/>
              </a:rPr>
              <a:t>【引导自学】</a:t>
            </a:r>
            <a:r>
              <a:rPr lang="zh-CN" altLang="en-US" sz="2400" b="1">
                <a:latin typeface="Arial" panose="020B0604020202020204" pitchFamily="34" charset="0"/>
                <a:ea typeface="微软雅黑" panose="020B0503020204020204" pitchFamily="34" charset="-122"/>
              </a:rPr>
              <a:t>阅读课本</a:t>
            </a:r>
            <a:r>
              <a:rPr lang="en-US" altLang="zh-CN" sz="2400" b="1">
                <a:latin typeface="Arial" panose="020B0604020202020204" pitchFamily="34" charset="0"/>
                <a:ea typeface="微软雅黑" panose="020B0503020204020204" pitchFamily="34" charset="-122"/>
              </a:rPr>
              <a:t>P77</a:t>
            </a:r>
            <a:r>
              <a:rPr lang="zh-CN" altLang="en-US" sz="2400" b="1">
                <a:latin typeface="Arial" panose="020B0604020202020204" pitchFamily="34" charset="0"/>
                <a:ea typeface="微软雅黑" panose="020B0503020204020204" pitchFamily="34" charset="-122"/>
              </a:rPr>
              <a:t>，完成表格。</a:t>
            </a:r>
            <a:endParaRPr lang="en-US" altLang="zh-CN" sz="2400" b="1">
              <a:latin typeface="Arial" panose="020B0604020202020204" pitchFamily="34" charset="0"/>
              <a:ea typeface="微软雅黑" panose="020B0503020204020204" pitchFamily="34" charset="-122"/>
            </a:endParaRPr>
          </a:p>
        </p:txBody>
      </p:sp>
      <p:graphicFrame>
        <p:nvGraphicFramePr>
          <p:cNvPr id="9" name="表格 8"/>
          <p:cNvGraphicFramePr/>
          <p:nvPr>
            <p:custDataLst>
              <p:tags r:id="rId2"/>
            </p:custDataLst>
          </p:nvPr>
        </p:nvGraphicFramePr>
        <p:xfrm>
          <a:off x="186690" y="1113155"/>
          <a:ext cx="11826875" cy="3108960"/>
        </p:xfrm>
        <a:graphic>
          <a:graphicData uri="http://schemas.openxmlformats.org/drawingml/2006/table">
            <a:tbl>
              <a:tblPr firstRow="1" bandRow="1">
                <a:tableStyleId>{5C22544A-7EE6-4342-B048-85BDC9FD1C3A}</a:tableStyleId>
              </a:tblPr>
              <a:tblGrid>
                <a:gridCol w="1433830">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2188845">
                  <a:extLst>
                    <a:ext uri="{9D8B030D-6E8A-4147-A177-3AD203B41FA5}">
                      <a16:colId xmlns:a16="http://schemas.microsoft.com/office/drawing/2014/main" val="20002"/>
                    </a:ext>
                  </a:extLst>
                </a:gridCol>
                <a:gridCol w="925830">
                  <a:extLst>
                    <a:ext uri="{9D8B030D-6E8A-4147-A177-3AD203B41FA5}">
                      <a16:colId xmlns:a16="http://schemas.microsoft.com/office/drawing/2014/main" val="20003"/>
                    </a:ext>
                  </a:extLst>
                </a:gridCol>
                <a:gridCol w="956310">
                  <a:extLst>
                    <a:ext uri="{9D8B030D-6E8A-4147-A177-3AD203B41FA5}">
                      <a16:colId xmlns:a16="http://schemas.microsoft.com/office/drawing/2014/main" val="20004"/>
                    </a:ext>
                  </a:extLst>
                </a:gridCol>
                <a:gridCol w="1837690">
                  <a:extLst>
                    <a:ext uri="{9D8B030D-6E8A-4147-A177-3AD203B41FA5}">
                      <a16:colId xmlns:a16="http://schemas.microsoft.com/office/drawing/2014/main" val="20005"/>
                    </a:ext>
                  </a:extLst>
                </a:gridCol>
                <a:gridCol w="3904615">
                  <a:extLst>
                    <a:ext uri="{9D8B030D-6E8A-4147-A177-3AD203B41FA5}">
                      <a16:colId xmlns:a16="http://schemas.microsoft.com/office/drawing/2014/main" val="20006"/>
                    </a:ext>
                  </a:extLst>
                </a:gridCol>
              </a:tblGrid>
              <a:tr h="822960">
                <a:tc>
                  <a:txBody>
                    <a:bodyPr/>
                    <a:lstStyle/>
                    <a:p>
                      <a:pPr algn="ctr">
                        <a:buNone/>
                      </a:pPr>
                      <a:r>
                        <a:rPr lang="zh-CN" altLang="en-US" sz="2400">
                          <a:solidFill>
                            <a:schemeClr val="tx1"/>
                          </a:solidFill>
                        </a:rPr>
                        <a:t>时间</a:t>
                      </a:r>
                    </a:p>
                  </a:txBody>
                  <a:tcPr>
                    <a:solidFill>
                      <a:schemeClr val="accent4"/>
                    </a:solidFill>
                  </a:tcPr>
                </a:tc>
                <a:tc>
                  <a:txBody>
                    <a:bodyPr/>
                    <a:lstStyle/>
                    <a:p>
                      <a:pPr algn="ctr">
                        <a:buNone/>
                      </a:pPr>
                      <a:r>
                        <a:rPr lang="zh-CN" altLang="en-US" sz="2400">
                          <a:solidFill>
                            <a:schemeClr val="tx1"/>
                          </a:solidFill>
                        </a:rPr>
                        <a:t>地点</a:t>
                      </a:r>
                    </a:p>
                  </a:txBody>
                  <a:tcPr>
                    <a:solidFill>
                      <a:schemeClr val="accent4"/>
                    </a:solidFill>
                  </a:tcPr>
                </a:tc>
                <a:tc>
                  <a:txBody>
                    <a:bodyPr/>
                    <a:lstStyle/>
                    <a:p>
                      <a:pPr algn="ctr">
                        <a:buNone/>
                      </a:pPr>
                      <a:r>
                        <a:rPr lang="zh-CN" altLang="en-US" sz="2400">
                          <a:solidFill>
                            <a:schemeClr val="tx1"/>
                          </a:solidFill>
                          <a:sym typeface="+mn-ea"/>
                        </a:rPr>
                        <a:t>领导人</a:t>
                      </a:r>
                      <a:endParaRPr lang="zh-CN" altLang="en-US" sz="2400">
                        <a:solidFill>
                          <a:schemeClr val="tx1"/>
                        </a:solidFill>
                      </a:endParaRPr>
                    </a:p>
                  </a:txBody>
                  <a:tcPr>
                    <a:solidFill>
                      <a:schemeClr val="accent4"/>
                    </a:solidFill>
                  </a:tcPr>
                </a:tc>
                <a:tc>
                  <a:txBody>
                    <a:bodyPr/>
                    <a:lstStyle/>
                    <a:p>
                      <a:pPr algn="ctr">
                        <a:buNone/>
                      </a:pPr>
                      <a:r>
                        <a:rPr lang="zh-CN" altLang="en-US" sz="2400">
                          <a:solidFill>
                            <a:schemeClr val="tx1"/>
                          </a:solidFill>
                          <a:sym typeface="+mn-ea"/>
                        </a:rPr>
                        <a:t>军队</a:t>
                      </a:r>
                    </a:p>
                  </a:txBody>
                  <a:tcPr>
                    <a:solidFill>
                      <a:schemeClr val="accent4"/>
                    </a:solidFill>
                  </a:tcPr>
                </a:tc>
                <a:tc>
                  <a:txBody>
                    <a:bodyPr/>
                    <a:lstStyle/>
                    <a:p>
                      <a:pPr algn="ctr">
                        <a:buNone/>
                      </a:pPr>
                      <a:r>
                        <a:rPr lang="zh-CN" altLang="en-US" sz="2400">
                          <a:solidFill>
                            <a:schemeClr val="tx1"/>
                          </a:solidFill>
                        </a:rPr>
                        <a:t>进攻目标</a:t>
                      </a:r>
                    </a:p>
                  </a:txBody>
                  <a:tcPr>
                    <a:solidFill>
                      <a:schemeClr val="accent4"/>
                    </a:solidFill>
                  </a:tcPr>
                </a:tc>
                <a:tc>
                  <a:txBody>
                    <a:bodyPr/>
                    <a:lstStyle/>
                    <a:p>
                      <a:pPr algn="ctr">
                        <a:buNone/>
                      </a:pPr>
                      <a:r>
                        <a:rPr lang="zh-CN" altLang="en-US" sz="2400">
                          <a:solidFill>
                            <a:schemeClr val="tx1"/>
                          </a:solidFill>
                        </a:rPr>
                        <a:t>经过</a:t>
                      </a:r>
                    </a:p>
                  </a:txBody>
                  <a:tcPr>
                    <a:solidFill>
                      <a:schemeClr val="accent4"/>
                    </a:solidFill>
                  </a:tcPr>
                </a:tc>
                <a:tc>
                  <a:txBody>
                    <a:bodyPr/>
                    <a:lstStyle/>
                    <a:p>
                      <a:pPr algn="ctr">
                        <a:buNone/>
                      </a:pPr>
                      <a:r>
                        <a:rPr lang="zh-CN" altLang="en-US" sz="2400">
                          <a:solidFill>
                            <a:schemeClr val="tx1"/>
                          </a:solidFill>
                        </a:rPr>
                        <a:t>意义</a:t>
                      </a:r>
                    </a:p>
                  </a:txBody>
                  <a:tcPr>
                    <a:solidFill>
                      <a:schemeClr val="accent4"/>
                    </a:solidFill>
                  </a:tcPr>
                </a:tc>
                <a:extLst>
                  <a:ext uri="{0D108BD9-81ED-4DB2-BD59-A6C34878D82A}">
                    <a16:rowId xmlns:a16="http://schemas.microsoft.com/office/drawing/2014/main" val="10000"/>
                  </a:ext>
                </a:extLst>
              </a:tr>
              <a:tr h="2286000">
                <a:tc>
                  <a:txBody>
                    <a:bodyPr/>
                    <a:lstStyle/>
                    <a:p>
                      <a:pPr algn="l">
                        <a:buNone/>
                      </a:pPr>
                      <a:endParaRPr lang="en-US" altLang="zh-CN" sz="2400"/>
                    </a:p>
                    <a:p>
                      <a:pPr algn="l">
                        <a:buNone/>
                      </a:pPr>
                      <a:endParaRPr lang="en-US" altLang="zh-CN" sz="2400"/>
                    </a:p>
                    <a:p>
                      <a:pPr algn="l">
                        <a:buNone/>
                      </a:pPr>
                      <a:r>
                        <a:rPr lang="en-US" altLang="zh-CN" sz="2400"/>
                        <a:t>1927.8.1</a:t>
                      </a:r>
                    </a:p>
                  </a:txBody>
                  <a:tcPr>
                    <a:solidFill>
                      <a:schemeClr val="accent4">
                        <a:lumMod val="40000"/>
                        <a:lumOff val="60000"/>
                      </a:schemeClr>
                    </a:solidFill>
                  </a:tcPr>
                </a:tc>
                <a:tc>
                  <a:txBody>
                    <a:bodyPr/>
                    <a:lstStyle/>
                    <a:p>
                      <a:pPr algn="l">
                        <a:buNone/>
                      </a:pPr>
                      <a:r>
                        <a:rPr lang="en-US" altLang="zh-CN" sz="2400"/>
                        <a:t>  </a:t>
                      </a:r>
                    </a:p>
                    <a:p>
                      <a:pPr algn="l">
                        <a:buNone/>
                      </a:pPr>
                      <a:endParaRPr lang="en-US" altLang="zh-CN" sz="2400"/>
                    </a:p>
                    <a:p>
                      <a:pPr algn="l">
                        <a:buNone/>
                      </a:pPr>
                      <a:r>
                        <a:rPr lang="zh-CN" altLang="en-US" sz="2400"/>
                        <a:t>南昌</a:t>
                      </a:r>
                    </a:p>
                  </a:txBody>
                  <a:tcPr>
                    <a:solidFill>
                      <a:schemeClr val="accent4">
                        <a:lumMod val="40000"/>
                        <a:lumOff val="60000"/>
                      </a:schemeClr>
                    </a:solidFill>
                  </a:tcPr>
                </a:tc>
                <a:tc>
                  <a:txBody>
                    <a:bodyPr/>
                    <a:lstStyle/>
                    <a:p>
                      <a:pPr algn="l">
                        <a:buNone/>
                      </a:pPr>
                      <a:endParaRPr lang="zh-CN" altLang="en-US" sz="2400"/>
                    </a:p>
                    <a:p>
                      <a:pPr algn="l">
                        <a:buNone/>
                      </a:pPr>
                      <a:r>
                        <a:rPr lang="zh-CN" altLang="en-US" sz="2400"/>
                        <a:t>周恩来、贺龙、叶挺、朱德、刘伯承等</a:t>
                      </a:r>
                    </a:p>
                  </a:txBody>
                  <a:tcPr>
                    <a:solidFill>
                      <a:schemeClr val="accent4">
                        <a:lumMod val="40000"/>
                        <a:lumOff val="60000"/>
                      </a:schemeClr>
                    </a:solidFill>
                  </a:tcPr>
                </a:tc>
                <a:tc>
                  <a:txBody>
                    <a:bodyPr/>
                    <a:lstStyle/>
                    <a:p>
                      <a:pPr algn="l">
                        <a:buNone/>
                      </a:pPr>
                      <a:endParaRPr lang="zh-CN" altLang="en-US" sz="2400"/>
                    </a:p>
                    <a:p>
                      <a:pPr algn="l">
                        <a:buNone/>
                      </a:pPr>
                      <a:r>
                        <a:rPr lang="zh-CN" altLang="en-US" sz="2400"/>
                        <a:t>国民革命军</a:t>
                      </a:r>
                    </a:p>
                  </a:txBody>
                  <a:tcPr>
                    <a:solidFill>
                      <a:schemeClr val="accent4">
                        <a:lumMod val="40000"/>
                        <a:lumOff val="60000"/>
                      </a:schemeClr>
                    </a:solidFill>
                  </a:tcPr>
                </a:tc>
                <a:tc>
                  <a:txBody>
                    <a:bodyPr/>
                    <a:lstStyle/>
                    <a:p>
                      <a:pPr algn="l">
                        <a:buNone/>
                      </a:pPr>
                      <a:endParaRPr lang="zh-CN" altLang="en-US" sz="2400"/>
                    </a:p>
                    <a:p>
                      <a:pPr algn="l">
                        <a:buNone/>
                      </a:pPr>
                      <a:endParaRPr lang="zh-CN" altLang="en-US" sz="2400"/>
                    </a:p>
                    <a:p>
                      <a:pPr algn="l">
                        <a:buNone/>
                      </a:pPr>
                      <a:r>
                        <a:rPr lang="zh-CN" altLang="en-US" sz="2400"/>
                        <a:t>南昌</a:t>
                      </a:r>
                    </a:p>
                  </a:txBody>
                  <a:tcPr>
                    <a:solidFill>
                      <a:schemeClr val="accent4">
                        <a:lumMod val="40000"/>
                        <a:lumOff val="60000"/>
                      </a:schemeClr>
                    </a:solidFill>
                  </a:tcPr>
                </a:tc>
                <a:tc>
                  <a:txBody>
                    <a:bodyPr/>
                    <a:lstStyle/>
                    <a:p>
                      <a:pPr algn="l">
                        <a:buNone/>
                      </a:pPr>
                      <a:endParaRPr lang="zh-CN" altLang="en-US" sz="2400"/>
                    </a:p>
                    <a:p>
                      <a:pPr algn="l">
                        <a:buNone/>
                      </a:pPr>
                      <a:r>
                        <a:rPr lang="zh-CN" altLang="en-US" sz="2400"/>
                        <a:t>占领南昌城</a:t>
                      </a:r>
                      <a:r>
                        <a:rPr lang="en-US" altLang="zh-CN" sz="2400"/>
                        <a:t>——</a:t>
                      </a:r>
                      <a:r>
                        <a:rPr lang="zh-CN" altLang="en-US" sz="2400"/>
                        <a:t>南下广东</a:t>
                      </a:r>
                      <a:r>
                        <a:rPr lang="en-US" altLang="zh-CN" sz="2400"/>
                        <a:t>——</a:t>
                      </a:r>
                      <a:r>
                        <a:rPr lang="zh-CN" altLang="en-US" sz="2400"/>
                        <a:t>转战湘南</a:t>
                      </a:r>
                    </a:p>
                  </a:txBody>
                  <a:tcPr>
                    <a:solidFill>
                      <a:schemeClr val="accent4">
                        <a:lumMod val="40000"/>
                        <a:lumOff val="60000"/>
                      </a:schemeClr>
                    </a:solidFill>
                  </a:tcPr>
                </a:tc>
                <a:tc>
                  <a:txBody>
                    <a:bodyPr/>
                    <a:lstStyle/>
                    <a:p>
                      <a:pPr algn="l">
                        <a:buNone/>
                      </a:pPr>
                      <a:r>
                        <a:rPr lang="zh-CN" altLang="en-US" sz="2400" b="1">
                          <a:latin typeface="+mj-ea"/>
                          <a:ea typeface="+mj-ea"/>
                          <a:cs typeface="华文中宋" panose="02010600040101010101" charset="-122"/>
                          <a:sym typeface="+mn-ea"/>
                        </a:rPr>
                        <a:t>南昌起义打响了</a:t>
                      </a:r>
                      <a:r>
                        <a:rPr lang="zh-CN" altLang="en-US" sz="2400" b="1">
                          <a:solidFill>
                            <a:srgbClr val="C00000"/>
                          </a:solidFill>
                          <a:latin typeface="+mj-ea"/>
                          <a:ea typeface="+mj-ea"/>
                          <a:cs typeface="华文中宋" panose="02010600040101010101" charset="-122"/>
                          <a:sym typeface="+mn-ea"/>
                        </a:rPr>
                        <a:t>武装反抗</a:t>
                      </a:r>
                      <a:r>
                        <a:rPr lang="zh-CN" altLang="en-US" sz="2400" b="1">
                          <a:latin typeface="+mj-ea"/>
                          <a:ea typeface="+mj-ea"/>
                          <a:cs typeface="华文中宋" panose="02010600040101010101" charset="-122"/>
                          <a:sym typeface="+mn-ea"/>
                        </a:rPr>
                        <a:t>国民党反动派统治的</a:t>
                      </a:r>
                      <a:r>
                        <a:rPr lang="zh-CN" altLang="en-US" sz="2400" b="1">
                          <a:solidFill>
                            <a:srgbClr val="C00000"/>
                          </a:solidFill>
                          <a:latin typeface="+mj-ea"/>
                          <a:ea typeface="+mj-ea"/>
                          <a:cs typeface="华文中宋" panose="02010600040101010101" charset="-122"/>
                          <a:sym typeface="+mn-ea"/>
                        </a:rPr>
                        <a:t>第一枪，标志着中国共产党独立领导革命战争、创建人民军队和武装夺取政权的开端。</a:t>
                      </a:r>
                    </a:p>
                    <a:p>
                      <a:pPr algn="l">
                        <a:buNone/>
                      </a:pPr>
                      <a:endParaRPr lang="zh-CN" altLang="en-US" sz="2400"/>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468630" y="626110"/>
            <a:ext cx="3835400" cy="52197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C00000"/>
                </a:solidFill>
                <a:latin typeface="宋体" panose="02010600030101010101" pitchFamily="2" charset="-122"/>
                <a:ea typeface="宋体" panose="02010600030101010101" pitchFamily="2" charset="-122"/>
              </a:rPr>
              <a:t>南昌起义</a:t>
            </a:r>
            <a:r>
              <a:rPr lang="en-US" altLang="zh-CN" sz="2800" b="1">
                <a:solidFill>
                  <a:srgbClr val="C00000"/>
                </a:solidFill>
                <a:latin typeface="宋体" panose="02010600030101010101" pitchFamily="2" charset="-122"/>
                <a:ea typeface="宋体" panose="02010600030101010101" pitchFamily="2" charset="-122"/>
              </a:rPr>
              <a:t>——</a:t>
            </a:r>
            <a:r>
              <a:rPr lang="zh-CN" altLang="en-US" sz="2800" b="1">
                <a:solidFill>
                  <a:srgbClr val="C00000"/>
                </a:solidFill>
                <a:latin typeface="宋体" panose="02010600030101010101" pitchFamily="2" charset="-122"/>
                <a:ea typeface="宋体" panose="02010600030101010101" pitchFamily="2" charset="-122"/>
              </a:rPr>
              <a:t>诞新军</a:t>
            </a:r>
          </a:p>
        </p:txBody>
      </p:sp>
      <p:pic>
        <p:nvPicPr>
          <p:cNvPr id="15" name="图片 14" descr="101 (1)"/>
          <p:cNvPicPr>
            <a:picLocks noChangeAspect="1"/>
          </p:cNvPicPr>
          <p:nvPr>
            <p:custDataLst>
              <p:tags r:id="rId3"/>
            </p:custDataLst>
          </p:nvPr>
        </p:nvPicPr>
        <p:blipFill>
          <a:blip r:embed="rId12"/>
          <a:stretch>
            <a:fillRect/>
          </a:stretch>
        </p:blipFill>
        <p:spPr>
          <a:xfrm>
            <a:off x="8956675" y="467360"/>
            <a:ext cx="3235325" cy="680720"/>
          </a:xfrm>
          <a:prstGeom prst="rect">
            <a:avLst/>
          </a:prstGeom>
        </p:spPr>
      </p:pic>
      <p:grpSp>
        <p:nvGrpSpPr>
          <p:cNvPr id="6" name="组合 5"/>
          <p:cNvGrpSpPr/>
          <p:nvPr/>
        </p:nvGrpSpPr>
        <p:grpSpPr>
          <a:xfrm>
            <a:off x="310515" y="2373630"/>
            <a:ext cx="7711440" cy="1504950"/>
            <a:chOff x="489" y="3738"/>
            <a:chExt cx="12144" cy="2370"/>
          </a:xfrm>
        </p:grpSpPr>
        <p:sp>
          <p:nvSpPr>
            <p:cNvPr id="17" name="矩形 16"/>
            <p:cNvSpPr/>
            <p:nvPr/>
          </p:nvSpPr>
          <p:spPr>
            <a:xfrm>
              <a:off x="489" y="3995"/>
              <a:ext cx="1895" cy="1576"/>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矩形 17"/>
            <p:cNvSpPr/>
            <p:nvPr>
              <p:custDataLst>
                <p:tags r:id="rId6"/>
              </p:custDataLst>
            </p:nvPr>
          </p:nvSpPr>
          <p:spPr>
            <a:xfrm>
              <a:off x="2676" y="3995"/>
              <a:ext cx="711" cy="1576"/>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3543" y="3738"/>
              <a:ext cx="3161" cy="2031"/>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矩形 19"/>
            <p:cNvSpPr/>
            <p:nvPr>
              <p:custDataLst>
                <p:tags r:id="rId8"/>
              </p:custDataLst>
            </p:nvPr>
          </p:nvSpPr>
          <p:spPr>
            <a:xfrm>
              <a:off x="7014" y="3738"/>
              <a:ext cx="1233" cy="1834"/>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矩形 20"/>
            <p:cNvSpPr/>
            <p:nvPr>
              <p:custDataLst>
                <p:tags r:id="rId9"/>
              </p:custDataLst>
            </p:nvPr>
          </p:nvSpPr>
          <p:spPr>
            <a:xfrm>
              <a:off x="8557" y="3738"/>
              <a:ext cx="1142" cy="1833"/>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矩形 21"/>
            <p:cNvSpPr/>
            <p:nvPr>
              <p:custDataLst>
                <p:tags r:id="rId10"/>
              </p:custDataLst>
            </p:nvPr>
          </p:nvSpPr>
          <p:spPr>
            <a:xfrm>
              <a:off x="10009" y="3738"/>
              <a:ext cx="2624" cy="2371"/>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3" name="矩形 22"/>
          <p:cNvSpPr/>
          <p:nvPr/>
        </p:nvSpPr>
        <p:spPr>
          <a:xfrm>
            <a:off x="8176895" y="2012950"/>
            <a:ext cx="3753485" cy="208280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167640" y="1930400"/>
            <a:ext cx="6659880" cy="388048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eaLnBrk="0" fontAlgn="base" hangingPunct="0"/>
            <a:r>
              <a:rPr lang="zh-CN"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材料：周恩来指出</a:t>
            </a:r>
            <a:r>
              <a:rPr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1927</a:t>
            </a:r>
            <a:r>
              <a:rPr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年</a:t>
            </a:r>
            <a:r>
              <a:rPr lang="en-US"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8</a:t>
            </a:r>
            <a:r>
              <a:rPr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月</a:t>
            </a:r>
            <a:r>
              <a:rPr lang="en-US"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日的南昌暴动孕育了中国工农红军的胚胎。经过了六年来反帝、反中国地主资产阶级国民党的斗争，它已在土地革命的过程中，从小的分散的、在无产阶级及其先锋队共产党领导之下的农民暴动所产生的游击队与部分的白军士兵暴动，逐渐形成了今天的伟大的、反帝国主义、推翻中国地主资产阶级统治的主要武装力量——中国工农红军的基础。所以，中央革命军事委员会决定‘八一’为中国工农红军纪念日，实有非常伟大的意义。”</a:t>
            </a:r>
            <a:r>
              <a:rPr lang="en-US"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p>
          <a:p>
            <a:pPr indent="0" algn="just" eaLnBrk="0" fontAlgn="base" hangingPunct="0"/>
            <a:r>
              <a:rPr lang="en-US"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——《关于南昌起义的文献选载》</a:t>
            </a:r>
            <a:endParaRPr lang="en-US" altLang="en-US" sz="22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16" name="组合 15"/>
          <p:cNvGrpSpPr/>
          <p:nvPr/>
        </p:nvGrpSpPr>
        <p:grpSpPr>
          <a:xfrm>
            <a:off x="91440" y="2471420"/>
            <a:ext cx="6735445" cy="2163445"/>
            <a:chOff x="144" y="3892"/>
            <a:chExt cx="10607" cy="3407"/>
          </a:xfrm>
        </p:grpSpPr>
        <p:sp>
          <p:nvSpPr>
            <p:cNvPr id="12" name="矩形 11"/>
            <p:cNvSpPr/>
            <p:nvPr/>
          </p:nvSpPr>
          <p:spPr>
            <a:xfrm>
              <a:off x="144" y="3892"/>
              <a:ext cx="4643" cy="725"/>
            </a:xfrm>
            <a:prstGeom prst="rect">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矩形 12"/>
            <p:cNvSpPr/>
            <p:nvPr>
              <p:custDataLst>
                <p:tags r:id="rId4"/>
              </p:custDataLst>
            </p:nvPr>
          </p:nvSpPr>
          <p:spPr>
            <a:xfrm>
              <a:off x="6109" y="5924"/>
              <a:ext cx="4643" cy="637"/>
            </a:xfrm>
            <a:prstGeom prst="rect">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矩形 13"/>
            <p:cNvSpPr/>
            <p:nvPr>
              <p:custDataLst>
                <p:tags r:id="rId5"/>
              </p:custDataLst>
            </p:nvPr>
          </p:nvSpPr>
          <p:spPr>
            <a:xfrm>
              <a:off x="344" y="6561"/>
              <a:ext cx="7231" cy="738"/>
            </a:xfrm>
            <a:prstGeom prst="rect">
              <a:avLst/>
            </a:prstGeom>
            <a:noFill/>
            <a:ln w="381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3"/>
          <p:cNvPicPr>
            <a:picLocks noChangeAspect="1"/>
          </p:cNvPicPr>
          <p:nvPr/>
        </p:nvPicPr>
        <p:blipFill>
          <a:blip r:embed="rId8"/>
          <a:stretch>
            <a:fillRect/>
          </a:stretch>
        </p:blipFill>
        <p:spPr>
          <a:xfrm>
            <a:off x="635" y="-222885"/>
            <a:ext cx="12334875" cy="7459345"/>
          </a:xfrm>
          <a:prstGeom prst="rect">
            <a:avLst/>
          </a:prstGeom>
        </p:spPr>
      </p:pic>
      <p:pic>
        <p:nvPicPr>
          <p:cNvPr id="3" name="图片 2" descr="鸟在飞&#10;&#10;中度可信度描述已自动生成"/>
          <p:cNvPicPr>
            <a:picLocks noChangeAspect="1"/>
          </p:cNvPicPr>
          <p:nvPr>
            <p:custDataLst>
              <p:tags r:id="rId1"/>
            </p:custDataLst>
          </p:nvPr>
        </p:nvPicPr>
        <p:blipFill rotWithShape="1">
          <a:blip r:embed="rId9"/>
          <a:srcRect/>
          <a:stretch>
            <a:fillRect/>
          </a:stretch>
        </p:blipFill>
        <p:spPr>
          <a:xfrm flipH="1">
            <a:off x="7716520" y="963295"/>
            <a:ext cx="1650365" cy="1673225"/>
          </a:xfrm>
          <a:prstGeom prst="rect">
            <a:avLst/>
          </a:prstGeom>
        </p:spPr>
      </p:pic>
      <p:pic>
        <p:nvPicPr>
          <p:cNvPr id="19" name="图片 18" descr="白色的鸟&#10;&#10;描述已自动生成"/>
          <p:cNvPicPr>
            <a:picLocks noChangeAspect="1"/>
          </p:cNvPicPr>
          <p:nvPr>
            <p:custDataLst>
              <p:tags r:id="rId2"/>
            </p:custDataLst>
          </p:nvPr>
        </p:nvPicPr>
        <p:blipFill>
          <a:blip r:embed="rId10"/>
          <a:stretch>
            <a:fillRect/>
          </a:stretch>
        </p:blipFill>
        <p:spPr>
          <a:xfrm>
            <a:off x="9411335" y="4291965"/>
            <a:ext cx="930275" cy="1014730"/>
          </a:xfrm>
          <a:prstGeom prst="rect">
            <a:avLst/>
          </a:prstGeom>
        </p:spPr>
      </p:pic>
      <p:sp>
        <p:nvSpPr>
          <p:cNvPr id="5" name="矩形 4"/>
          <p:cNvSpPr/>
          <p:nvPr>
            <p:custDataLst>
              <p:tags r:id="rId3"/>
            </p:custDataLst>
          </p:nvPr>
        </p:nvSpPr>
        <p:spPr>
          <a:xfrm>
            <a:off x="5203825" y="1270"/>
            <a:ext cx="7131685"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custDataLst>
              <p:tags r:id="rId4"/>
            </p:custDataLst>
          </p:nvPr>
        </p:nvSpPr>
        <p:spPr>
          <a:xfrm>
            <a:off x="2325370" y="1773555"/>
            <a:ext cx="9952355" cy="316611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0" y="1772920"/>
            <a:ext cx="2325370" cy="31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6"/>
            </p:custDataLst>
          </p:nvPr>
        </p:nvSpPr>
        <p:spPr>
          <a:xfrm>
            <a:off x="6579870" y="1773555"/>
            <a:ext cx="3416935" cy="1792605"/>
          </a:xfrm>
          <a:prstGeom prst="rect">
            <a:avLst/>
          </a:prstGeom>
          <a:noFill/>
        </p:spPr>
        <p:txBody>
          <a:bodyPr wrap="square" rtlCol="0">
            <a:noAutofit/>
          </a:bodyPr>
          <a:lstStyle/>
          <a:p>
            <a:r>
              <a:rPr lang="zh-CN" altLang="en-US" sz="8800" b="1" dirty="0">
                <a:solidFill>
                  <a:schemeClr val="bg1"/>
                </a:solidFill>
                <a:latin typeface="宋体" panose="02010600030101010101" pitchFamily="2" charset="-122"/>
                <a:ea typeface="宋体" panose="02010600030101010101" pitchFamily="2" charset="-122"/>
              </a:rPr>
              <a:t>寻</a:t>
            </a:r>
            <a:r>
              <a:rPr lang="en-US" altLang="zh-CN" sz="8800" b="1" dirty="0">
                <a:solidFill>
                  <a:schemeClr val="bg1"/>
                </a:solidFill>
                <a:latin typeface="宋体" panose="02010600030101010101" pitchFamily="2" charset="-122"/>
                <a:ea typeface="宋体" panose="02010600030101010101" pitchFamily="2" charset="-122"/>
              </a:rPr>
              <a:t> </a:t>
            </a:r>
            <a:r>
              <a:rPr lang="zh-CN" altLang="en-US" sz="8800" b="1" dirty="0">
                <a:solidFill>
                  <a:schemeClr val="bg1"/>
                </a:solidFill>
                <a:latin typeface="宋体" panose="02010600030101010101" pitchFamily="2" charset="-122"/>
                <a:ea typeface="宋体" panose="02010600030101010101" pitchFamily="2" charset="-122"/>
              </a:rPr>
              <a:t>路</a:t>
            </a:r>
          </a:p>
        </p:txBody>
      </p:sp>
      <p:sp>
        <p:nvSpPr>
          <p:cNvPr id="2" name="文本框 1"/>
          <p:cNvSpPr txBox="1"/>
          <p:nvPr/>
        </p:nvSpPr>
        <p:spPr>
          <a:xfrm>
            <a:off x="5203825" y="3277235"/>
            <a:ext cx="6988175" cy="1014730"/>
          </a:xfrm>
          <a:prstGeom prst="rect">
            <a:avLst/>
          </a:prstGeom>
          <a:noFill/>
        </p:spPr>
        <p:txBody>
          <a:bodyPr wrap="square" rtlCol="0">
            <a:spAutoFit/>
          </a:bodyPr>
          <a:lstStyle/>
          <a:p>
            <a:r>
              <a:rPr lang="en-US" altLang="zh-CN" sz="6000" b="1">
                <a:solidFill>
                  <a:srgbClr val="FFC000"/>
                </a:solidFill>
                <a:latin typeface="宋体" panose="02010600030101010101" pitchFamily="2" charset="-122"/>
                <a:ea typeface="宋体" panose="02010600030101010101" pitchFamily="2" charset="-122"/>
                <a:cs typeface="宋体" panose="02010600030101010101" pitchFamily="2" charset="-122"/>
              </a:rPr>
              <a:t>    ——</a:t>
            </a:r>
            <a:r>
              <a:rPr lang="zh-CN" altLang="en-US" sz="6000" b="1">
                <a:solidFill>
                  <a:srgbClr val="FFC000"/>
                </a:solidFill>
                <a:latin typeface="宋体" panose="02010600030101010101" pitchFamily="2" charset="-122"/>
                <a:ea typeface="宋体" panose="02010600030101010101" pitchFamily="2" charset="-122"/>
                <a:cs typeface="宋体" panose="02010600030101010101" pitchFamily="2" charset="-122"/>
              </a:rPr>
              <a:t>秋收起义</a:t>
            </a:r>
          </a:p>
        </p:txBody>
      </p:sp>
      <p:sp>
        <p:nvSpPr>
          <p:cNvPr id="7" name="文本框 6"/>
          <p:cNvSpPr txBox="1"/>
          <p:nvPr/>
        </p:nvSpPr>
        <p:spPr>
          <a:xfrm>
            <a:off x="382905" y="2327910"/>
            <a:ext cx="1623060" cy="1861185"/>
          </a:xfrm>
          <a:prstGeom prst="rect">
            <a:avLst/>
          </a:prstGeom>
          <a:noFill/>
        </p:spPr>
        <p:txBody>
          <a:bodyPr wrap="square" rtlCol="0">
            <a:spAutoFit/>
          </a:bodyPr>
          <a:lstStyle/>
          <a:p>
            <a:r>
              <a:rPr lang="zh-CN" altLang="en-US" sz="11500" b="1">
                <a:solidFill>
                  <a:schemeClr val="tx1"/>
                </a:solidFill>
                <a:latin typeface="宋体" panose="02010600030101010101" pitchFamily="2" charset="-122"/>
                <a:ea typeface="宋体" panose="02010600030101010101" pitchFamily="2" charset="-122"/>
                <a:cs typeface="华文楷体" panose="02010600040101010101" charset="-122"/>
              </a:rPr>
              <a:t>贰</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custDataLst>
              <p:tags r:id="rId1"/>
            </p:custDataLst>
          </p:nvPr>
        </p:nvSpPr>
        <p:spPr>
          <a:xfrm>
            <a:off x="186690" y="113665"/>
            <a:ext cx="3943985" cy="451485"/>
          </a:xfrm>
          <a:prstGeom prst="roundRect">
            <a:avLst/>
          </a:prstGeom>
          <a:solidFill>
            <a:srgbClr val="FFBC0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tlCol="0" anchor="ctr"/>
          <a:lstStyle/>
          <a:p>
            <a:pPr algn="l"/>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寻路</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秋收起义</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4533265" y="113665"/>
            <a:ext cx="7227570" cy="52197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FF0000"/>
                </a:solidFill>
                <a:latin typeface="Arial" panose="020B0604020202020204" pitchFamily="34" charset="0"/>
                <a:ea typeface="微软雅黑" panose="020B0503020204020204" pitchFamily="34" charset="-122"/>
              </a:rPr>
              <a:t>【引导自学】</a:t>
            </a:r>
            <a:r>
              <a:rPr lang="zh-CN" altLang="en-US" sz="2800" b="1">
                <a:latin typeface="Arial" panose="020B0604020202020204" pitchFamily="34" charset="0"/>
                <a:ea typeface="微软雅黑" panose="020B0503020204020204" pitchFamily="34" charset="-122"/>
              </a:rPr>
              <a:t>阅读课本</a:t>
            </a:r>
            <a:r>
              <a:rPr lang="en-US" altLang="zh-CN" sz="2800" b="1">
                <a:latin typeface="Arial" panose="020B0604020202020204" pitchFamily="34" charset="0"/>
                <a:ea typeface="微软雅黑" panose="020B0503020204020204" pitchFamily="34" charset="-122"/>
              </a:rPr>
              <a:t>P78-79</a:t>
            </a:r>
            <a:r>
              <a:rPr lang="zh-CN" altLang="en-US" sz="2800" b="1">
                <a:latin typeface="Arial" panose="020B0604020202020204" pitchFamily="34" charset="0"/>
                <a:ea typeface="微软雅黑" panose="020B0503020204020204" pitchFamily="34" charset="-122"/>
              </a:rPr>
              <a:t>，完成表格。</a:t>
            </a:r>
          </a:p>
        </p:txBody>
      </p:sp>
      <p:sp>
        <p:nvSpPr>
          <p:cNvPr id="11" name="文本框 10"/>
          <p:cNvSpPr txBox="1"/>
          <p:nvPr>
            <p:custDataLst>
              <p:tags r:id="rId2"/>
            </p:custDataLst>
          </p:nvPr>
        </p:nvSpPr>
        <p:spPr>
          <a:xfrm>
            <a:off x="363855" y="577215"/>
            <a:ext cx="3766820" cy="52197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C00000"/>
                </a:solidFill>
                <a:latin typeface="宋体" panose="02010600030101010101" pitchFamily="2" charset="-122"/>
                <a:ea typeface="宋体" panose="02010600030101010101" pitchFamily="2" charset="-122"/>
              </a:rPr>
              <a:t>八七会议</a:t>
            </a:r>
            <a:r>
              <a:rPr lang="en-US" altLang="zh-CN" sz="2800" b="1">
                <a:solidFill>
                  <a:srgbClr val="C00000"/>
                </a:solidFill>
                <a:latin typeface="宋体" panose="02010600030101010101" pitchFamily="2" charset="-122"/>
                <a:ea typeface="宋体" panose="02010600030101010101" pitchFamily="2" charset="-122"/>
              </a:rPr>
              <a:t>——</a:t>
            </a:r>
            <a:r>
              <a:rPr lang="zh-CN" altLang="en-US" sz="2800" b="1">
                <a:solidFill>
                  <a:srgbClr val="C00000"/>
                </a:solidFill>
                <a:latin typeface="宋体" panose="02010600030101010101" pitchFamily="2" charset="-122"/>
                <a:ea typeface="宋体" panose="02010600030101010101" pitchFamily="2" charset="-122"/>
              </a:rPr>
              <a:t>定方向</a:t>
            </a:r>
          </a:p>
        </p:txBody>
      </p:sp>
      <p:graphicFrame>
        <p:nvGraphicFramePr>
          <p:cNvPr id="13" name="表格 12"/>
          <p:cNvGraphicFramePr/>
          <p:nvPr>
            <p:custDataLst>
              <p:tags r:id="rId3"/>
            </p:custDataLst>
          </p:nvPr>
        </p:nvGraphicFramePr>
        <p:xfrm>
          <a:off x="631190" y="1091565"/>
          <a:ext cx="10929620" cy="1763395"/>
        </p:xfrm>
        <a:graphic>
          <a:graphicData uri="http://schemas.openxmlformats.org/drawingml/2006/table">
            <a:tbl>
              <a:tblPr firstRow="1" bandRow="1">
                <a:tableStyleId>{5C22544A-7EE6-4342-B048-85BDC9FD1C3A}</a:tableStyleId>
              </a:tblPr>
              <a:tblGrid>
                <a:gridCol w="1488440">
                  <a:extLst>
                    <a:ext uri="{9D8B030D-6E8A-4147-A177-3AD203B41FA5}">
                      <a16:colId xmlns:a16="http://schemas.microsoft.com/office/drawing/2014/main" val="20000"/>
                    </a:ext>
                  </a:extLst>
                </a:gridCol>
                <a:gridCol w="1179195">
                  <a:extLst>
                    <a:ext uri="{9D8B030D-6E8A-4147-A177-3AD203B41FA5}">
                      <a16:colId xmlns:a16="http://schemas.microsoft.com/office/drawing/2014/main" val="20001"/>
                    </a:ext>
                  </a:extLst>
                </a:gridCol>
                <a:gridCol w="8261985">
                  <a:extLst>
                    <a:ext uri="{9D8B030D-6E8A-4147-A177-3AD203B41FA5}">
                      <a16:colId xmlns:a16="http://schemas.microsoft.com/office/drawing/2014/main" val="20002"/>
                    </a:ext>
                  </a:extLst>
                </a:gridCol>
              </a:tblGrid>
              <a:tr h="519430">
                <a:tc>
                  <a:txBody>
                    <a:bodyPr/>
                    <a:lstStyle/>
                    <a:p>
                      <a:pPr algn="ctr">
                        <a:buNone/>
                      </a:pPr>
                      <a:r>
                        <a:rPr lang="zh-CN" altLang="en-US" sz="2400">
                          <a:solidFill>
                            <a:schemeClr val="tx1"/>
                          </a:solidFill>
                        </a:rPr>
                        <a:t>时间</a:t>
                      </a:r>
                    </a:p>
                  </a:txBody>
                  <a:tcPr>
                    <a:solidFill>
                      <a:schemeClr val="accent4"/>
                    </a:solidFill>
                  </a:tcPr>
                </a:tc>
                <a:tc>
                  <a:txBody>
                    <a:bodyPr/>
                    <a:lstStyle/>
                    <a:p>
                      <a:pPr algn="ctr">
                        <a:buNone/>
                      </a:pPr>
                      <a:r>
                        <a:rPr lang="zh-CN" altLang="en-US" sz="2400">
                          <a:solidFill>
                            <a:schemeClr val="tx1"/>
                          </a:solidFill>
                        </a:rPr>
                        <a:t>地点</a:t>
                      </a:r>
                    </a:p>
                  </a:txBody>
                  <a:tcPr>
                    <a:solidFill>
                      <a:schemeClr val="accent4"/>
                    </a:solidFill>
                  </a:tcPr>
                </a:tc>
                <a:tc>
                  <a:txBody>
                    <a:bodyPr/>
                    <a:lstStyle/>
                    <a:p>
                      <a:pPr algn="ctr">
                        <a:buNone/>
                      </a:pPr>
                      <a:r>
                        <a:rPr lang="zh-CN" altLang="en-US" sz="2400">
                          <a:solidFill>
                            <a:schemeClr val="tx1"/>
                          </a:solidFill>
                          <a:sym typeface="+mn-ea"/>
                        </a:rPr>
                        <a:t>内容</a:t>
                      </a:r>
                      <a:endParaRPr lang="zh-CN" altLang="en-US" sz="2400">
                        <a:solidFill>
                          <a:schemeClr val="tx1"/>
                        </a:solidFill>
                      </a:endParaRPr>
                    </a:p>
                  </a:txBody>
                  <a:tcPr>
                    <a:solidFill>
                      <a:schemeClr val="accent4"/>
                    </a:solidFill>
                  </a:tcPr>
                </a:tc>
                <a:extLst>
                  <a:ext uri="{0D108BD9-81ED-4DB2-BD59-A6C34878D82A}">
                    <a16:rowId xmlns:a16="http://schemas.microsoft.com/office/drawing/2014/main" val="10000"/>
                  </a:ext>
                </a:extLst>
              </a:tr>
              <a:tr h="1243965">
                <a:tc>
                  <a:txBody>
                    <a:bodyPr/>
                    <a:lstStyle/>
                    <a:p>
                      <a:pPr algn="l">
                        <a:buNone/>
                      </a:pPr>
                      <a:r>
                        <a:rPr lang="en-US" altLang="zh-CN" sz="2400"/>
                        <a:t>1927.8.7</a:t>
                      </a:r>
                    </a:p>
                  </a:txBody>
                  <a:tcPr>
                    <a:solidFill>
                      <a:schemeClr val="accent4">
                        <a:lumMod val="40000"/>
                        <a:lumOff val="60000"/>
                      </a:schemeClr>
                    </a:solidFill>
                  </a:tcPr>
                </a:tc>
                <a:tc>
                  <a:txBody>
                    <a:bodyPr/>
                    <a:lstStyle/>
                    <a:p>
                      <a:pPr algn="l">
                        <a:buNone/>
                      </a:pPr>
                      <a:r>
                        <a:rPr lang="en-US" altLang="zh-CN" sz="2400"/>
                        <a:t> </a:t>
                      </a:r>
                      <a:r>
                        <a:rPr lang="zh-CN" altLang="en-US" sz="2400"/>
                        <a:t>汉口</a:t>
                      </a:r>
                    </a:p>
                  </a:txBody>
                  <a:tcPr>
                    <a:solidFill>
                      <a:schemeClr val="accent4">
                        <a:lumMod val="40000"/>
                        <a:lumOff val="60000"/>
                      </a:schemeClr>
                    </a:solidFill>
                  </a:tcPr>
                </a:tc>
                <a:tc>
                  <a:txBody>
                    <a:bodyPr/>
                    <a:lstStyle/>
                    <a:p>
                      <a:pPr algn="l">
                        <a:buNone/>
                      </a:pPr>
                      <a:r>
                        <a:rPr lang="en-US" altLang="zh-CN" sz="2400"/>
                        <a:t>1.</a:t>
                      </a:r>
                      <a:r>
                        <a:rPr lang="zh-CN" altLang="en-US" sz="2400"/>
                        <a:t>确定实行土地革命和武装起义的方针；</a:t>
                      </a:r>
                    </a:p>
                    <a:p>
                      <a:pPr algn="l">
                        <a:buNone/>
                      </a:pPr>
                      <a:r>
                        <a:rPr lang="en-US" altLang="zh-CN" sz="2400"/>
                        <a:t>2.</a:t>
                      </a:r>
                      <a:r>
                        <a:rPr lang="zh-CN" altLang="en-US" sz="2400"/>
                        <a:t>发动秋收起义；</a:t>
                      </a:r>
                    </a:p>
                    <a:p>
                      <a:pPr algn="l">
                        <a:buNone/>
                      </a:pPr>
                      <a:r>
                        <a:rPr lang="en-US" altLang="zh-CN" sz="2400"/>
                        <a:t>3.</a:t>
                      </a:r>
                      <a:r>
                        <a:rPr lang="zh-CN" altLang="en-US" sz="2400"/>
                        <a:t>提出</a:t>
                      </a:r>
                      <a:r>
                        <a:rPr lang="en-US" altLang="zh-CN" sz="2400"/>
                        <a:t>“</a:t>
                      </a:r>
                      <a:r>
                        <a:rPr lang="zh-CN" altLang="en-US" sz="2400"/>
                        <a:t>政权是由枪杆子中取得的</a:t>
                      </a:r>
                      <a:r>
                        <a:rPr lang="en-US" altLang="zh-CN" sz="2400"/>
                        <a:t>”</a:t>
                      </a:r>
                      <a:r>
                        <a:rPr lang="zh-CN" altLang="en-US" sz="2400"/>
                        <a:t>著名论断。</a:t>
                      </a: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33" name="文本框 32"/>
          <p:cNvSpPr txBox="1"/>
          <p:nvPr/>
        </p:nvSpPr>
        <p:spPr>
          <a:xfrm>
            <a:off x="459105" y="2811145"/>
            <a:ext cx="3959225" cy="52197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800" b="1">
                <a:solidFill>
                  <a:srgbClr val="C00000"/>
                </a:solidFill>
                <a:latin typeface="宋体" panose="02010600030101010101" pitchFamily="2" charset="-122"/>
                <a:ea typeface="宋体" panose="02010600030101010101" pitchFamily="2" charset="-122"/>
              </a:rPr>
              <a:t>秋收起义</a:t>
            </a:r>
            <a:r>
              <a:rPr lang="en-US" altLang="zh-CN" sz="2800" b="1">
                <a:solidFill>
                  <a:srgbClr val="C00000"/>
                </a:solidFill>
                <a:latin typeface="宋体" panose="02010600030101010101" pitchFamily="2" charset="-122"/>
                <a:ea typeface="宋体" panose="02010600030101010101" pitchFamily="2" charset="-122"/>
              </a:rPr>
              <a:t>——</a:t>
            </a:r>
            <a:r>
              <a:rPr lang="zh-CN" altLang="en-US" sz="2800" b="1">
                <a:solidFill>
                  <a:srgbClr val="C00000"/>
                </a:solidFill>
                <a:latin typeface="宋体" panose="02010600030101010101" pitchFamily="2" charset="-122"/>
                <a:ea typeface="宋体" panose="02010600030101010101" pitchFamily="2" charset="-122"/>
              </a:rPr>
              <a:t>闯新路</a:t>
            </a:r>
          </a:p>
        </p:txBody>
      </p:sp>
      <p:graphicFrame>
        <p:nvGraphicFramePr>
          <p:cNvPr id="34" name="表格 33"/>
          <p:cNvGraphicFramePr/>
          <p:nvPr>
            <p:custDataLst>
              <p:tags r:id="rId4"/>
            </p:custDataLst>
          </p:nvPr>
        </p:nvGraphicFramePr>
        <p:xfrm>
          <a:off x="405765" y="3388360"/>
          <a:ext cx="10883265" cy="2655570"/>
        </p:xfrm>
        <a:graphic>
          <a:graphicData uri="http://schemas.openxmlformats.org/drawingml/2006/table">
            <a:tbl>
              <a:tblPr firstRow="1" bandRow="1">
                <a:tableStyleId>{5C22544A-7EE6-4342-B048-85BDC9FD1C3A}</a:tableStyleId>
              </a:tblPr>
              <a:tblGrid>
                <a:gridCol w="1970405">
                  <a:extLst>
                    <a:ext uri="{9D8B030D-6E8A-4147-A177-3AD203B41FA5}">
                      <a16:colId xmlns:a16="http://schemas.microsoft.com/office/drawing/2014/main" val="20000"/>
                    </a:ext>
                  </a:extLst>
                </a:gridCol>
                <a:gridCol w="795020">
                  <a:extLst>
                    <a:ext uri="{9D8B030D-6E8A-4147-A177-3AD203B41FA5}">
                      <a16:colId xmlns:a16="http://schemas.microsoft.com/office/drawing/2014/main" val="20001"/>
                    </a:ext>
                  </a:extLst>
                </a:gridCol>
                <a:gridCol w="1831975">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gridCol w="1590040">
                  <a:extLst>
                    <a:ext uri="{9D8B030D-6E8A-4147-A177-3AD203B41FA5}">
                      <a16:colId xmlns:a16="http://schemas.microsoft.com/office/drawing/2014/main" val="20004"/>
                    </a:ext>
                  </a:extLst>
                </a:gridCol>
                <a:gridCol w="2524125">
                  <a:extLst>
                    <a:ext uri="{9D8B030D-6E8A-4147-A177-3AD203B41FA5}">
                      <a16:colId xmlns:a16="http://schemas.microsoft.com/office/drawing/2014/main" val="20005"/>
                    </a:ext>
                  </a:extLst>
                </a:gridCol>
              </a:tblGrid>
              <a:tr h="763905">
                <a:tc>
                  <a:txBody>
                    <a:bodyPr/>
                    <a:lstStyle/>
                    <a:p>
                      <a:pPr algn="ctr">
                        <a:buNone/>
                      </a:pPr>
                      <a:r>
                        <a:rPr lang="zh-CN" altLang="en-US" sz="2400">
                          <a:solidFill>
                            <a:schemeClr val="tx1"/>
                          </a:solidFill>
                        </a:rPr>
                        <a:t>时间</a:t>
                      </a:r>
                    </a:p>
                  </a:txBody>
                  <a:tcPr>
                    <a:solidFill>
                      <a:schemeClr val="accent4"/>
                    </a:solidFill>
                  </a:tcPr>
                </a:tc>
                <a:tc>
                  <a:txBody>
                    <a:bodyPr/>
                    <a:lstStyle/>
                    <a:p>
                      <a:pPr algn="ctr">
                        <a:buNone/>
                      </a:pPr>
                      <a:r>
                        <a:rPr lang="zh-CN" altLang="en-US" sz="2400">
                          <a:solidFill>
                            <a:schemeClr val="tx1"/>
                          </a:solidFill>
                        </a:rPr>
                        <a:t>地点</a:t>
                      </a:r>
                    </a:p>
                  </a:txBody>
                  <a:tcPr>
                    <a:solidFill>
                      <a:schemeClr val="accent4"/>
                    </a:solidFill>
                  </a:tcPr>
                </a:tc>
                <a:tc>
                  <a:txBody>
                    <a:bodyPr/>
                    <a:lstStyle/>
                    <a:p>
                      <a:pPr algn="ctr">
                        <a:buNone/>
                      </a:pPr>
                      <a:r>
                        <a:rPr lang="zh-CN" altLang="en-US" sz="2400">
                          <a:solidFill>
                            <a:schemeClr val="tx1"/>
                          </a:solidFill>
                          <a:sym typeface="+mn-ea"/>
                        </a:rPr>
                        <a:t>领导人</a:t>
                      </a:r>
                      <a:endParaRPr lang="zh-CN" altLang="en-US" sz="2400">
                        <a:solidFill>
                          <a:schemeClr val="tx1"/>
                        </a:solidFill>
                      </a:endParaRPr>
                    </a:p>
                  </a:txBody>
                  <a:tcPr>
                    <a:solidFill>
                      <a:schemeClr val="accent4"/>
                    </a:solidFill>
                  </a:tcPr>
                </a:tc>
                <a:tc>
                  <a:txBody>
                    <a:bodyPr/>
                    <a:lstStyle/>
                    <a:p>
                      <a:pPr algn="ctr">
                        <a:buNone/>
                      </a:pPr>
                      <a:r>
                        <a:rPr lang="zh-CN" altLang="en-US" sz="2400">
                          <a:solidFill>
                            <a:schemeClr val="tx1"/>
                          </a:solidFill>
                          <a:sym typeface="+mn-ea"/>
                        </a:rPr>
                        <a:t>军队</a:t>
                      </a:r>
                    </a:p>
                  </a:txBody>
                  <a:tcPr>
                    <a:solidFill>
                      <a:schemeClr val="accent4"/>
                    </a:solidFill>
                  </a:tcPr>
                </a:tc>
                <a:tc>
                  <a:txBody>
                    <a:bodyPr/>
                    <a:lstStyle/>
                    <a:p>
                      <a:pPr algn="ctr">
                        <a:buNone/>
                      </a:pPr>
                      <a:r>
                        <a:rPr lang="zh-CN" altLang="en-US" sz="2400">
                          <a:solidFill>
                            <a:schemeClr val="tx1"/>
                          </a:solidFill>
                        </a:rPr>
                        <a:t>进攻目标</a:t>
                      </a:r>
                    </a:p>
                  </a:txBody>
                  <a:tcPr>
                    <a:solidFill>
                      <a:schemeClr val="accent4"/>
                    </a:solidFill>
                  </a:tcPr>
                </a:tc>
                <a:tc>
                  <a:txBody>
                    <a:bodyPr/>
                    <a:lstStyle/>
                    <a:p>
                      <a:pPr algn="ctr">
                        <a:buNone/>
                      </a:pPr>
                      <a:r>
                        <a:rPr lang="zh-CN" altLang="en-US" sz="2400">
                          <a:solidFill>
                            <a:schemeClr val="tx1"/>
                          </a:solidFill>
                        </a:rPr>
                        <a:t>经过</a:t>
                      </a:r>
                    </a:p>
                  </a:txBody>
                  <a:tcPr>
                    <a:solidFill>
                      <a:schemeClr val="accent4"/>
                    </a:solidFill>
                  </a:tcPr>
                </a:tc>
                <a:extLst>
                  <a:ext uri="{0D108BD9-81ED-4DB2-BD59-A6C34878D82A}">
                    <a16:rowId xmlns:a16="http://schemas.microsoft.com/office/drawing/2014/main" val="10000"/>
                  </a:ext>
                </a:extLst>
              </a:tr>
              <a:tr h="1891665">
                <a:tc>
                  <a:txBody>
                    <a:bodyPr/>
                    <a:lstStyle/>
                    <a:p>
                      <a:pPr algn="l">
                        <a:buNone/>
                      </a:pPr>
                      <a:endParaRPr lang="en-US" altLang="zh-CN" sz="2400"/>
                    </a:p>
                    <a:p>
                      <a:pPr algn="l">
                        <a:buNone/>
                      </a:pPr>
                      <a:r>
                        <a:rPr lang="en-US" altLang="zh-CN" sz="2400"/>
                        <a:t>1927.9</a:t>
                      </a:r>
                    </a:p>
                  </a:txBody>
                  <a:tcPr>
                    <a:solidFill>
                      <a:schemeClr val="accent4">
                        <a:lumMod val="40000"/>
                        <a:lumOff val="60000"/>
                      </a:schemeClr>
                    </a:solidFill>
                  </a:tcPr>
                </a:tc>
                <a:tc>
                  <a:txBody>
                    <a:bodyPr/>
                    <a:lstStyle/>
                    <a:p>
                      <a:pPr algn="l">
                        <a:buNone/>
                      </a:pPr>
                      <a:r>
                        <a:rPr lang="zh-CN" altLang="en-US" sz="2400"/>
                        <a:t>湘赣边界</a:t>
                      </a:r>
                    </a:p>
                  </a:txBody>
                  <a:tcPr>
                    <a:solidFill>
                      <a:schemeClr val="accent4">
                        <a:lumMod val="40000"/>
                        <a:lumOff val="60000"/>
                      </a:schemeClr>
                    </a:solidFill>
                  </a:tcPr>
                </a:tc>
                <a:tc>
                  <a:txBody>
                    <a:bodyPr/>
                    <a:lstStyle/>
                    <a:p>
                      <a:pPr algn="l">
                        <a:buNone/>
                      </a:pPr>
                      <a:endParaRPr lang="zh-CN" altLang="en-US" sz="2400"/>
                    </a:p>
                    <a:p>
                      <a:pPr algn="l">
                        <a:buNone/>
                      </a:pPr>
                      <a:r>
                        <a:rPr lang="zh-CN" altLang="en-US" sz="2400"/>
                        <a:t>毛泽东</a:t>
                      </a:r>
                    </a:p>
                  </a:txBody>
                  <a:tcPr>
                    <a:solidFill>
                      <a:schemeClr val="accent4">
                        <a:lumMod val="40000"/>
                        <a:lumOff val="60000"/>
                      </a:schemeClr>
                    </a:solidFill>
                  </a:tcPr>
                </a:tc>
                <a:tc>
                  <a:txBody>
                    <a:bodyPr/>
                    <a:lstStyle/>
                    <a:p>
                      <a:pPr algn="l">
                        <a:buNone/>
                      </a:pPr>
                      <a:endParaRPr lang="zh-CN" altLang="en-US" sz="2400"/>
                    </a:p>
                    <a:p>
                      <a:pPr algn="l">
                        <a:buNone/>
                      </a:pPr>
                      <a:r>
                        <a:rPr lang="zh-CN" altLang="en-US" sz="2400"/>
                        <a:t>工农革命军</a:t>
                      </a:r>
                    </a:p>
                  </a:txBody>
                  <a:tcPr>
                    <a:solidFill>
                      <a:schemeClr val="accent4">
                        <a:lumMod val="40000"/>
                        <a:lumOff val="60000"/>
                      </a:schemeClr>
                    </a:solidFill>
                  </a:tcPr>
                </a:tc>
                <a:tc>
                  <a:txBody>
                    <a:bodyPr/>
                    <a:lstStyle/>
                    <a:p>
                      <a:pPr algn="ctr">
                        <a:buNone/>
                      </a:pPr>
                      <a:endParaRPr lang="zh-CN" altLang="en-US" sz="2400"/>
                    </a:p>
                    <a:p>
                      <a:pPr algn="ctr">
                        <a:buNone/>
                      </a:pPr>
                      <a:r>
                        <a:rPr lang="zh-CN" altLang="en-US" sz="2400"/>
                        <a:t>长沙</a:t>
                      </a:r>
                    </a:p>
                  </a:txBody>
                  <a:tcPr>
                    <a:solidFill>
                      <a:schemeClr val="accent4">
                        <a:lumMod val="40000"/>
                        <a:lumOff val="60000"/>
                      </a:schemeClr>
                    </a:solidFill>
                  </a:tcPr>
                </a:tc>
                <a:tc>
                  <a:txBody>
                    <a:bodyPr/>
                    <a:lstStyle/>
                    <a:p>
                      <a:pPr algn="ctr">
                        <a:buNone/>
                      </a:pPr>
                      <a:endParaRPr lang="zh-CN" sz="2400"/>
                    </a:p>
                    <a:p>
                      <a:pPr algn="ctr">
                        <a:buNone/>
                      </a:pPr>
                      <a:r>
                        <a:rPr lang="zh-CN" sz="2400"/>
                        <a:t>兵分三路，进攻长沙，起义受挫，损失惨重</a:t>
                      </a: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2" name="矩形 1"/>
          <p:cNvSpPr/>
          <p:nvPr/>
        </p:nvSpPr>
        <p:spPr>
          <a:xfrm>
            <a:off x="5913120" y="2810510"/>
            <a:ext cx="5647690" cy="522605"/>
          </a:xfrm>
          <a:prstGeom prst="rect">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a:solidFill>
                  <a:schemeClr val="tx1"/>
                </a:solidFill>
              </a:rPr>
              <a:t>意义：为革命道路指明方向。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bldLvl="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9748_1*i*4"/>
  <p:tag name="KSO_WM_TEMPLATE_CATEGORY" val="custom"/>
  <p:tag name="KSO_WM_TEMPLATE_INDEX" val="20219748"/>
  <p:tag name="KSO_WM_UNIT_LAYERLEVEL" val="1"/>
  <p:tag name="KSO_WM_TAG_VERSION" val="1.0"/>
  <p:tag name="KSO_WM_BEAUTIFY_FLAG" val="#wm#"/>
  <p:tag name="KSO_WM_UNIT_TYPE" val="i"/>
  <p:tag name="KSO_WM_UNIT_INDEX" val="4"/>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9748_1*i*7"/>
  <p:tag name="KSO_WM_TEMPLATE_CATEGORY" val="custom"/>
  <p:tag name="KSO_WM_TEMPLATE_INDEX" val="20219748"/>
  <p:tag name="KSO_WM_UNIT_LAYERLEVEL" val="1"/>
  <p:tag name="KSO_WM_TAG_VERSION" val="1.0"/>
  <p:tag name="KSO_WM_BEAUTIFY_FLAG" val="#wm#"/>
  <p:tag name="KSO_WM_UNIT_TYPE" val="i"/>
  <p:tag name="KSO_WM_UNIT_INDEX" val="7"/>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15.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35.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6"/>
  <p:tag name="KSO_WM_UNI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6"/>
  <p:tag name="KSO_WM_UNI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6"/>
  <p:tag name="KSO_WM_UNIT_FILL_TYPE" val="1"/>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60.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UNIT_TABLE_BEAUTIFY" val="smartTable{aa7c1234-1c6c-46de-ba66-0b0c8edf96b7}"/>
  <p:tag name="TABLE_ENDDRAG_ORIGIN_RECT" val="309*383"/>
  <p:tag name="TABLE_ENDDRAG_RECT" val="604*75*309*383"/>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7278,&quot;width&quot;:6333}"/>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9748_1*i*4"/>
  <p:tag name="KSO_WM_TEMPLATE_CATEGORY" val="custom"/>
  <p:tag name="KSO_WM_TEMPLATE_INDEX" val="20219748"/>
  <p:tag name="KSO_WM_UNIT_LAYERLEVEL" val="1"/>
  <p:tag name="KSO_WM_TAG_VERSION" val="1.0"/>
  <p:tag name="KSO_WM_BEAUTIFY_FLAG" val="#wm#"/>
  <p:tag name="KSO_WM_UNIT_TYPE" val="i"/>
  <p:tag name="KSO_WM_UNIT_INDEX" val="4"/>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86.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9748_1*i*7"/>
  <p:tag name="KSO_WM_TEMPLATE_CATEGORY" val="custom"/>
  <p:tag name="KSO_WM_TEMPLATE_INDEX" val="20219748"/>
  <p:tag name="KSO_WM_UNIT_LAYERLEVEL" val="1"/>
  <p:tag name="KSO_WM_TAG_VERSION" val="1.0"/>
  <p:tag name="KSO_WM_BEAUTIFY_FLAG" val="#wm#"/>
  <p:tag name="KSO_WM_UNIT_TYPE" val="i"/>
  <p:tag name="KSO_WM_UNIT_INDEX" val="7"/>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TABLE_ENDDRAG_ORIGIN_RECT" val="931*233"/>
  <p:tag name="TABLE_ENDDRAG_RECT" val="14*87*931*23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9748_1*i*4"/>
  <p:tag name="KSO_WM_TEMPLATE_CATEGORY" val="custom"/>
  <p:tag name="KSO_WM_TEMPLATE_INDEX" val="20219748"/>
  <p:tag name="KSO_WM_UNIT_LAYERLEVEL" val="1"/>
  <p:tag name="KSO_WM_TAG_VERSION" val="1.0"/>
  <p:tag name="KSO_WM_BEAUTIFY_FLAG" val="#wm#"/>
  <p:tag name="KSO_WM_UNIT_TYPE" val="i"/>
  <p:tag name="KSO_WM_UNIT_INDEX" val="4"/>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9748_1*i*7"/>
  <p:tag name="KSO_WM_TEMPLATE_CATEGORY" val="custom"/>
  <p:tag name="KSO_WM_TEMPLATE_INDEX" val="20219748"/>
  <p:tag name="KSO_WM_UNIT_LAYERLEVEL" val="1"/>
  <p:tag name="KSO_WM_TAG_VERSION" val="1.0"/>
  <p:tag name="KSO_WM_BEAUTIFY_FLAG" val="#wm#"/>
  <p:tag name="KSO_WM_UNIT_TYPE" val="i"/>
  <p:tag name="KSO_WM_UNIT_INDEX" val="7"/>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TABLE_ENDDRAG_ORIGIN_RECT" val="860*138"/>
  <p:tag name="TABLE_ENDDRAG_RECT" val="49*85*860*138"/>
</p:tagLst>
</file>

<file path=ppt/tags/tag47.xml><?xml version="1.0" encoding="utf-8"?>
<p:tagLst xmlns:a="http://schemas.openxmlformats.org/drawingml/2006/main" xmlns:r="http://schemas.openxmlformats.org/officeDocument/2006/relationships" xmlns:p="http://schemas.openxmlformats.org/presentationml/2006/main">
  <p:tag name="TABLE_ENDDRAG_ORIGIN_RECT" val="856*209"/>
  <p:tag name="TABLE_ENDDRAG_RECT" val="31*266*856*209"/>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AS_UNIQUEID" val="2812"/>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2744</Words>
  <Application>Microsoft Office PowerPoint</Application>
  <PresentationFormat>宽屏</PresentationFormat>
  <Paragraphs>346</Paragraphs>
  <Slides>33</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33</vt:i4>
      </vt:variant>
    </vt:vector>
  </HeadingPairs>
  <TitlesOfParts>
    <vt:vector size="50" baseType="lpstr">
      <vt:lpstr>FZQingKeBenYueSongS-R-GB</vt:lpstr>
      <vt:lpstr>FZSongKeBenXiuKaiS-R-GB</vt:lpstr>
      <vt:lpstr>等线</vt:lpstr>
      <vt:lpstr>等线 Light</vt:lpstr>
      <vt:lpstr>汉仪劲楷简</vt:lpstr>
      <vt:lpstr>汉仪尚巍手书W</vt:lpstr>
      <vt:lpstr>楷体_GB2312</vt:lpstr>
      <vt:lpstr>宋体</vt:lpstr>
      <vt:lpstr>Arial</vt:lpstr>
      <vt:lpstr>Wingdings</vt:lpstr>
      <vt:lpstr>黑体</vt:lpstr>
      <vt:lpstr>华文楷体</vt:lpstr>
      <vt:lpstr>华文中宋</vt:lpstr>
      <vt:lpstr>楷体</vt:lpstr>
      <vt:lpstr>隶书</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钱 建平</dc:creator>
  <cp:lastModifiedBy>钱 建平</cp:lastModifiedBy>
  <cp:revision>4</cp:revision>
  <dcterms:created xsi:type="dcterms:W3CDTF">2023-12-15T04:28:00Z</dcterms:created>
  <dcterms:modified xsi:type="dcterms:W3CDTF">2023-12-15T04:29:23Z</dcterms:modified>
</cp:coreProperties>
</file>