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sldIdLst>
    <p:sldId id="288" r:id="rId8"/>
    <p:sldId id="256" r:id="rId9"/>
    <p:sldId id="269" r:id="rId10"/>
    <p:sldId id="339" r:id="rId11"/>
    <p:sldId id="340" r:id="rId12"/>
    <p:sldId id="289" r:id="rId13"/>
    <p:sldId id="290" r:id="rId14"/>
    <p:sldId id="291" r:id="rId15"/>
    <p:sldId id="328" r:id="rId16"/>
    <p:sldId id="315" r:id="rId17"/>
    <p:sldId id="316" r:id="rId18"/>
    <p:sldId id="318" r:id="rId19"/>
    <p:sldId id="317" r:id="rId20"/>
    <p:sldId id="323" r:id="rId21"/>
    <p:sldId id="324" r:id="rId22"/>
    <p:sldId id="320" r:id="rId23"/>
    <p:sldId id="341" r:id="rId24"/>
    <p:sldId id="32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CC"/>
    <a:srgbClr val="006600"/>
    <a:srgbClr val="00CC00"/>
    <a:srgbClr val="9999FF"/>
    <a:srgbClr val="66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2"/>
    <p:restoredTop sz="94620"/>
  </p:normalViewPr>
  <p:slideViewPr>
    <p:cSldViewPr showGuides="1">
      <p:cViewPr>
        <p:scale>
          <a:sx n="78" d="100"/>
          <a:sy n="78" d="100"/>
        </p:scale>
        <p:origin x="-648" y="-138"/>
      </p:cViewPr>
      <p:guideLst>
        <p:guide orient="horz" pos="2158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F1B2F3-7D7B-4C06-9A45-63B9B31677DB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0DFAD-A7F9-4A0E-882C-4C50F41F785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7A41E6-18F8-4B0F-8CD3-4DC648241C8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FEBB43-3C11-4DB8-A355-D1E7E14FFDA3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4E260B-8E22-44C9-BE89-DADB8D1A107D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FBF261-A1A0-495C-9B22-305B10BA741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59A0AA-BE6A-4049-B6BB-AF6FB08DA31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CA4100-39DD-431E-A212-14EC4D1F6869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082D53-00DA-4D5B-B12A-510335250165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61988-42E3-4753-966D-7AB6248B1AF4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0" y="1054100"/>
            <a:ext cx="78724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19CFC3-2E38-46DF-B114-986918C4F8B5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AFBC95-8B1F-4967-B3B6-4EF8C14B990D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9612F2-3770-4CFF-8BB2-E53015BCF52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76FD4B-0D9A-4AFE-842C-845BA95B684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90C869-DAA8-4CB5-ABA7-5B07735128C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17C491-BA6F-40C6-A632-8C4828C87998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48CAA6-215C-4BEF-9452-4AE24443E9F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AF6BEA-CE1B-4669-ADFC-95CBF30D3983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2B2F1F-E040-4BAB-A54E-BE2F15A94C4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6D3C9-E173-4A8B-93FC-19CA141A57F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B34A0D-D0E3-4041-A012-F27EF646DE7D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D60875-A349-46C3-B2B6-9A1ED8D5EE8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30A1F-0E10-4E22-BB8B-B9A24F7963F1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0" y="1054100"/>
            <a:ext cx="78724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8610AA-C41B-461E-8EB1-2161D3CCFA2C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424029-261C-4BB6-9D87-67820C90758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A0E18-AB53-4BAB-9914-FD18EE180FC8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5DC1E7-4EE7-4C8F-A306-78540055A904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6829D-2850-4D0F-BD13-EEDB85D32F9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106FB0-C3A1-4E72-A838-4F3FFD6AA1ED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814EBD-41B7-4EAC-8358-B4DB0E85D1A4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2DBE06-DEDE-491A-8C7C-4B4EDF1CBC88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FD2F33-26D3-448D-A4F7-F92E0C5BEAA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67B9F5-3890-44F2-8FD9-5A35691A00AC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CA3EF3-16E3-4D71-A8D0-6B100382D84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C4798B-57A5-4221-BC59-24777179382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0" y="1054100"/>
            <a:ext cx="78724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3B6C0B-FEAD-48F3-970C-2F2A25787F6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78302-3B59-4CE8-88E2-25B9E5301AE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DECA65-3C30-438D-A396-107232585E8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D0042-EC4F-4BC0-B49C-C78DED132D7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4EF073-F33F-4FB6-9F64-E5957327694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7E493A-4D47-47C6-B979-B20C381A2CE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3434D4-1DBB-4107-8553-3E3CFCFCDD39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9DD0C7-6E32-468E-BF80-AE6475F04DF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B1A284-27DC-437C-891B-4E07BA54DE43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4FA8D-31A4-4D66-AB79-F6D84CCBD06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C72AA9-9ED2-4664-8717-0CAB3BDF1E1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6C7EA1-C811-43D7-9489-2FA64752F134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0" y="1054100"/>
            <a:ext cx="78724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03C8D2-8FE4-49EF-AA05-90EED8C30581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A13A10-A598-4C0D-8918-C7DA822DC49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8F26C1-F8E5-4DA9-B494-91A269B4ECFC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CB59FF-570D-4176-AC09-FA911C4C268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97225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EE9CDD-8835-4948-A464-0EA2E06AC7C5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96838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B608EE-524F-4C38-A570-FF7454D7BDAB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07238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14400" y="3143250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EF0652-00BD-4478-AB3E-5C3A7443BD6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06132-ABCC-464A-884A-79D70CB3A7BF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0C88C0-26CB-42A2-8016-FBBE56578171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586575-2D09-4A22-8844-1282E54184E5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F97CDE-992F-40BF-9954-79E368FD0F0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4A0B2A-3B03-4FFA-B688-6B3C7E4D0D10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0" y="1054100"/>
            <a:ext cx="78724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404F8-E29E-420E-A4A3-4492153E3F11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6E4E18-031C-4010-B034-DDFBBBD1700A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" y="1411288"/>
            <a:ext cx="109728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48E30F-7F6E-48AB-ABE8-F748908F466F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B835CF-5121-420D-AB57-DC6076A0A3E8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9F77A-B86A-41E1-A837-F6D57AD362B4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14750" y="1054100"/>
            <a:ext cx="7872413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5C5548-FA0B-412B-9947-7389D14A19D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C2B883-1C46-44CC-9F10-7BEF5BE1A98E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p>
            <a:pPr algn="ct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7A41E6-18F8-4B0F-8CD3-4DC648241C8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90C869-DAA8-4CB5-ABA7-5B07735128C2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6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5DC1E7-4EE7-4C8F-A306-78540055A904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100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D0042-EC4F-4BC0-B49C-C78DED132D7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3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5124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CB59FF-570D-4176-AC09-FA911C4C2687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6678613"/>
            <a:ext cx="12192000" cy="179388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614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68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B835CF-5121-420D-AB57-DC6076A0A3E8}" type="datetimeFigureOut"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>
              <a:defRPr sz="1100">
                <a:solidFill>
                  <a:srgbClr val="636363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microsoft.com/office/2007/relationships/media" Target="file:///D:\&#21051;&#21360;&#30340;&#20048;&#36259;\&#21051;&#21360;&#30340;&#20048;&#36259;&#22791;&#35838;&#20013;\&#21476;&#20195;&#22235;&#22823;&#21457;&#26126;.mp4" TargetMode="External"/><Relationship Id="rId1" Type="http://schemas.openxmlformats.org/officeDocument/2006/relationships/video" Target="file:///D:\&#21051;&#21360;&#30340;&#20048;&#36259;\&#21051;&#21360;&#30340;&#20048;&#36259;&#22791;&#35838;&#20013;\&#21476;&#20195;&#22235;&#22823;&#21457;&#26126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11.png"/><Relationship Id="rId2" Type="http://schemas.microsoft.com/office/2007/relationships/media" Target="file:///D:\&#21051;&#21360;&#30340;&#20048;&#36259;\&#21051;&#21360;&#30340;&#20048;&#36259;&#22791;&#35838;&#20013;\&#21051;&#21360;&#31034;&#33539;4.mp4" TargetMode="External"/><Relationship Id="rId1" Type="http://schemas.openxmlformats.org/officeDocument/2006/relationships/video" Target="file:///D:\&#21051;&#21360;&#30340;&#20048;&#36259;\&#21051;&#21360;&#30340;&#20048;&#36259;&#22791;&#35838;&#20013;\&#21051;&#21360;&#31034;&#33539;4.mp4" TargetMode="Externa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10.xml"/><Relationship Id="rId7" Type="http://schemas.openxmlformats.org/officeDocument/2006/relationships/image" Target="../media/image37.png"/><Relationship Id="rId6" Type="http://schemas.openxmlformats.org/officeDocument/2006/relationships/tags" Target="../tags/tag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35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media" Target="file:///D:\&#21051;&#21360;&#30340;&#20048;&#36259;\&#21051;&#21360;&#30340;&#20048;&#36259;&#22791;&#35838;&#20013;\&#38050;&#29748;&#26354;%20-%20&#36731;&#24555;&#30340;&#20048;&#26354;%20-%20&#38083;&#22768;.mp3" TargetMode="External"/><Relationship Id="rId4" Type="http://schemas.openxmlformats.org/officeDocument/2006/relationships/audio" Target="file:///D:\&#21051;&#21360;&#30340;&#20048;&#36259;\&#21051;&#21360;&#30340;&#20048;&#36259;&#22791;&#35838;&#20013;\&#38050;&#29748;&#26354;%20-%20&#36731;&#24555;&#30340;&#20048;&#26354;%20-%20&#38083;&#22768;.mp3" TargetMode="External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7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file:///D:\&#21051;&#21360;&#30340;&#20048;&#36259;\&#21051;&#21360;&#30340;&#20048;&#36259;&#22791;&#35838;&#20013;\&#26408;&#27963;&#23383;.mp4" TargetMode="External"/><Relationship Id="rId2" Type="http://schemas.openxmlformats.org/officeDocument/2006/relationships/video" Target="file:///D:\&#21051;&#21360;&#30340;&#20048;&#36259;\&#21051;&#21360;&#30340;&#20048;&#36259;&#22791;&#35838;&#20013;\&#26408;&#27963;&#23383;.mp4" TargetMode="Externa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4.xml"/><Relationship Id="rId7" Type="http://schemas.openxmlformats.org/officeDocument/2006/relationships/image" Target="../media/image15.png"/><Relationship Id="rId6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tags" Target="../tags/tag2.xml"/><Relationship Id="rId3" Type="http://schemas.openxmlformats.org/officeDocument/2006/relationships/image" Target="../media/image13.png"/><Relationship Id="rId2" Type="http://schemas.openxmlformats.org/officeDocument/2006/relationships/tags" Target="../tags/tag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image" Target="../media/image18.jpeg"/><Relationship Id="rId11" Type="http://schemas.openxmlformats.org/officeDocument/2006/relationships/image" Target="../media/image17.png"/><Relationship Id="rId10" Type="http://schemas.openxmlformats.org/officeDocument/2006/relationships/tags" Target="../tags/tag5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古代四大发明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36775" y="476250"/>
            <a:ext cx="9386888" cy="577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Box 11"/>
          <p:cNvSpPr txBox="1"/>
          <p:nvPr/>
        </p:nvSpPr>
        <p:spPr>
          <a:xfrm>
            <a:off x="623888" y="608013"/>
            <a:ext cx="1128713" cy="550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5865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古</a:t>
            </a:r>
            <a:endParaRPr kumimoji="0" lang="zh-CN" altLang="en-US" sz="5865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5865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</a:t>
            </a:r>
            <a:endParaRPr kumimoji="0" lang="zh-CN" altLang="en-US" sz="5865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5865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</a:t>
            </a:r>
            <a:endParaRPr kumimoji="0" lang="zh-CN" altLang="en-US" sz="5865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5865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</a:t>
            </a:r>
            <a:endParaRPr kumimoji="0" lang="zh-CN" altLang="en-US" sz="5865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5865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</a:t>
            </a:r>
            <a:endParaRPr kumimoji="0" lang="zh-CN" altLang="en-US" sz="5865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5865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</a:t>
            </a:r>
            <a:endParaRPr kumimoji="0" lang="zh-CN" altLang="en-US" sz="5865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TextBox 8"/>
          <p:cNvSpPr txBox="1"/>
          <p:nvPr/>
        </p:nvSpPr>
        <p:spPr>
          <a:xfrm>
            <a:off x="407988" y="476250"/>
            <a:ext cx="9675813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二、了解刻印工具，探究刻印方法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25" y="1557338"/>
            <a:ext cx="4513263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刻印的工具：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3736" name="Picture 8" descr="C:\Users\Administrator\AppData\Roaming\Tencent\Users\418306597\QQ\WinTemp\RichOle\T]1$N7%1WQV_)4E`XPE4[KQ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788" y="2492375"/>
            <a:ext cx="2921000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8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5" y="2420938"/>
            <a:ext cx="3035300" cy="276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4"/>
          <p:cNvSpPr txBox="1"/>
          <p:nvPr/>
        </p:nvSpPr>
        <p:spPr>
          <a:xfrm>
            <a:off x="1487488" y="5621338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刻刀</a:t>
            </a:r>
            <a:endParaRPr lang="en-US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4"/>
          <p:cNvSpPr txBox="1"/>
          <p:nvPr/>
        </p:nvSpPr>
        <p:spPr>
          <a:xfrm>
            <a:off x="5376863" y="5621338"/>
            <a:ext cx="1439862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模具</a:t>
            </a:r>
            <a:endParaRPr lang="en-US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9191625" y="5589588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印泥</a:t>
            </a:r>
            <a:endParaRPr lang="en-US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59375" y="2719388"/>
            <a:ext cx="1808163" cy="20605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800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1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Box 8"/>
          <p:cNvSpPr txBox="1"/>
          <p:nvPr/>
        </p:nvSpPr>
        <p:spPr>
          <a:xfrm>
            <a:off x="407988" y="333375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二、了解刻印工具，探究刻印方法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1412875"/>
            <a:ext cx="4899025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材质的选择：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76" name="文本框 4"/>
          <p:cNvSpPr txBox="1"/>
          <p:nvPr/>
        </p:nvSpPr>
        <p:spPr>
          <a:xfrm>
            <a:off x="4464050" y="4965700"/>
            <a:ext cx="2014538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6665" b="1" kern="1200" cap="none" spc="0" normalizeH="0" baseline="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模具</a:t>
            </a:r>
            <a:endParaRPr kumimoji="0" lang="en-US" altLang="en-US" sz="6665" b="1" kern="1200" cap="none" spc="0" normalizeH="0" baseline="0" noProof="1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852" name="矩形 20"/>
          <p:cNvSpPr/>
          <p:nvPr/>
        </p:nvSpPr>
        <p:spPr>
          <a:xfrm>
            <a:off x="4559300" y="1989138"/>
            <a:ext cx="2214563" cy="2554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6000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16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885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725" y="2368550"/>
            <a:ext cx="2505075" cy="203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63" y="4654550"/>
            <a:ext cx="2522537" cy="186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2349500"/>
            <a:ext cx="2671763" cy="2049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4581525"/>
            <a:ext cx="2611438" cy="193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9984674" y="1845581"/>
            <a:ext cx="1107440" cy="452310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软</a:t>
            </a:r>
            <a:endParaRPr kumimoji="0" lang="en-US" altLang="zh-CN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硬</a:t>
            </a:r>
            <a:endParaRPr kumimoji="0" lang="en-US" altLang="zh-CN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适</a:t>
            </a:r>
            <a:endParaRPr kumimoji="0" lang="en-US" altLang="zh-CN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</a:t>
            </a:r>
            <a:endParaRPr kumimoji="0" lang="zh-CN" altLang="en-US" sz="7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TextBox 8"/>
          <p:cNvSpPr txBox="1"/>
          <p:nvPr/>
        </p:nvSpPr>
        <p:spPr>
          <a:xfrm>
            <a:off x="334963" y="260350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二、了解刻印工具，探究刻印方法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63" y="1557338"/>
            <a:ext cx="8064500" cy="706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刻印的方法：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7735" y="2709181"/>
            <a:ext cx="1824198" cy="23069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阴刻</a:t>
            </a:r>
            <a:endParaRPr kumimoji="0" lang="zh-CN" altLang="en-US" sz="7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92398" y="2744866"/>
            <a:ext cx="1824195" cy="23069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阳刻</a:t>
            </a:r>
            <a:endParaRPr kumimoji="0" lang="zh-CN" altLang="en-US" sz="7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32700" y="4724400"/>
            <a:ext cx="1808163" cy="20621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800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1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8463" y="4783138"/>
            <a:ext cx="1808162" cy="20621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2800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1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extBox 8"/>
          <p:cNvSpPr txBox="1"/>
          <p:nvPr/>
        </p:nvSpPr>
        <p:spPr>
          <a:xfrm>
            <a:off x="407988" y="260350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二、了解刻印工具，探究刻印方法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898" name="TextBox 5"/>
          <p:cNvSpPr txBox="1"/>
          <p:nvPr/>
        </p:nvSpPr>
        <p:spPr>
          <a:xfrm>
            <a:off x="550863" y="1773238"/>
            <a:ext cx="997585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小组探究：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自主学习阴刻和阳刻，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完成学习单。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72038" y="1557338"/>
            <a:ext cx="6875462" cy="4979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extBox 8"/>
          <p:cNvSpPr txBox="1"/>
          <p:nvPr/>
        </p:nvSpPr>
        <p:spPr>
          <a:xfrm>
            <a:off x="263525" y="404813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二、了解刻印工具，探究刻印方法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22" name="文本框 3"/>
          <p:cNvSpPr txBox="1"/>
          <p:nvPr/>
        </p:nvSpPr>
        <p:spPr>
          <a:xfrm>
            <a:off x="550863" y="1916113"/>
            <a:ext cx="803275" cy="38163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学习刻印的方法</a:t>
            </a:r>
            <a:endParaRPr lang="zh-CN" altLang="zh-CN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刻印示范4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63750" y="1628775"/>
            <a:ext cx="9037955" cy="4893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extBox 8"/>
          <p:cNvSpPr txBox="1"/>
          <p:nvPr/>
        </p:nvSpPr>
        <p:spPr>
          <a:xfrm>
            <a:off x="334963" y="333375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二、了解刻印工具，探究刻印方法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94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988" y="2276475"/>
            <a:ext cx="4359275" cy="199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75" y="2274888"/>
            <a:ext cx="3736975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724400"/>
            <a:ext cx="3467100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49" name="Picture 12" descr="C:\Users\Administrator\AppData\Roaming\Tencent\Users\418306597\QQ\WinTemp\RichOle\9Z9$UXI)WB8`E$)2FX%~]Y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13" y="4652963"/>
            <a:ext cx="1438275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0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263" y="4611688"/>
            <a:ext cx="1470025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3" name="TextBox 17"/>
          <p:cNvSpPr txBox="1"/>
          <p:nvPr/>
        </p:nvSpPr>
        <p:spPr>
          <a:xfrm>
            <a:off x="552450" y="1484313"/>
            <a:ext cx="9975850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欣赏学生作品</a:t>
            </a: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zh-CN" altLang="en-US" sz="4265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952" name="图片 2" descr="H]W3C%}{6M9D]E)55F09B2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lum bright="6000" contrast="29999"/>
          </a:blip>
          <a:stretch>
            <a:fillRect/>
          </a:stretch>
        </p:blipFill>
        <p:spPr>
          <a:xfrm>
            <a:off x="334963" y="2420938"/>
            <a:ext cx="2773362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3" name="图片 4" descr="GO~30~_KP$0JGXW8S32PC8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lum bright="6000" contrast="29999"/>
          </a:blip>
          <a:stretch>
            <a:fillRect/>
          </a:stretch>
        </p:blipFill>
        <p:spPr>
          <a:xfrm>
            <a:off x="7751763" y="4437063"/>
            <a:ext cx="3994150" cy="2152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extBox 8"/>
          <p:cNvSpPr txBox="1"/>
          <p:nvPr/>
        </p:nvSpPr>
        <p:spPr>
          <a:xfrm>
            <a:off x="407988" y="404813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三、刻制小印章，体验刻印乐趣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0" name="TextBox 12"/>
          <p:cNvSpPr txBox="1"/>
          <p:nvPr/>
        </p:nvSpPr>
        <p:spPr>
          <a:xfrm>
            <a:off x="695325" y="1485900"/>
            <a:ext cx="80645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艺术实践：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971" name="Rectangle 7"/>
          <p:cNvSpPr/>
          <p:nvPr/>
        </p:nvSpPr>
        <p:spPr>
          <a:xfrm>
            <a:off x="192088" y="2349500"/>
            <a:ext cx="5192712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19050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1.</a:t>
            </a:r>
            <a:r>
              <a:rPr lang="en-US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根据自己的喜好，选择文字和图案，利用“阴刻”或“阳刻”的方法，刻制一枚漂亮的小印章。</a:t>
            </a:r>
            <a:endParaRPr lang="en-US" altLang="en-US" sz="2400" dirty="0">
              <a:latin typeface="方正卡通简体" pitchFamily="1" charset="-122"/>
              <a:ea typeface="方正卡通简体" pitchFamily="1" charset="-122"/>
            </a:endParaRPr>
          </a:p>
        </p:txBody>
      </p:sp>
      <p:sp>
        <p:nvSpPr>
          <p:cNvPr id="83972" name="Rectangle 7"/>
          <p:cNvSpPr/>
          <p:nvPr/>
        </p:nvSpPr>
        <p:spPr>
          <a:xfrm>
            <a:off x="334963" y="4076700"/>
            <a:ext cx="5467350" cy="15700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19050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 2.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刻好后，先在白卡纸上试着印一印，如果印制成功，可以用你的印章去装饰你们小组的生活用品，也可以给它盖上你专属的姓名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logo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3974" name="Picture 15" descr="C:\Users\Administrator\Documents\Tencent Files\418306597\Image\C2C\SHX7W(2NPK$95S[H_CX7NV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738" y="1498600"/>
            <a:ext cx="1909762" cy="178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5" name="Picture 13" descr="C:\Users\Administrator\Documents\Tencent Files\418306597\Image\C2C\N`QEL@NSRHD{27}$KB{B5`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25" y="1484313"/>
            <a:ext cx="2011363" cy="1808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6" name="Picture 11" descr="C:\Users\Administrator\Documents\Tencent Files\418306597\Image\C2C\YNHGA1SWURM}Y{ST3OKHO0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88" y="1485900"/>
            <a:ext cx="1728787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爆炸形 2 10"/>
          <p:cNvSpPr/>
          <p:nvPr/>
        </p:nvSpPr>
        <p:spPr>
          <a:xfrm>
            <a:off x="6024563" y="3141663"/>
            <a:ext cx="5962650" cy="352901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7300913" y="4292600"/>
            <a:ext cx="4891087" cy="1360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注意：</a:t>
            </a:r>
            <a:endParaRPr lang="en-US" altLang="zh-CN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安全使用刻刀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钢琴曲 - 轻快的乐曲 - 铃声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0775" y="5949950"/>
            <a:ext cx="584200" cy="58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0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extBox 8"/>
          <p:cNvSpPr txBox="1"/>
          <p:nvPr/>
        </p:nvSpPr>
        <p:spPr>
          <a:xfrm>
            <a:off x="306388" y="488950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四、刻印小创新，开启创意生活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4994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07988" y="1593850"/>
            <a:ext cx="4991100" cy="463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5" name="图片 101"/>
          <p:cNvPicPr/>
          <p:nvPr/>
        </p:nvPicPr>
        <p:blipFill>
          <a:blip r:embed="rId2"/>
          <a:srcRect t="23547" b="7129"/>
          <a:stretch>
            <a:fillRect/>
          </a:stretch>
        </p:blipFill>
        <p:spPr>
          <a:xfrm>
            <a:off x="5592763" y="1628775"/>
            <a:ext cx="3462337" cy="462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6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9191625" y="1579563"/>
            <a:ext cx="2701925" cy="467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7" name="图片 2" descr="封面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92200"/>
            <a:ext cx="12192000" cy="904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3088" y="1738313"/>
            <a:ext cx="3448050" cy="2060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  <a:cs typeface="+mn-cs"/>
              </a:rPr>
              <a:t>谢谢</a:t>
            </a:r>
            <a:endParaRPr kumimoji="0" lang="zh-CN" altLang="zh-CN" sz="1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  <a:cs typeface="+mn-cs"/>
            </a:endParaRPr>
          </a:p>
        </p:txBody>
      </p:sp>
      <p:sp>
        <p:nvSpPr>
          <p:cNvPr id="61444" name="TextBox 8"/>
          <p:cNvSpPr txBox="1"/>
          <p:nvPr/>
        </p:nvSpPr>
        <p:spPr>
          <a:xfrm>
            <a:off x="0" y="-863600"/>
            <a:ext cx="9745663" cy="66675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义务教育教科书</a:t>
            </a:r>
            <a:r>
              <a:rPr kumimoji="0" lang="en-US" altLang="zh-CN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美术 四年级上册 第</a:t>
            </a:r>
            <a:r>
              <a:rPr kumimoji="0" lang="en-US" altLang="zh-CN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15</a:t>
            </a:r>
            <a:r>
              <a:rPr kumimoji="0" lang="zh-CN" altLang="en-US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 </a:t>
            </a:r>
            <a:endParaRPr kumimoji="0" lang="zh-CN" altLang="en-US" sz="3735" b="1" kern="1200" cap="none" spc="0" normalizeH="0" baseline="0" noProof="1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3" name="图片 2" descr="封面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0" y="95250"/>
            <a:ext cx="9264650" cy="657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3888" y="2205038"/>
            <a:ext cx="2620963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itchFamily="2" charset="-122"/>
                <a:ea typeface="华文琥珀" pitchFamily="2" charset="-122"/>
                <a:cs typeface="+mn-cs"/>
              </a:rPr>
              <a:t>刻印的</a:t>
            </a:r>
            <a:endParaRPr kumimoji="0" lang="zh-CN" altLang="en-US" sz="64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31637" y="1316763"/>
            <a:ext cx="3810026" cy="17329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65" b="1" i="0" u="none" strike="noStrike" kern="1200" cap="none" spc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999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华文琥珀" pitchFamily="2" charset="-122"/>
                <a:ea typeface="华文琥珀" pitchFamily="2" charset="-122"/>
                <a:cs typeface="+mn-cs"/>
              </a:rPr>
              <a:t>乐趣</a:t>
            </a:r>
            <a:endParaRPr kumimoji="0" lang="zh-CN" altLang="en-US" sz="10665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99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9" name="TextBox 8"/>
          <p:cNvSpPr txBox="1"/>
          <p:nvPr/>
        </p:nvSpPr>
        <p:spPr>
          <a:xfrm>
            <a:off x="47625" y="188913"/>
            <a:ext cx="9745663" cy="665163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义务教育教科书</a:t>
            </a:r>
            <a:r>
              <a:rPr kumimoji="0" lang="en-US" altLang="zh-CN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·</a:t>
            </a:r>
            <a:r>
              <a:rPr kumimoji="0" lang="zh-CN" altLang="en-US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美术 四年级上册 第</a:t>
            </a:r>
            <a:r>
              <a:rPr kumimoji="0" lang="en-US" altLang="zh-CN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15</a:t>
            </a:r>
            <a:r>
              <a:rPr kumimoji="0" lang="zh-CN" altLang="en-US" sz="3735" b="1" kern="1200" cap="none" spc="0" normalizeH="0" baseline="0" noProof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 </a:t>
            </a:r>
            <a:endParaRPr kumimoji="0" lang="zh-CN" altLang="en-US" sz="3735" b="1" kern="1200" cap="none" spc="0" normalizeH="0" baseline="0" noProof="1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TextBox 5"/>
          <p:cNvSpPr txBox="1"/>
          <p:nvPr/>
        </p:nvSpPr>
        <p:spPr>
          <a:xfrm>
            <a:off x="1968500" y="3910013"/>
            <a:ext cx="6240463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6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执教：张家港市乐余中心小学  袁婷</a:t>
            </a:r>
            <a:endParaRPr kumimoji="0" lang="zh-CN" altLang="en-US" sz="2665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Box 8"/>
          <p:cNvSpPr txBox="1"/>
          <p:nvPr/>
        </p:nvSpPr>
        <p:spPr>
          <a:xfrm>
            <a:off x="407988" y="333375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探究“印刷术”，了解刻印之源</a:t>
            </a:r>
            <a:endParaRPr kumimoji="0" lang="zh-CN" altLang="en-US" sz="4265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2313" y="1557338"/>
            <a:ext cx="9167812" cy="5045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文本框 2"/>
          <p:cNvSpPr txBox="1"/>
          <p:nvPr/>
        </p:nvSpPr>
        <p:spPr>
          <a:xfrm>
            <a:off x="623888" y="2781300"/>
            <a:ext cx="1106487" cy="2938463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en-US" altLang="zh-CN" sz="6000" dirty="0">
                <a:latin typeface="Arial" panose="020B0604020202020204" pitchFamily="34" charset="0"/>
                <a:ea typeface="微软雅黑" panose="020B0503020204020204" pitchFamily="34" charset="-122"/>
              </a:rPr>
              <a:t>雕版</a:t>
            </a:r>
            <a:endParaRPr lang="en-US" altLang="zh-CN" sz="6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Box 8"/>
          <p:cNvSpPr txBox="1"/>
          <p:nvPr/>
        </p:nvSpPr>
        <p:spPr>
          <a:xfrm>
            <a:off x="407988" y="333375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探究“印刷术”，了解刻印之源</a:t>
            </a:r>
            <a:endParaRPr kumimoji="0" lang="zh-CN" altLang="en-US" sz="4265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682" name="文本框 4"/>
          <p:cNvSpPr txBox="1"/>
          <p:nvPr/>
        </p:nvSpPr>
        <p:spPr>
          <a:xfrm>
            <a:off x="609600" y="1600200"/>
            <a:ext cx="282892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雕版印刷术：</a:t>
            </a:r>
            <a:endParaRPr lang="en-US" altLang="en-US" sz="3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1683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23888" y="2420938"/>
            <a:ext cx="5472112" cy="407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332663" y="2781300"/>
            <a:ext cx="2830512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刷油墨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70763" y="4365625"/>
            <a:ext cx="3981450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将纸覆盖在板上拓印，完成印刷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Box 8"/>
          <p:cNvSpPr txBox="1"/>
          <p:nvPr/>
        </p:nvSpPr>
        <p:spPr>
          <a:xfrm>
            <a:off x="407988" y="333375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探究“印刷术”，了解刻印之源</a:t>
            </a:r>
            <a:endParaRPr kumimoji="0" lang="zh-CN" altLang="en-US" sz="4265" b="1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706" name="文本框 4"/>
          <p:cNvSpPr txBox="1"/>
          <p:nvPr/>
        </p:nvSpPr>
        <p:spPr>
          <a:xfrm>
            <a:off x="609600" y="1600200"/>
            <a:ext cx="1002665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800" b="1" dirty="0">
                <a:latin typeface="Arial" panose="020B0604020202020204" pitchFamily="34" charset="0"/>
                <a:ea typeface="微软雅黑" panose="020B0503020204020204" pitchFamily="34" charset="-122"/>
              </a:rPr>
              <a:t>对比：雕版上的图案和文字复印到纸上后，发生了什么变化？</a:t>
            </a:r>
            <a:endParaRPr lang="en-US" altLang="en-US" sz="2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2707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43025" y="2349500"/>
            <a:ext cx="5040313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63525" y="3284538"/>
            <a:ext cx="858838" cy="169545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反刻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2709" name="Picture 6" descr="C:\Users\Administrator\Documents\Tencent Files\418306597\Image\C2C\D666C30BCCD5C5AAB318C4F2689765A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2349500"/>
            <a:ext cx="4806950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Box 8"/>
          <p:cNvSpPr txBox="1"/>
          <p:nvPr/>
        </p:nvSpPr>
        <p:spPr>
          <a:xfrm>
            <a:off x="333375" y="333375"/>
            <a:ext cx="10945813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探究“印刷术”</a:t>
            </a:r>
            <a:r>
              <a:rPr kumimoji="0" lang="en-US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 </a:t>
            </a:r>
            <a:r>
              <a:rPr kumimoji="0" lang="zh-CN" altLang="en-US" sz="4265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雕版印刷术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623888" y="1566863"/>
            <a:ext cx="5005387" cy="4886325"/>
            <a:chOff x="133164" y="1628624"/>
            <a:chExt cx="4698369" cy="4725455"/>
          </a:xfrm>
        </p:grpSpPr>
        <p:sp>
          <p:nvSpPr>
            <p:cNvPr id="7" name="TextBox 6"/>
            <p:cNvSpPr txBox="1"/>
            <p:nvPr/>
          </p:nvSpPr>
          <p:spPr>
            <a:xfrm>
              <a:off x="133164" y="1628624"/>
              <a:ext cx="806158" cy="4725455"/>
            </a:xfrm>
            <a:prstGeom prst="rect">
              <a:avLst/>
            </a:prstGeom>
            <a:noFill/>
          </p:spPr>
          <p:txBody>
            <a:bodyPr vert="eaVert"/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zh-CN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  <a:sym typeface="+mn-ea"/>
                </a:rPr>
                <a:t>唐代</a:t>
              </a:r>
              <a:r>
                <a:rPr kumimoji="0" lang="en-US" altLang="zh-CN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  <a:sym typeface="+mn-ea"/>
                </a:rPr>
                <a:t>《</a:t>
              </a:r>
              <a:r>
                <a:rPr kumimoji="0" lang="zh-CN" altLang="en-US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  <a:sym typeface="+mn-ea"/>
                </a:rPr>
                <a:t>佛经卷首插图</a:t>
              </a:r>
              <a:r>
                <a:rPr kumimoji="0" lang="en-US" altLang="zh-CN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  <a:sym typeface="+mn-ea"/>
                </a:rPr>
                <a:t>》</a:t>
              </a:r>
              <a:endParaRPr kumimoji="0" lang="zh-CN" altLang="en-US" sz="3735" kern="1200" cap="none" spc="0" normalizeH="0" baseline="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lum bright="10000" contrast="20000"/>
            </a:blip>
            <a:srcRect/>
            <a:stretch>
              <a:fillRect/>
            </a:stretch>
          </p:blipFill>
          <p:spPr>
            <a:xfrm>
              <a:off x="1619651" y="1700624"/>
              <a:ext cx="3211882" cy="4645757"/>
            </a:xfrm>
            <a:prstGeom prst="rect">
              <a:avLst/>
            </a:prstGeom>
            <a:ln w="88900" cap="sq" cmpd="thickThin">
              <a:solidFill>
                <a:srgbClr val="6633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3" name="组合 8"/>
          <p:cNvGrpSpPr/>
          <p:nvPr/>
        </p:nvGrpSpPr>
        <p:grpSpPr>
          <a:xfrm>
            <a:off x="6456363" y="1628775"/>
            <a:ext cx="5370512" cy="4816475"/>
            <a:chOff x="1577345" y="214290"/>
            <a:chExt cx="5817078" cy="656645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7345" y="214290"/>
              <a:ext cx="4596521" cy="6566459"/>
            </a:xfrm>
            <a:prstGeom prst="rect">
              <a:avLst/>
            </a:prstGeom>
            <a:ln w="88900" cap="sq" cmpd="thickThin">
              <a:solidFill>
                <a:srgbClr val="663300"/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386794" y="214290"/>
              <a:ext cx="1007629" cy="5860900"/>
            </a:xfrm>
            <a:prstGeom prst="rect">
              <a:avLst/>
            </a:prstGeom>
            <a:noFill/>
          </p:spPr>
          <p:txBody>
            <a:bodyPr vert="eaVert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</a:rPr>
                <a:t>宋版书</a:t>
              </a:r>
              <a:r>
                <a:rPr kumimoji="0" lang="en-US" altLang="zh-CN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</a:rPr>
                <a:t>《</a:t>
              </a:r>
              <a:r>
                <a:rPr kumimoji="0" lang="zh-CN" altLang="en-US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</a:rPr>
                <a:t>资治通鉴</a:t>
              </a:r>
              <a:r>
                <a:rPr kumimoji="0" lang="en-US" altLang="zh-CN" sz="3735" kern="1200" cap="none" spc="0" normalizeH="0" baseline="0" noProof="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itchFamily="2" charset="-122"/>
                  <a:ea typeface="华文行楷" pitchFamily="2" charset="-122"/>
                  <a:cs typeface="+mn-cs"/>
                </a:rPr>
                <a:t>》</a:t>
              </a:r>
              <a:endParaRPr kumimoji="0" lang="zh-CN" altLang="en-US" sz="3735" kern="1200" cap="none" spc="0" normalizeH="0" baseline="0" noProof="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extBox 8"/>
          <p:cNvSpPr txBox="1"/>
          <p:nvPr/>
        </p:nvSpPr>
        <p:spPr>
          <a:xfrm>
            <a:off x="334963" y="280988"/>
            <a:ext cx="10944225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探究“印刷术”</a:t>
            </a:r>
            <a:r>
              <a:rPr kumimoji="0" lang="en-US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 </a:t>
            </a:r>
            <a:r>
              <a:rPr kumimoji="0" lang="zh-CN" altLang="en-US" sz="4265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活字印刷术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4754" name="Picture 4" descr="http://5b0988e595225.cdn.sohucs.com/images/20170829/4c9ae260978c48cc84a000f729fe9f6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773238"/>
            <a:ext cx="2986088" cy="307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5" name="TextBox 11"/>
          <p:cNvSpPr txBox="1"/>
          <p:nvPr/>
        </p:nvSpPr>
        <p:spPr>
          <a:xfrm>
            <a:off x="839788" y="5084763"/>
            <a:ext cx="2497137" cy="5826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宋代  毕昇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木活字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7213" y="1773238"/>
            <a:ext cx="7345362" cy="4697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Box 8"/>
          <p:cNvSpPr txBox="1"/>
          <p:nvPr/>
        </p:nvSpPr>
        <p:spPr>
          <a:xfrm>
            <a:off x="334963" y="333375"/>
            <a:ext cx="10945813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探究“印刷术”</a:t>
            </a:r>
            <a:r>
              <a:rPr kumimoji="0" lang="en-US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  </a:t>
            </a:r>
            <a:r>
              <a:rPr kumimoji="0" lang="zh-CN" altLang="en-US" sz="4265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古代印章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5778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560513" y="1557338"/>
            <a:ext cx="3446462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81888" y="1562100"/>
            <a:ext cx="1449387" cy="421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258300" y="1562100"/>
            <a:ext cx="1409700" cy="421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46738" y="1562100"/>
            <a:ext cx="1425575" cy="417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2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7163" y="3821113"/>
            <a:ext cx="2747962" cy="217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3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63863" y="4292600"/>
            <a:ext cx="2449512" cy="224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C:\Users\Administrator\Documents\Tencent Files\418306597\Image\C2C\5BC02790C13B6F52A8A7905B27EE3EFF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200" y="1577975"/>
            <a:ext cx="4979988" cy="419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9425" y="1562100"/>
            <a:ext cx="676275" cy="4572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en-US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行使职权</a:t>
            </a:r>
            <a:endParaRPr lang="en-US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36313" y="3616325"/>
            <a:ext cx="674687" cy="2657475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en-US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兴趣爱好</a:t>
            </a:r>
            <a:endParaRPr lang="en-US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7713" y="3789363"/>
            <a:ext cx="194945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zh-CN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乾隆</a:t>
            </a:r>
            <a:r>
              <a:rPr lang="zh-CN" altLang="en-US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皇帝（玉玺）</a:t>
            </a:r>
            <a:endParaRPr lang="zh-CN" altLang="en-US" noProof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407988" y="6134100"/>
            <a:ext cx="1947863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zh-CN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将军印</a:t>
            </a:r>
            <a:r>
              <a:rPr lang="zh-CN" altLang="en-US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（汉）</a:t>
            </a:r>
            <a:endParaRPr lang="zh-CN" altLang="en-US" noProof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7607300" y="5994400"/>
            <a:ext cx="194945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zh-CN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姓名章</a:t>
            </a:r>
            <a:r>
              <a:rPr lang="zh-CN" altLang="en-US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（秦）</a:t>
            </a:r>
            <a:endParaRPr lang="zh-CN" altLang="en-US" noProof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TextBox 8"/>
          <p:cNvSpPr txBox="1"/>
          <p:nvPr/>
        </p:nvSpPr>
        <p:spPr>
          <a:xfrm>
            <a:off x="279400" y="404813"/>
            <a:ext cx="10945813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探究 “印刷术”</a:t>
            </a:r>
            <a:r>
              <a:rPr kumimoji="0" lang="en-US" altLang="zh-CN" sz="4265" b="1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——  </a:t>
            </a:r>
            <a:r>
              <a:rPr kumimoji="0" lang="zh-CN" altLang="en-US" sz="4265" b="1" kern="1200" cap="none" spc="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现代印章</a:t>
            </a:r>
            <a:endParaRPr kumimoji="0" lang="zh-CN" altLang="en-US" sz="4265" b="1" kern="1200" cap="none" spc="0" normalizeH="0" baseline="0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490" name="图片 101"/>
          <p:cNvPicPr/>
          <p:nvPr/>
        </p:nvPicPr>
        <p:blipFill>
          <a:blip r:embed="rId1"/>
          <a:srcRect b="4248"/>
          <a:stretch>
            <a:fillRect/>
          </a:stretch>
        </p:blipFill>
        <p:spPr>
          <a:xfrm>
            <a:off x="768350" y="1557338"/>
            <a:ext cx="3895725" cy="5037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图片 102"/>
          <p:cNvPicPr/>
          <p:nvPr/>
        </p:nvPicPr>
        <p:blipFill>
          <a:blip r:embed="rId2"/>
          <a:srcRect l="5321" t="2617" r="12758" b="1483"/>
          <a:stretch>
            <a:fillRect/>
          </a:stretch>
        </p:blipFill>
        <p:spPr>
          <a:xfrm>
            <a:off x="3287713" y="1557338"/>
            <a:ext cx="1335087" cy="199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5014913" y="1557338"/>
            <a:ext cx="3759200" cy="499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8904288" y="1557338"/>
            <a:ext cx="3022600" cy="498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288" y="1557338"/>
            <a:ext cx="1625600" cy="155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5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325" y="1557338"/>
            <a:ext cx="1509713" cy="1557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DVjMmM0NDZkNWQyODE0NDRhZjRmMjJkODkyNjQ3N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624</Words>
  <Application>WPS 演示</Application>
  <PresentationFormat>自定义</PresentationFormat>
  <Paragraphs>125</Paragraphs>
  <Slides>18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Franklin Gothic Medium</vt:lpstr>
      <vt:lpstr>微软雅黑</vt:lpstr>
      <vt:lpstr>Wingdings 2</vt:lpstr>
      <vt:lpstr>Wingdings</vt:lpstr>
      <vt:lpstr>Arial</vt:lpstr>
      <vt:lpstr>华文琥珀</vt:lpstr>
      <vt:lpstr>华文行楷</vt:lpstr>
      <vt:lpstr>方正卡通简体</vt:lpstr>
      <vt:lpstr>Franklin Gothic Book</vt:lpstr>
      <vt:lpstr>Arial Unicode MS</vt:lpstr>
      <vt:lpstr>黑体</vt:lpstr>
      <vt:lpstr>Calibri</vt:lpstr>
      <vt:lpstr>暗香扑面</vt:lpstr>
      <vt:lpstr>1_暗香扑面</vt:lpstr>
      <vt:lpstr>2_暗香扑面</vt:lpstr>
      <vt:lpstr>3_暗香扑面</vt:lpstr>
      <vt:lpstr>4_暗香扑面</vt:lpstr>
      <vt:lpstr>5_暗香扑面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袁婷</cp:lastModifiedBy>
  <cp:revision>135</cp:revision>
  <dcterms:created xsi:type="dcterms:W3CDTF">2013-07-14T15:16:00Z</dcterms:created>
  <dcterms:modified xsi:type="dcterms:W3CDTF">2023-12-15T07:58:23Z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92B68870FB324265845BA5FAF991DC43_13</vt:lpwstr>
  </property>
  <property fmtid="{D5CDD505-2E9C-101B-9397-08002B2CF9AE}" pid="3" name="KSOProductBuildVer">
    <vt:lpwstr>2052-12.1.0.16120</vt:lpwstr>
  </property>
</Properties>
</file>