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93" r:id="rId3"/>
    <p:sldId id="266" r:id="rId5"/>
    <p:sldId id="326" r:id="rId6"/>
    <p:sldId id="257" r:id="rId7"/>
    <p:sldId id="366" r:id="rId8"/>
    <p:sldId id="330" r:id="rId9"/>
    <p:sldId id="329" r:id="rId10"/>
    <p:sldId id="402" r:id="rId11"/>
    <p:sldId id="475" r:id="rId12"/>
    <p:sldId id="332" r:id="rId13"/>
    <p:sldId id="335" r:id="rId14"/>
    <p:sldId id="437" r:id="rId15"/>
    <p:sldId id="474" r:id="rId16"/>
    <p:sldId id="438" r:id="rId17"/>
    <p:sldId id="471" r:id="rId18"/>
    <p:sldId id="472" r:id="rId19"/>
    <p:sldId id="487" r:id="rId20"/>
    <p:sldId id="476" r:id="rId21"/>
    <p:sldId id="470" r:id="rId22"/>
    <p:sldId id="29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1" userDrawn="1">
          <p15:clr>
            <a:srgbClr val="A4A3A4"/>
          </p15:clr>
        </p15:guide>
        <p15:guide id="2" pos="3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E6E6E6"/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9033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296" y="136"/>
      </p:cViewPr>
      <p:guideLst>
        <p:guide orient="horz" pos="2241"/>
        <p:guide pos="3782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0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5F77-AEF1-47C1-94DA-22B3A5FC4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7125-190D-4811-BF6A-DE1E5B5A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E7125-190D-4811-BF6A-DE1E5B5A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22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28.png"/><Relationship Id="rId10" Type="http://schemas.openxmlformats.org/officeDocument/2006/relationships/image" Target="../media/image27.jpeg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image" Target="../media/image29.jpe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65.xml"/><Relationship Id="rId7" Type="http://schemas.openxmlformats.org/officeDocument/2006/relationships/image" Target="../media/image20.png"/><Relationship Id="rId6" Type="http://schemas.openxmlformats.org/officeDocument/2006/relationships/tags" Target="../tags/tag6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22.png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5" Type="http://schemas.openxmlformats.org/officeDocument/2006/relationships/tags" Target="../tags/tag78.xml"/><Relationship Id="rId14" Type="http://schemas.openxmlformats.org/officeDocument/2006/relationships/image" Target="../media/image20.png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tags" Target="../tags/tag83.xml"/><Relationship Id="rId7" Type="http://schemas.openxmlformats.org/officeDocument/2006/relationships/image" Target="../media/image32.png"/><Relationship Id="rId6" Type="http://schemas.openxmlformats.org/officeDocument/2006/relationships/tags" Target="../tags/tag82.xml"/><Relationship Id="rId5" Type="http://schemas.openxmlformats.org/officeDocument/2006/relationships/image" Target="../media/image21.png"/><Relationship Id="rId4" Type="http://schemas.openxmlformats.org/officeDocument/2006/relationships/tags" Target="../tags/tag81.xml"/><Relationship Id="rId3" Type="http://schemas.openxmlformats.org/officeDocument/2006/relationships/image" Target="../media/image20.png"/><Relationship Id="rId2" Type="http://schemas.openxmlformats.org/officeDocument/2006/relationships/tags" Target="../tags/tag80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jpeg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tags" Target="../tags/tag86.xml"/><Relationship Id="rId3" Type="http://schemas.openxmlformats.org/officeDocument/2006/relationships/image" Target="../media/image20.png"/><Relationship Id="rId2" Type="http://schemas.openxmlformats.org/officeDocument/2006/relationships/tags" Target="../tags/tag8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10" Type="http://schemas.openxmlformats.org/officeDocument/2006/relationships/image" Target="../media/image39.jpeg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6" Type="http://schemas.openxmlformats.org/officeDocument/2006/relationships/image" Target="../media/image21.png"/><Relationship Id="rId5" Type="http://schemas.openxmlformats.org/officeDocument/2006/relationships/tags" Target="../tags/tag90.xml"/><Relationship Id="rId4" Type="http://schemas.openxmlformats.org/officeDocument/2006/relationships/image" Target="../media/image20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9.jpeg"/><Relationship Id="rId3" Type="http://schemas.openxmlformats.org/officeDocument/2006/relationships/tags" Target="../tags/tag9.xml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15.png"/><Relationship Id="rId7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tags" Target="../tags/tag27.xml"/><Relationship Id="rId4" Type="http://schemas.openxmlformats.org/officeDocument/2006/relationships/image" Target="../media/image13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tags" Target="../tags/tag33.xml"/><Relationship Id="rId4" Type="http://schemas.openxmlformats.org/officeDocument/2006/relationships/image" Target="../media/image17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image" Target="../media/image21.png"/><Relationship Id="rId3" Type="http://schemas.openxmlformats.org/officeDocument/2006/relationships/tags" Target="../tags/tag38.xml"/><Relationship Id="rId2" Type="http://schemas.openxmlformats.org/officeDocument/2006/relationships/image" Target="../media/image20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6356276" y="2108280"/>
            <a:ext cx="5669280" cy="2183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rPr>
              <a:t>走进图形世界</a:t>
            </a:r>
            <a:endParaRPr kumimoji="1" lang="zh-CN" altLang="en-US" sz="7200">
              <a:solidFill>
                <a:schemeClr val="tx2"/>
              </a:solidFill>
              <a:latin typeface="DFPShaoNvW5-GB" charset="-122"/>
              <a:ea typeface="DFPShaoNvW5-GB" charset="-122"/>
              <a:cs typeface="DFPShaoNvW5-GB" charset="-122"/>
            </a:endParaRPr>
          </a:p>
          <a:p>
            <a:pPr lvl="0" algn="ctr"/>
            <a:endParaRPr kumimoji="1" lang="zh-CN" altLang="en-US" sz="1600">
              <a:solidFill>
                <a:schemeClr val="tx2"/>
              </a:solidFill>
              <a:latin typeface="DFPShaoNvW5-GB" charset="-122"/>
              <a:ea typeface="DFPShaoNvW5-GB" charset="-122"/>
              <a:cs typeface="DFPShaoNvW5-GB" charset="-122"/>
            </a:endParaRPr>
          </a:p>
          <a:p>
            <a:pPr lvl="0" algn="ctr"/>
            <a:r>
              <a:rPr kumimoji="1" lang="zh-CN" altLang="en-US" sz="48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rPr>
              <a:t>（章节起始课）</a:t>
            </a:r>
            <a:endParaRPr kumimoji="1" lang="zh-CN" altLang="en-US" sz="4800">
              <a:solidFill>
                <a:schemeClr val="tx2"/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8548729">
            <a:off x="1987285" y="411977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4089895" y="1843810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4" name="PA_chenying0907 148"/>
          <p:cNvSpPr/>
          <p:nvPr>
            <p:custDataLst>
              <p:tags r:id="rId6"/>
            </p:custDataLst>
          </p:nvPr>
        </p:nvSpPr>
        <p:spPr>
          <a:xfrm>
            <a:off x="6946674" y="4815865"/>
            <a:ext cx="5202557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张家港市妙桥中学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韦丽琴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5" name="PA_组合 22"/>
          <p:cNvGrpSpPr/>
          <p:nvPr>
            <p:custDataLst>
              <p:tags r:id="rId7"/>
            </p:custDataLst>
          </p:nvPr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5218" y="1050658"/>
            <a:ext cx="10301605" cy="1050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我们将圆柱形纸筒的侧面沿虚线展开得到什么平面图形？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将圆锥形纸筒的侧面沿虚线展开得到什么平面图形？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4040" y="2976880"/>
            <a:ext cx="998220" cy="1616710"/>
            <a:chOff x="2059" y="5183"/>
            <a:chExt cx="1572" cy="2546"/>
          </a:xfrm>
        </p:grpSpPr>
        <p:sp>
          <p:nvSpPr>
            <p:cNvPr id="3" name="圆柱形 2"/>
            <p:cNvSpPr/>
            <p:nvPr/>
          </p:nvSpPr>
          <p:spPr>
            <a:xfrm>
              <a:off x="2059" y="5183"/>
              <a:ext cx="1572" cy="2547"/>
            </a:xfrm>
            <a:prstGeom prst="can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059" y="7325"/>
              <a:ext cx="1572" cy="405"/>
            </a:xfrm>
            <a:prstGeom prst="ellipse">
              <a:avLst/>
            </a:prstGeom>
            <a:noFill/>
            <a:ln w="28575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右箭头 5"/>
          <p:cNvSpPr/>
          <p:nvPr/>
        </p:nvSpPr>
        <p:spPr>
          <a:xfrm>
            <a:off x="1831975" y="3556000"/>
            <a:ext cx="1008380" cy="369570"/>
          </a:xfrm>
          <a:prstGeom prst="rightArrow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60370" y="3114675"/>
            <a:ext cx="2366645" cy="135890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823585" y="3114675"/>
            <a:ext cx="1797050" cy="1691005"/>
            <a:chOff x="9171" y="4410"/>
            <a:chExt cx="2830" cy="2663"/>
          </a:xfrm>
        </p:grpSpPr>
        <p:grpSp>
          <p:nvGrpSpPr>
            <p:cNvPr id="12" name="组合 11"/>
            <p:cNvGrpSpPr/>
            <p:nvPr/>
          </p:nvGrpSpPr>
          <p:grpSpPr>
            <a:xfrm>
              <a:off x="9552" y="4410"/>
              <a:ext cx="2068" cy="2341"/>
              <a:chOff x="5268" y="9693"/>
              <a:chExt cx="1775" cy="636"/>
            </a:xfrm>
          </p:grpSpPr>
          <p:sp>
            <p:nvSpPr>
              <p:cNvPr id="28" name="椭圆 27"/>
              <p:cNvSpPr/>
              <p:nvPr>
                <p:custDataLst>
                  <p:tags r:id="rId2"/>
                </p:custDataLst>
              </p:nvPr>
            </p:nvSpPr>
            <p:spPr>
              <a:xfrm>
                <a:off x="5268" y="10129"/>
                <a:ext cx="1775" cy="20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>
                <a:stCxn id="28" idx="2"/>
              </p:cNvCxnSpPr>
              <p:nvPr>
                <p:custDataLst>
                  <p:tags r:id="rId3"/>
                </p:custDataLst>
              </p:nvPr>
            </p:nvCxnSpPr>
            <p:spPr>
              <a:xfrm flipV="1">
                <a:off x="5268" y="9693"/>
                <a:ext cx="897" cy="53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endCxn id="28" idx="6"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6165" y="9693"/>
                <a:ext cx="878" cy="53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pic>
          <p:nvPicPr>
            <p:cNvPr id="15" name="图片 14" descr="9034305ec4619cf1c5e9ae6dc3f15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1" y="6383"/>
              <a:ext cx="2831" cy="690"/>
            </a:xfrm>
            <a:prstGeom prst="rect">
              <a:avLst/>
            </a:prstGeom>
          </p:spPr>
        </p:pic>
      </p:grpSp>
      <p:sp>
        <p:nvSpPr>
          <p:cNvPr id="17" name="右箭头 16"/>
          <p:cNvSpPr/>
          <p:nvPr/>
        </p:nvSpPr>
        <p:spPr>
          <a:xfrm>
            <a:off x="7378700" y="3556000"/>
            <a:ext cx="1008380" cy="369570"/>
          </a:xfrm>
          <a:prstGeom prst="rightArrow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饼形 18"/>
          <p:cNvSpPr/>
          <p:nvPr/>
        </p:nvSpPr>
        <p:spPr>
          <a:xfrm rot="1560000">
            <a:off x="8274685" y="1826895"/>
            <a:ext cx="3068320" cy="2733040"/>
          </a:xfrm>
          <a:prstGeom prst="pie">
            <a:avLst>
              <a:gd name="adj1" fmla="val 0"/>
              <a:gd name="adj2" fmla="val 7308348"/>
            </a:avLst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8154670" y="343459"/>
            <a:ext cx="3063240" cy="1891665"/>
          </a:xfrm>
          <a:prstGeom prst="cloudCallout">
            <a:avLst>
              <a:gd name="adj1" fmla="val -62873"/>
              <a:gd name="adj2" fmla="val 32108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621270" y="859078"/>
            <a:ext cx="364363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745490" algn="l" defTabSz="913765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长方体纸盒展开呢？</a:t>
            </a:r>
            <a:endParaRPr lang="zh-CN" altLang="en-US" sz="24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745490" algn="l" defTabSz="913765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正方体纸盒展开呢？</a:t>
            </a:r>
            <a:endParaRPr lang="zh-CN" altLang="en-US" sz="24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PA_chenying0907 148"/>
          <p:cNvSpPr/>
          <p:nvPr>
            <p:custDataLst>
              <p:tags r:id="rId6"/>
            </p:custDataLst>
          </p:nvPr>
        </p:nvSpPr>
        <p:spPr>
          <a:xfrm>
            <a:off x="16338" y="16020"/>
            <a:ext cx="2492951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4" name="Group 112"/>
          <p:cNvGrpSpPr/>
          <p:nvPr/>
        </p:nvGrpSpPr>
        <p:grpSpPr>
          <a:xfrm>
            <a:off x="16338" y="5244979"/>
            <a:ext cx="1609264" cy="1597001"/>
            <a:chOff x="0" y="0"/>
            <a:chExt cx="1702166" cy="1774800"/>
          </a:xfrm>
        </p:grpSpPr>
        <p:grpSp>
          <p:nvGrpSpPr>
            <p:cNvPr id="16" name="Group 107"/>
            <p:cNvGrpSpPr/>
            <p:nvPr/>
          </p:nvGrpSpPr>
          <p:grpSpPr>
            <a:xfrm>
              <a:off x="-1" y="177800"/>
              <a:ext cx="1609262" cy="1597001"/>
              <a:chOff x="0" y="0"/>
              <a:chExt cx="1609260" cy="1597000"/>
            </a:xfrm>
          </p:grpSpPr>
          <p:sp>
            <p:nvSpPr>
              <p:cNvPr id="26" name="chenying0907 103"/>
              <p:cNvSpPr/>
              <p:nvPr/>
            </p:nvSpPr>
            <p:spPr>
              <a:xfrm>
                <a:off x="50799" y="990600"/>
                <a:ext cx="1299233" cy="603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7" h="21476" extrusionOk="0">
                    <a:moveTo>
                      <a:pt x="7569" y="13496"/>
                    </a:moveTo>
                    <a:cubicBezTo>
                      <a:pt x="4864" y="12682"/>
                      <a:pt x="2386" y="9871"/>
                      <a:pt x="22" y="6002"/>
                    </a:cubicBezTo>
                    <a:cubicBezTo>
                      <a:pt x="-400" y="15107"/>
                      <a:pt x="5480" y="21314"/>
                      <a:pt x="8699" y="21470"/>
                    </a:cubicBezTo>
                    <a:cubicBezTo>
                      <a:pt x="11380" y="21600"/>
                      <a:pt x="13928" y="19809"/>
                      <a:pt x="15992" y="15873"/>
                    </a:cubicBezTo>
                    <a:cubicBezTo>
                      <a:pt x="16961" y="14024"/>
                      <a:pt x="17808" y="11443"/>
                      <a:pt x="18623" y="9251"/>
                    </a:cubicBezTo>
                    <a:cubicBezTo>
                      <a:pt x="19942" y="5703"/>
                      <a:pt x="21200" y="4428"/>
                      <a:pt x="19842" y="0"/>
                    </a:cubicBezTo>
                    <a:cubicBezTo>
                      <a:pt x="18471" y="7328"/>
                      <a:pt x="15117" y="11527"/>
                      <a:pt x="11795" y="13109"/>
                    </a:cubicBezTo>
                    <a:cubicBezTo>
                      <a:pt x="10320" y="13811"/>
                      <a:pt x="8917" y="13902"/>
                      <a:pt x="7569" y="13496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" name="chenying0907 104"/>
              <p:cNvSpPr/>
              <p:nvPr/>
            </p:nvSpPr>
            <p:spPr>
              <a:xfrm>
                <a:off x="419100" y="0"/>
                <a:ext cx="483810" cy="443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85"/>
                    </a:moveTo>
                    <a:cubicBezTo>
                      <a:pt x="3346" y="6699"/>
                      <a:pt x="7648" y="2000"/>
                      <a:pt x="11708" y="0"/>
                    </a:cubicBezTo>
                    <a:cubicBezTo>
                      <a:pt x="14535" y="3909"/>
                      <a:pt x="18393" y="7006"/>
                      <a:pt x="21600" y="10577"/>
                    </a:cubicBezTo>
                    <a:cubicBezTo>
                      <a:pt x="18728" y="14103"/>
                      <a:pt x="14595" y="17988"/>
                      <a:pt x="11792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" name="chenying0907 105"/>
              <p:cNvSpPr/>
              <p:nvPr/>
            </p:nvSpPr>
            <p:spPr>
              <a:xfrm>
                <a:off x="1155700" y="584200"/>
                <a:ext cx="453561" cy="490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134"/>
                    </a:moveTo>
                    <a:cubicBezTo>
                      <a:pt x="4584" y="7661"/>
                      <a:pt x="7195" y="3612"/>
                      <a:pt x="11207" y="0"/>
                    </a:cubicBezTo>
                    <a:cubicBezTo>
                      <a:pt x="15017" y="3259"/>
                      <a:pt x="18398" y="6487"/>
                      <a:pt x="21600" y="9442"/>
                    </a:cubicBezTo>
                    <a:cubicBezTo>
                      <a:pt x="20006" y="13127"/>
                      <a:pt x="14156" y="18486"/>
                      <a:pt x="11577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" name="chenying0907 106"/>
              <p:cNvSpPr/>
              <p:nvPr/>
            </p:nvSpPr>
            <p:spPr>
              <a:xfrm>
                <a:off x="-1" y="228599"/>
                <a:ext cx="1391129" cy="136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545" extrusionOk="0">
                    <a:moveTo>
                      <a:pt x="8082" y="16877"/>
                    </a:moveTo>
                    <a:cubicBezTo>
                      <a:pt x="7081" y="16748"/>
                      <a:pt x="6546" y="16358"/>
                      <a:pt x="6150" y="15932"/>
                    </a:cubicBezTo>
                    <a:cubicBezTo>
                      <a:pt x="2633" y="11957"/>
                      <a:pt x="6891" y="5704"/>
                      <a:pt x="10213" y="3464"/>
                    </a:cubicBezTo>
                    <a:cubicBezTo>
                      <a:pt x="9142" y="2018"/>
                      <a:pt x="7490" y="1403"/>
                      <a:pt x="6270" y="0"/>
                    </a:cubicBezTo>
                    <a:cubicBezTo>
                      <a:pt x="3078" y="3249"/>
                      <a:pt x="-835" y="8775"/>
                      <a:pt x="157" y="13719"/>
                    </a:cubicBezTo>
                    <a:cubicBezTo>
                      <a:pt x="1042" y="18124"/>
                      <a:pt x="4627" y="21443"/>
                      <a:pt x="9015" y="21542"/>
                    </a:cubicBezTo>
                    <a:cubicBezTo>
                      <a:pt x="11560" y="21600"/>
                      <a:pt x="13979" y="20807"/>
                      <a:pt x="15938" y="19065"/>
                    </a:cubicBezTo>
                    <a:cubicBezTo>
                      <a:pt x="16571" y="18503"/>
                      <a:pt x="20614" y="13301"/>
                      <a:pt x="20765" y="13431"/>
                    </a:cubicBezTo>
                    <a:cubicBezTo>
                      <a:pt x="19495" y="12340"/>
                      <a:pt x="18385" y="11140"/>
                      <a:pt x="17136" y="10045"/>
                    </a:cubicBezTo>
                    <a:cubicBezTo>
                      <a:pt x="14328" y="12345"/>
                      <a:pt x="12283" y="17420"/>
                      <a:pt x="8082" y="16877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22" name="Group 111"/>
            <p:cNvGrpSpPr/>
            <p:nvPr/>
          </p:nvGrpSpPr>
          <p:grpSpPr>
            <a:xfrm>
              <a:off x="1028700" y="0"/>
              <a:ext cx="673467" cy="645607"/>
              <a:chOff x="0" y="0"/>
              <a:chExt cx="673466" cy="645606"/>
            </a:xfrm>
          </p:grpSpPr>
          <p:sp>
            <p:nvSpPr>
              <p:cNvPr id="23" name="chenying0907 108"/>
              <p:cNvSpPr/>
              <p:nvPr/>
            </p:nvSpPr>
            <p:spPr>
              <a:xfrm>
                <a:off x="139700" y="380999"/>
                <a:ext cx="192429" cy="19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9" h="20300" extrusionOk="0">
                    <a:moveTo>
                      <a:pt x="0" y="159"/>
                    </a:moveTo>
                    <a:cubicBezTo>
                      <a:pt x="9860" y="-1300"/>
                      <a:pt x="21600" y="7428"/>
                      <a:pt x="19719" y="203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chenying0907 109"/>
              <p:cNvSpPr/>
              <p:nvPr/>
            </p:nvSpPr>
            <p:spPr>
              <a:xfrm>
                <a:off x="50800" y="215900"/>
                <a:ext cx="476225" cy="42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00" extrusionOk="0">
                    <a:moveTo>
                      <a:pt x="0" y="398"/>
                    </a:moveTo>
                    <a:cubicBezTo>
                      <a:pt x="12948" y="-2000"/>
                      <a:pt x="20825" y="6687"/>
                      <a:pt x="21600" y="19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5" name="chenying0907 110"/>
              <p:cNvSpPr/>
              <p:nvPr/>
            </p:nvSpPr>
            <p:spPr>
              <a:xfrm>
                <a:off x="0" y="0"/>
                <a:ext cx="673467" cy="645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3" h="20799" extrusionOk="0">
                    <a:moveTo>
                      <a:pt x="0" y="71"/>
                    </a:moveTo>
                    <a:cubicBezTo>
                      <a:pt x="11732" y="-801"/>
                      <a:pt x="21600" y="6444"/>
                      <a:pt x="20200" y="20799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331845" y="5535295"/>
            <a:ext cx="6800850" cy="829310"/>
            <a:chOff x="5247" y="8717"/>
            <a:chExt cx="10710" cy="1306"/>
          </a:xfrm>
        </p:grpSpPr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5247" y="8717"/>
              <a:ext cx="1071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745490" algn="l" defTabSz="913765" rtl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rgbClr val="47527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小结：立体图形      平面图形</a:t>
              </a:r>
              <a:endParaRPr lang="zh-CN" altLang="en-US" sz="32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" name="右箭头 1"/>
            <p:cNvSpPr/>
            <p:nvPr/>
          </p:nvSpPr>
          <p:spPr>
            <a:xfrm>
              <a:off x="11306" y="9159"/>
              <a:ext cx="1536" cy="566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1" grpId="0" bldLvl="0" animBg="1"/>
      <p:bldP spid="11" grpId="1" animBg="1"/>
      <p:bldP spid="17" grpId="0" bldLvl="0" animBg="1"/>
      <p:bldP spid="17" grpId="1" animBg="1"/>
      <p:bldP spid="19" grpId="0" bldLvl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30091" y="468256"/>
            <a:ext cx="10547496" cy="1050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长方形纸片可以卷成圆柱的侧面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你能将手头的图形沿虚线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折叠，看看能围成怎样的几何体？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073" r="24385"/>
          <a:stretch>
            <a:fillRect/>
          </a:stretch>
        </p:blipFill>
        <p:spPr>
          <a:xfrm rot="180000">
            <a:off x="525008" y="1134798"/>
            <a:ext cx="3231515" cy="3267075"/>
          </a:xfrm>
          <a:prstGeom prst="rect">
            <a:avLst/>
          </a:prstGeom>
        </p:spPr>
      </p:pic>
      <p:pic>
        <p:nvPicPr>
          <p:cNvPr id="6" name="图片 5" descr="c9bf5740da7f996db3535c1222eec8b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9014" b="20416"/>
          <a:stretch>
            <a:fillRect/>
          </a:stretch>
        </p:blipFill>
        <p:spPr>
          <a:xfrm rot="16200000">
            <a:off x="3734435" y="1661160"/>
            <a:ext cx="1892300" cy="2496185"/>
          </a:xfrm>
          <a:prstGeom prst="rect">
            <a:avLst/>
          </a:prstGeom>
        </p:spPr>
      </p:pic>
      <p:pic>
        <p:nvPicPr>
          <p:cNvPr id="12" name="图片 11" descr="315295e69cac7e8cd18f5b9ae0d02b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4066" b="25776"/>
          <a:stretch>
            <a:fillRect/>
          </a:stretch>
        </p:blipFill>
        <p:spPr>
          <a:xfrm rot="16200000">
            <a:off x="6315075" y="1277620"/>
            <a:ext cx="2606040" cy="2843530"/>
          </a:xfrm>
          <a:prstGeom prst="rect">
            <a:avLst/>
          </a:prstGeom>
        </p:spPr>
      </p:pic>
      <p:pic>
        <p:nvPicPr>
          <p:cNvPr id="13" name="图片 12" descr="512ef742f1d537c53d880edb7d7c86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5173" b="22110"/>
          <a:stretch>
            <a:fillRect/>
          </a:stretch>
        </p:blipFill>
        <p:spPr>
          <a:xfrm rot="16200000">
            <a:off x="4449445" y="3791585"/>
            <a:ext cx="2855595" cy="3277235"/>
          </a:xfrm>
          <a:prstGeom prst="rect">
            <a:avLst/>
          </a:prstGeom>
        </p:spPr>
      </p:pic>
      <p:sp>
        <p:nvSpPr>
          <p:cNvPr id="2" name="PA_chenying0907 148"/>
          <p:cNvSpPr/>
          <p:nvPr>
            <p:custDataLst>
              <p:tags r:id="rId6"/>
            </p:custDataLst>
          </p:nvPr>
        </p:nvSpPr>
        <p:spPr>
          <a:xfrm>
            <a:off x="16338" y="16020"/>
            <a:ext cx="2492951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29680" y="4561840"/>
            <a:ext cx="6800850" cy="1568450"/>
            <a:chOff x="9968" y="7184"/>
            <a:chExt cx="10710" cy="2470"/>
          </a:xfrm>
        </p:grpSpPr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9968" y="7184"/>
              <a:ext cx="10710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745490" algn="l" defTabSz="913765" rtl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>
                  <a:solidFill>
                    <a:srgbClr val="47527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小结：</a:t>
              </a:r>
              <a:endParaRPr lang="zh-CN" altLang="en-US" sz="3200" b="1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marL="0" marR="0" lvl="0" indent="745490" algn="l" defTabSz="913765" rtl="0" fontAlgn="auto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>
                  <a:solidFill>
                    <a:srgbClr val="47527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平面图形      立体图形</a:t>
              </a:r>
              <a:endParaRPr lang="zh-CN" altLang="en-US" sz="3200" b="1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3" name="右箭头 2"/>
            <p:cNvSpPr/>
            <p:nvPr>
              <p:custDataLst>
                <p:tags r:id="rId8"/>
              </p:custDataLst>
            </p:nvPr>
          </p:nvSpPr>
          <p:spPr>
            <a:xfrm>
              <a:off x="14145" y="8823"/>
              <a:ext cx="1536" cy="566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PA_chenying0907 148"/>
          <p:cNvSpPr/>
          <p:nvPr>
            <p:custDataLst>
              <p:tags r:id="rId9"/>
            </p:custDataLst>
          </p:nvPr>
        </p:nvSpPr>
        <p:spPr>
          <a:xfrm>
            <a:off x="1421130" y="3236595"/>
            <a:ext cx="9429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圆柱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3780" b="27378"/>
          <a:stretch>
            <a:fillRect/>
          </a:stretch>
        </p:blipFill>
        <p:spPr>
          <a:xfrm>
            <a:off x="8882380" y="1518920"/>
            <a:ext cx="2395220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6000"/>
          </a:blip>
          <a:srcRect b="23168"/>
          <a:stretch>
            <a:fillRect/>
          </a:stretch>
        </p:blipFill>
        <p:spPr>
          <a:xfrm rot="16200000">
            <a:off x="839470" y="3747135"/>
            <a:ext cx="2472055" cy="268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PA_chenying0907 148"/>
          <p:cNvSpPr/>
          <p:nvPr>
            <p:custDataLst>
              <p:tags r:id="rId12"/>
            </p:custDataLst>
          </p:nvPr>
        </p:nvSpPr>
        <p:spPr>
          <a:xfrm>
            <a:off x="4138930" y="3236595"/>
            <a:ext cx="9429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圆锥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PA_chenying0907 148"/>
          <p:cNvSpPr/>
          <p:nvPr>
            <p:custDataLst>
              <p:tags r:id="rId13"/>
            </p:custDataLst>
          </p:nvPr>
        </p:nvSpPr>
        <p:spPr>
          <a:xfrm>
            <a:off x="6640830" y="3251200"/>
            <a:ext cx="15144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五棱柱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PA_chenying0907 148"/>
          <p:cNvSpPr/>
          <p:nvPr>
            <p:custDataLst>
              <p:tags r:id="rId14"/>
            </p:custDataLst>
          </p:nvPr>
        </p:nvSpPr>
        <p:spPr>
          <a:xfrm>
            <a:off x="10473055" y="3251200"/>
            <a:ext cx="15144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正方体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PA_chenying0907 148"/>
          <p:cNvSpPr/>
          <p:nvPr>
            <p:custDataLst>
              <p:tags r:id="rId15"/>
            </p:custDataLst>
          </p:nvPr>
        </p:nvSpPr>
        <p:spPr>
          <a:xfrm>
            <a:off x="1357630" y="5962015"/>
            <a:ext cx="15144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长方体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PA_chenying0907 148"/>
          <p:cNvSpPr/>
          <p:nvPr>
            <p:custDataLst>
              <p:tags r:id="rId16"/>
            </p:custDataLst>
          </p:nvPr>
        </p:nvSpPr>
        <p:spPr>
          <a:xfrm>
            <a:off x="5202555" y="5962015"/>
            <a:ext cx="1514475" cy="5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三棱锥</a:t>
            </a:r>
            <a:endParaRPr 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039495" y="2463831"/>
            <a:ext cx="9728200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活动五：将一些简单的平面图形，按照某种规律运动，你想知道运动后会发生怎样有趣的变化吗？</a:t>
            </a:r>
            <a:endParaRPr lang="zh-CN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" name="组 13"/>
          <p:cNvGrpSpPr/>
          <p:nvPr/>
        </p:nvGrpSpPr>
        <p:grpSpPr>
          <a:xfrm>
            <a:off x="90811" y="-66120"/>
            <a:ext cx="1821711" cy="1987644"/>
            <a:chOff x="5943842" y="1013911"/>
            <a:chExt cx="2187025" cy="2569107"/>
          </a:xfrm>
        </p:grpSpPr>
        <p:sp>
          <p:nvSpPr>
            <p:cNvPr id="6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5" name="组 25"/>
          <p:cNvGrpSpPr/>
          <p:nvPr/>
        </p:nvGrpSpPr>
        <p:grpSpPr>
          <a:xfrm>
            <a:off x="9529942" y="4155584"/>
            <a:ext cx="2505710" cy="2561743"/>
            <a:chOff x="6435765" y="1088769"/>
            <a:chExt cx="4093561" cy="4684969"/>
          </a:xfrm>
        </p:grpSpPr>
        <p:sp>
          <p:nvSpPr>
            <p:cNvPr id="21" name="chenying0907 115"/>
            <p:cNvSpPr/>
            <p:nvPr/>
          </p:nvSpPr>
          <p:spPr>
            <a:xfrm>
              <a:off x="7567348" y="1088769"/>
              <a:ext cx="1775717" cy="468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1" h="21530" extrusionOk="0">
                  <a:moveTo>
                    <a:pt x="8172" y="21530"/>
                  </a:moveTo>
                  <a:cubicBezTo>
                    <a:pt x="17621" y="21583"/>
                    <a:pt x="19236" y="17"/>
                    <a:pt x="8422" y="0"/>
                  </a:cubicBezTo>
                  <a:cubicBezTo>
                    <a:pt x="-2191" y="-17"/>
                    <a:pt x="-2364" y="17802"/>
                    <a:pt x="5608" y="20986"/>
                  </a:cubicBezTo>
                  <a:cubicBezTo>
                    <a:pt x="6530" y="21354"/>
                    <a:pt x="7385" y="21526"/>
                    <a:pt x="8172" y="215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" name="chenying0907 116"/>
            <p:cNvSpPr/>
            <p:nvPr/>
          </p:nvSpPr>
          <p:spPr>
            <a:xfrm>
              <a:off x="6477672" y="1926978"/>
              <a:ext cx="4051654" cy="301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9" h="14657" extrusionOk="0">
                  <a:moveTo>
                    <a:pt x="290" y="13739"/>
                  </a:moveTo>
                  <a:cubicBezTo>
                    <a:pt x="2960" y="18035"/>
                    <a:pt x="21566" y="6126"/>
                    <a:pt x="18474" y="1235"/>
                  </a:cubicBezTo>
                  <a:cubicBezTo>
                    <a:pt x="15439" y="-3565"/>
                    <a:pt x="399" y="6799"/>
                    <a:pt x="11" y="12263"/>
                  </a:cubicBezTo>
                  <a:cubicBezTo>
                    <a:pt x="-34" y="12895"/>
                    <a:pt x="67" y="13381"/>
                    <a:pt x="290" y="1373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" name="chenying0907 117"/>
            <p:cNvSpPr/>
            <p:nvPr/>
          </p:nvSpPr>
          <p:spPr>
            <a:xfrm>
              <a:off x="6435765" y="1926974"/>
              <a:ext cx="4083572" cy="297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14577" extrusionOk="0">
                  <a:moveTo>
                    <a:pt x="18610" y="13616"/>
                  </a:moveTo>
                  <a:cubicBezTo>
                    <a:pt x="16016" y="17996"/>
                    <a:pt x="-2680" y="6280"/>
                    <a:pt x="326" y="1291"/>
                  </a:cubicBezTo>
                  <a:cubicBezTo>
                    <a:pt x="3276" y="-3604"/>
                    <a:pt x="18399" y="6612"/>
                    <a:pt x="18866" y="12121"/>
                  </a:cubicBezTo>
                  <a:cubicBezTo>
                    <a:pt x="18920" y="12758"/>
                    <a:pt x="18826" y="13251"/>
                    <a:pt x="18610" y="1361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" name="chenying0907 119"/>
            <p:cNvSpPr/>
            <p:nvPr/>
          </p:nvSpPr>
          <p:spPr>
            <a:xfrm>
              <a:off x="8112182" y="3058555"/>
              <a:ext cx="742549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5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5" name="组 23"/>
          <p:cNvGrpSpPr/>
          <p:nvPr/>
        </p:nvGrpSpPr>
        <p:grpSpPr>
          <a:xfrm>
            <a:off x="10438076" y="4141044"/>
            <a:ext cx="655972" cy="627303"/>
            <a:chOff x="7734984" y="963032"/>
            <a:chExt cx="742558" cy="766803"/>
          </a:xfrm>
        </p:grpSpPr>
        <p:sp>
          <p:nvSpPr>
            <p:cNvPr id="26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869711" y="1015017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1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28" name="组 23"/>
          <p:cNvGrpSpPr/>
          <p:nvPr/>
        </p:nvGrpSpPr>
        <p:grpSpPr>
          <a:xfrm>
            <a:off x="9548283" y="5658990"/>
            <a:ext cx="655972" cy="607684"/>
            <a:chOff x="7734984" y="963032"/>
            <a:chExt cx="742558" cy="742822"/>
          </a:xfrm>
        </p:grpSpPr>
        <p:sp>
          <p:nvSpPr>
            <p:cNvPr id="29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861687" y="963032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2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31" name="组 23"/>
          <p:cNvGrpSpPr/>
          <p:nvPr/>
        </p:nvGrpSpPr>
        <p:grpSpPr>
          <a:xfrm>
            <a:off x="11379680" y="5669616"/>
            <a:ext cx="655972" cy="627303"/>
            <a:chOff x="7734984" y="963032"/>
            <a:chExt cx="742558" cy="766803"/>
          </a:xfrm>
        </p:grpSpPr>
        <p:sp>
          <p:nvSpPr>
            <p:cNvPr id="32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69711" y="1015017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3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92168" y="815563"/>
            <a:ext cx="10330254" cy="63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把笔尖看成一个点，这个点在纸上运动会形成怎样的图形？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PA_chenying0907 148"/>
          <p:cNvSpPr/>
          <p:nvPr>
            <p:custDataLst>
              <p:tags r:id="rId2"/>
            </p:custDataLst>
          </p:nvPr>
        </p:nvSpPr>
        <p:spPr>
          <a:xfrm>
            <a:off x="-9127" y="15830"/>
            <a:ext cx="2284494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6" name="图片 15" descr="4646166772829389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085" y="1773126"/>
            <a:ext cx="1451610" cy="1451610"/>
          </a:xfrm>
          <a:prstGeom prst="rect">
            <a:avLst/>
          </a:prstGeom>
        </p:spPr>
      </p:pic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2426970" y="3128645"/>
            <a:ext cx="19113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68115" y="4516120"/>
            <a:ext cx="3796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745490" algn="l" defTabSz="913765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点动成线</a:t>
            </a:r>
            <a:endParaRPr lang="zh-CN" altLang="en-US" sz="4000" b="1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19" name="曲线连接符 18"/>
          <p:cNvCxnSpPr/>
          <p:nvPr/>
        </p:nvCxnSpPr>
        <p:spPr>
          <a:xfrm>
            <a:off x="6253480" y="3146425"/>
            <a:ext cx="2505710" cy="1369695"/>
          </a:xfrm>
          <a:prstGeom prst="curvedConnector3">
            <a:avLst>
              <a:gd name="adj1" fmla="val 50025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46461667728293895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651" y="1792914"/>
            <a:ext cx="1451610" cy="1451610"/>
          </a:xfrm>
          <a:prstGeom prst="rect">
            <a:avLst/>
          </a:prstGeom>
        </p:spPr>
      </p:pic>
      <p:grpSp>
        <p:nvGrpSpPr>
          <p:cNvPr id="5" name="Group 98"/>
          <p:cNvGrpSpPr/>
          <p:nvPr/>
        </p:nvGrpSpPr>
        <p:grpSpPr>
          <a:xfrm>
            <a:off x="249239" y="4888559"/>
            <a:ext cx="1313377" cy="1642861"/>
            <a:chOff x="0" y="0"/>
            <a:chExt cx="1561716" cy="1953500"/>
          </a:xfrm>
        </p:grpSpPr>
        <p:grpSp>
          <p:nvGrpSpPr>
            <p:cNvPr id="6" name="Group 90"/>
            <p:cNvGrpSpPr/>
            <p:nvPr/>
          </p:nvGrpSpPr>
          <p:grpSpPr>
            <a:xfrm>
              <a:off x="622299" y="723900"/>
              <a:ext cx="539187" cy="576209"/>
              <a:chOff x="0" y="0"/>
              <a:chExt cx="539185" cy="576208"/>
            </a:xfrm>
          </p:grpSpPr>
          <p:sp>
            <p:nvSpPr>
              <p:cNvPr id="15" name="chenying0907 88"/>
              <p:cNvSpPr/>
              <p:nvPr/>
            </p:nvSpPr>
            <p:spPr>
              <a:xfrm>
                <a:off x="-1" y="0"/>
                <a:ext cx="539187" cy="57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17472" extrusionOk="0">
                    <a:moveTo>
                      <a:pt x="17716" y="14514"/>
                    </a:moveTo>
                    <a:cubicBezTo>
                      <a:pt x="20957" y="10991"/>
                      <a:pt x="21156" y="5148"/>
                      <a:pt x="16903" y="2098"/>
                    </a:cubicBezTo>
                    <a:cubicBezTo>
                      <a:pt x="10629" y="-2401"/>
                      <a:pt x="569" y="729"/>
                      <a:pt x="21" y="7726"/>
                    </a:cubicBezTo>
                    <a:cubicBezTo>
                      <a:pt x="-444" y="13669"/>
                      <a:pt x="6904" y="19199"/>
                      <a:pt x="13877" y="16965"/>
                    </a:cubicBezTo>
                    <a:cubicBezTo>
                      <a:pt x="15420" y="16471"/>
                      <a:pt x="16714" y="15603"/>
                      <a:pt x="17716" y="14514"/>
                    </a:cubicBezTo>
                    <a:close/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1" name="chenying0907 89"/>
              <p:cNvSpPr/>
              <p:nvPr/>
            </p:nvSpPr>
            <p:spPr>
              <a:xfrm>
                <a:off x="114300" y="114300"/>
                <a:ext cx="320568" cy="34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17472" extrusionOk="0">
                    <a:moveTo>
                      <a:pt x="17716" y="14515"/>
                    </a:moveTo>
                    <a:cubicBezTo>
                      <a:pt x="20957" y="10992"/>
                      <a:pt x="21156" y="5149"/>
                      <a:pt x="16903" y="2099"/>
                    </a:cubicBezTo>
                    <a:cubicBezTo>
                      <a:pt x="10629" y="-2400"/>
                      <a:pt x="569" y="730"/>
                      <a:pt x="21" y="7727"/>
                    </a:cubicBezTo>
                    <a:cubicBezTo>
                      <a:pt x="-444" y="13670"/>
                      <a:pt x="6904" y="19200"/>
                      <a:pt x="13878" y="16966"/>
                    </a:cubicBezTo>
                    <a:cubicBezTo>
                      <a:pt x="15420" y="16471"/>
                      <a:pt x="16714" y="15604"/>
                      <a:pt x="17716" y="14515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7" name="Group 97"/>
            <p:cNvGrpSpPr/>
            <p:nvPr/>
          </p:nvGrpSpPr>
          <p:grpSpPr>
            <a:xfrm>
              <a:off x="0" y="-1"/>
              <a:ext cx="1561717" cy="1953502"/>
              <a:chOff x="0" y="0"/>
              <a:chExt cx="1561716" cy="1953500"/>
            </a:xfrm>
          </p:grpSpPr>
          <p:sp>
            <p:nvSpPr>
              <p:cNvPr id="9" name="chenying0907 91"/>
              <p:cNvSpPr/>
              <p:nvPr/>
            </p:nvSpPr>
            <p:spPr>
              <a:xfrm>
                <a:off x="-1" y="0"/>
                <a:ext cx="1561718" cy="1953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1575" extrusionOk="0">
                    <a:moveTo>
                      <a:pt x="4422" y="10273"/>
                    </a:moveTo>
                    <a:cubicBezTo>
                      <a:pt x="4988" y="10128"/>
                      <a:pt x="5596" y="10037"/>
                      <a:pt x="6024" y="10128"/>
                    </a:cubicBezTo>
                    <a:cubicBezTo>
                      <a:pt x="7105" y="8239"/>
                      <a:pt x="8932" y="6998"/>
                      <a:pt x="10714" y="5587"/>
                    </a:cubicBezTo>
                    <a:cubicBezTo>
                      <a:pt x="12697" y="4016"/>
                      <a:pt x="14777" y="2735"/>
                      <a:pt x="17151" y="1581"/>
                    </a:cubicBezTo>
                    <a:cubicBezTo>
                      <a:pt x="18423" y="962"/>
                      <a:pt x="19735" y="449"/>
                      <a:pt x="21109" y="0"/>
                    </a:cubicBezTo>
                    <a:cubicBezTo>
                      <a:pt x="21057" y="17"/>
                      <a:pt x="21261" y="2955"/>
                      <a:pt x="20839" y="4745"/>
                    </a:cubicBezTo>
                    <a:cubicBezTo>
                      <a:pt x="20497" y="6196"/>
                      <a:pt x="20104" y="7587"/>
                      <a:pt x="19402" y="8948"/>
                    </a:cubicBezTo>
                    <a:cubicBezTo>
                      <a:pt x="18832" y="10055"/>
                      <a:pt x="18455" y="11150"/>
                      <a:pt x="17794" y="12230"/>
                    </a:cubicBezTo>
                    <a:cubicBezTo>
                      <a:pt x="17708" y="12371"/>
                      <a:pt x="16484" y="14383"/>
                      <a:pt x="16436" y="14360"/>
                    </a:cubicBezTo>
                    <a:cubicBezTo>
                      <a:pt x="16949" y="14631"/>
                      <a:pt x="17118" y="15843"/>
                      <a:pt x="17101" y="16284"/>
                    </a:cubicBezTo>
                    <a:cubicBezTo>
                      <a:pt x="17074" y="17045"/>
                      <a:pt x="16801" y="18083"/>
                      <a:pt x="16459" y="18783"/>
                    </a:cubicBezTo>
                    <a:cubicBezTo>
                      <a:pt x="15792" y="20152"/>
                      <a:pt x="14589" y="21319"/>
                      <a:pt x="12593" y="21505"/>
                    </a:cubicBezTo>
                    <a:cubicBezTo>
                      <a:pt x="12169" y="21545"/>
                      <a:pt x="11727" y="21600"/>
                      <a:pt x="11302" y="21562"/>
                    </a:cubicBezTo>
                    <a:cubicBezTo>
                      <a:pt x="11902" y="21366"/>
                      <a:pt x="12300" y="20667"/>
                      <a:pt x="12472" y="20196"/>
                    </a:cubicBezTo>
                    <a:cubicBezTo>
                      <a:pt x="12593" y="19865"/>
                      <a:pt x="12628" y="19516"/>
                      <a:pt x="12567" y="19173"/>
                    </a:cubicBezTo>
                    <a:cubicBezTo>
                      <a:pt x="12547" y="19061"/>
                      <a:pt x="12120" y="18241"/>
                      <a:pt x="12133" y="18225"/>
                    </a:cubicBezTo>
                    <a:cubicBezTo>
                      <a:pt x="11577" y="18901"/>
                      <a:pt x="10529" y="19406"/>
                      <a:pt x="9649" y="19755"/>
                    </a:cubicBezTo>
                    <a:cubicBezTo>
                      <a:pt x="9055" y="19528"/>
                      <a:pt x="7992" y="18910"/>
                      <a:pt x="7621" y="18704"/>
                    </a:cubicBezTo>
                    <a:cubicBezTo>
                      <a:pt x="6788" y="18241"/>
                      <a:pt x="5993" y="17735"/>
                      <a:pt x="5229" y="17198"/>
                    </a:cubicBezTo>
                    <a:cubicBezTo>
                      <a:pt x="4963" y="17011"/>
                      <a:pt x="4136" y="16487"/>
                      <a:pt x="4026" y="16251"/>
                    </a:cubicBezTo>
                    <a:cubicBezTo>
                      <a:pt x="3931" y="16045"/>
                      <a:pt x="4554" y="14389"/>
                      <a:pt x="4437" y="14350"/>
                    </a:cubicBezTo>
                    <a:cubicBezTo>
                      <a:pt x="3946" y="14185"/>
                      <a:pt x="3105" y="14445"/>
                      <a:pt x="2643" y="14602"/>
                    </a:cubicBezTo>
                    <a:cubicBezTo>
                      <a:pt x="2110" y="14785"/>
                      <a:pt x="835" y="15557"/>
                      <a:pt x="800" y="16582"/>
                    </a:cubicBezTo>
                    <a:cubicBezTo>
                      <a:pt x="-339" y="15137"/>
                      <a:pt x="-266" y="13495"/>
                      <a:pt x="1050" y="12196"/>
                    </a:cubicBezTo>
                    <a:cubicBezTo>
                      <a:pt x="1672" y="11583"/>
                      <a:pt x="2430" y="11014"/>
                      <a:pt x="3301" y="10647"/>
                    </a:cubicBezTo>
                    <a:cubicBezTo>
                      <a:pt x="3585" y="10527"/>
                      <a:pt x="3992" y="10384"/>
                      <a:pt x="4422" y="10273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0" name="chenying0907 92"/>
              <p:cNvSpPr/>
              <p:nvPr/>
            </p:nvSpPr>
            <p:spPr>
              <a:xfrm>
                <a:off x="1066800" y="266700"/>
                <a:ext cx="431366" cy="28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379" y="6426"/>
                      <a:pt x="7227" y="11376"/>
                      <a:pt x="11452" y="14964"/>
                    </a:cubicBezTo>
                    <a:cubicBezTo>
                      <a:pt x="13898" y="17041"/>
                      <a:pt x="19295" y="20423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1" name="chenying0907 93"/>
              <p:cNvSpPr/>
              <p:nvPr/>
            </p:nvSpPr>
            <p:spPr>
              <a:xfrm>
                <a:off x="1003300" y="317500"/>
                <a:ext cx="479079" cy="327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42" y="5671"/>
                      <a:pt x="7183" y="11692"/>
                      <a:pt x="10987" y="14858"/>
                    </a:cubicBezTo>
                    <a:cubicBezTo>
                      <a:pt x="13189" y="16691"/>
                      <a:pt x="19525" y="20561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" name="chenying0907 94"/>
              <p:cNvSpPr/>
              <p:nvPr/>
            </p:nvSpPr>
            <p:spPr>
              <a:xfrm>
                <a:off x="317500" y="1028700"/>
                <a:ext cx="84374" cy="26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016" y="15315"/>
                      <a:pt x="14405" y="5985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" name="chenying0907 95"/>
              <p:cNvSpPr/>
              <p:nvPr/>
            </p:nvSpPr>
            <p:spPr>
              <a:xfrm>
                <a:off x="889000" y="1409700"/>
                <a:ext cx="194631" cy="24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8151" y="14365"/>
                      <a:pt x="14301" y="8151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4" name="chenying0907 96"/>
              <p:cNvSpPr/>
              <p:nvPr/>
            </p:nvSpPr>
            <p:spPr>
              <a:xfrm>
                <a:off x="304800" y="1358900"/>
                <a:ext cx="514350" cy="349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445" y="1850"/>
                      <a:pt x="4122" y="5622"/>
                      <a:pt x="6224" y="8181"/>
                    </a:cubicBezTo>
                    <a:cubicBezTo>
                      <a:pt x="8411" y="10843"/>
                      <a:pt x="10777" y="13242"/>
                      <a:pt x="13131" y="15565"/>
                    </a:cubicBezTo>
                    <a:cubicBezTo>
                      <a:pt x="15743" y="18141"/>
                      <a:pt x="18474" y="20652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22" name="组 25"/>
          <p:cNvGrpSpPr/>
          <p:nvPr/>
        </p:nvGrpSpPr>
        <p:grpSpPr>
          <a:xfrm>
            <a:off x="9529942" y="4155584"/>
            <a:ext cx="2505710" cy="2561743"/>
            <a:chOff x="6435765" y="1088769"/>
            <a:chExt cx="4093561" cy="4684969"/>
          </a:xfrm>
        </p:grpSpPr>
        <p:sp>
          <p:nvSpPr>
            <p:cNvPr id="23" name="chenying0907 115"/>
            <p:cNvSpPr/>
            <p:nvPr/>
          </p:nvSpPr>
          <p:spPr>
            <a:xfrm>
              <a:off x="7567348" y="1088769"/>
              <a:ext cx="1775717" cy="468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1" h="21530" extrusionOk="0">
                  <a:moveTo>
                    <a:pt x="8172" y="21530"/>
                  </a:moveTo>
                  <a:cubicBezTo>
                    <a:pt x="17621" y="21583"/>
                    <a:pt x="19236" y="17"/>
                    <a:pt x="8422" y="0"/>
                  </a:cubicBezTo>
                  <a:cubicBezTo>
                    <a:pt x="-2191" y="-17"/>
                    <a:pt x="-2364" y="17802"/>
                    <a:pt x="5608" y="20986"/>
                  </a:cubicBezTo>
                  <a:cubicBezTo>
                    <a:pt x="6530" y="21354"/>
                    <a:pt x="7385" y="21526"/>
                    <a:pt x="8172" y="215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" name="chenying0907 116"/>
            <p:cNvSpPr/>
            <p:nvPr/>
          </p:nvSpPr>
          <p:spPr>
            <a:xfrm>
              <a:off x="6477672" y="1926978"/>
              <a:ext cx="4051654" cy="301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9" h="14657" extrusionOk="0">
                  <a:moveTo>
                    <a:pt x="290" y="13739"/>
                  </a:moveTo>
                  <a:cubicBezTo>
                    <a:pt x="2960" y="18035"/>
                    <a:pt x="21566" y="6126"/>
                    <a:pt x="18474" y="1235"/>
                  </a:cubicBezTo>
                  <a:cubicBezTo>
                    <a:pt x="15439" y="-3565"/>
                    <a:pt x="399" y="6799"/>
                    <a:pt x="11" y="12263"/>
                  </a:cubicBezTo>
                  <a:cubicBezTo>
                    <a:pt x="-34" y="12895"/>
                    <a:pt x="67" y="13381"/>
                    <a:pt x="290" y="1373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5" name="chenying0907 117"/>
            <p:cNvSpPr/>
            <p:nvPr/>
          </p:nvSpPr>
          <p:spPr>
            <a:xfrm>
              <a:off x="6435765" y="1926974"/>
              <a:ext cx="4083572" cy="297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14577" extrusionOk="0">
                  <a:moveTo>
                    <a:pt x="18610" y="13616"/>
                  </a:moveTo>
                  <a:cubicBezTo>
                    <a:pt x="16016" y="17996"/>
                    <a:pt x="-2680" y="6280"/>
                    <a:pt x="326" y="1291"/>
                  </a:cubicBezTo>
                  <a:cubicBezTo>
                    <a:pt x="3276" y="-3604"/>
                    <a:pt x="18399" y="6612"/>
                    <a:pt x="18866" y="12121"/>
                  </a:cubicBezTo>
                  <a:cubicBezTo>
                    <a:pt x="18920" y="12758"/>
                    <a:pt x="18826" y="13251"/>
                    <a:pt x="18610" y="1361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6" name="chenying0907 119"/>
            <p:cNvSpPr/>
            <p:nvPr/>
          </p:nvSpPr>
          <p:spPr>
            <a:xfrm>
              <a:off x="8112182" y="3058555"/>
              <a:ext cx="742549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5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2" name="组 23"/>
          <p:cNvGrpSpPr/>
          <p:nvPr/>
        </p:nvGrpSpPr>
        <p:grpSpPr>
          <a:xfrm>
            <a:off x="10438076" y="4141044"/>
            <a:ext cx="655972" cy="627303"/>
            <a:chOff x="7734984" y="963032"/>
            <a:chExt cx="742558" cy="766803"/>
          </a:xfrm>
        </p:grpSpPr>
        <p:sp>
          <p:nvSpPr>
            <p:cNvPr id="33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69711" y="1015017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1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37" name="组 23"/>
          <p:cNvGrpSpPr/>
          <p:nvPr/>
        </p:nvGrpSpPr>
        <p:grpSpPr>
          <a:xfrm>
            <a:off x="9548283" y="5658990"/>
            <a:ext cx="655972" cy="607684"/>
            <a:chOff x="7734984" y="963032"/>
            <a:chExt cx="742558" cy="742822"/>
          </a:xfrm>
        </p:grpSpPr>
        <p:sp>
          <p:nvSpPr>
            <p:cNvPr id="38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61687" y="963032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2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  <p:grpSp>
        <p:nvGrpSpPr>
          <p:cNvPr id="40" name="组 23"/>
          <p:cNvGrpSpPr/>
          <p:nvPr/>
        </p:nvGrpSpPr>
        <p:grpSpPr>
          <a:xfrm>
            <a:off x="11379680" y="5669616"/>
            <a:ext cx="655972" cy="627303"/>
            <a:chOff x="7734984" y="963032"/>
            <a:chExt cx="742558" cy="766803"/>
          </a:xfrm>
        </p:grpSpPr>
        <p:sp>
          <p:nvSpPr>
            <p:cNvPr id="41" name="chenying0907 120"/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869711" y="1015017"/>
              <a:ext cx="481230" cy="71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latin typeface="DFPShaoNvW5-GB" charset="-122"/>
                  <a:ea typeface="DFPShaoNvW5-GB" charset="-122"/>
                  <a:cs typeface="DFPShaoNvW5-GB" charset="-122"/>
                </a:rPr>
                <a:t>3</a:t>
              </a:r>
              <a:endParaRPr kumimoji="1" lang="zh-CN" altLang="en-US" sz="3200" dirty="0">
                <a:latin typeface="DFPShaoNvW5-GB" charset="-122"/>
                <a:ea typeface="DFPShaoNvW5-GB" charset="-122"/>
                <a:cs typeface="DFPShaoNvW5-GB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495 0.00169463 L 0.152985 0.00169463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7765 -0.00103934 C 0.0461281 -0.00103934 0.0975341 0.0488916 0.0975341 0.0988211 C 0.0975341 0.148752 0.148888 0.198682 0.200242 0.198682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24790" y="843915"/>
            <a:ext cx="12194038" cy="10506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ts val="4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把汽车的雨刷看成一条线，这条线在挡风玻璃上运动时形成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ts val="4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什么图形？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PA_chenying0907 148"/>
          <p:cNvSpPr/>
          <p:nvPr>
            <p:custDataLst>
              <p:tags r:id="rId2"/>
            </p:custDataLst>
          </p:nvPr>
        </p:nvSpPr>
        <p:spPr>
          <a:xfrm>
            <a:off x="-2035" y="17711"/>
            <a:ext cx="4112260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97985" y="5295265"/>
            <a:ext cx="38284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745490" algn="l" defTabSz="913765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线动成面</a:t>
            </a:r>
            <a:endParaRPr lang="zh-CN" altLang="en-US" sz="40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219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755" y="2560320"/>
            <a:ext cx="3995420" cy="212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9e33cc9bfe0d1aa59e5b95e5d897142bae751b736c48-X0GOSq_fw658.web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170" y="2059259"/>
            <a:ext cx="2518501" cy="296918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935845" y="4560570"/>
            <a:ext cx="2227580" cy="2305050"/>
            <a:chOff x="11533" y="4119"/>
            <a:chExt cx="6139" cy="6681"/>
          </a:xfrm>
        </p:grpSpPr>
        <p:sp>
          <p:nvSpPr>
            <p:cNvPr id="4" name="Freeform 20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20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4307" y="765947"/>
            <a:ext cx="11516198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ts val="4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长方形纸板绕着它的一条边旋转一周，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会形成怎样的几何体？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ts val="4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直角三角形纸板绕它的一条直角边旋转一周，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会形成怎样的几何体？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ts val="4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一枚硬币在桌面上竖直快速旋转，会形成怎样的几何体？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PA_chenying0907 148"/>
          <p:cNvSpPr/>
          <p:nvPr>
            <p:custDataLst>
              <p:tags r:id="rId1"/>
            </p:custDataLst>
          </p:nvPr>
        </p:nvSpPr>
        <p:spPr>
          <a:xfrm>
            <a:off x="5060" y="17711"/>
            <a:ext cx="4112260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13860" y="5459095"/>
            <a:ext cx="39363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745490" algn="l" defTabSz="913765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面动成体</a:t>
            </a:r>
            <a:endParaRPr lang="zh-CN" altLang="en-US" sz="4000" b="1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69870" y="3053715"/>
            <a:ext cx="1602105" cy="2331720"/>
            <a:chOff x="4362" y="4809"/>
            <a:chExt cx="2523" cy="3672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5623" y="4809"/>
              <a:ext cx="6" cy="3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649" y="5754"/>
              <a:ext cx="1237" cy="19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62" y="5454"/>
              <a:ext cx="2518" cy="2586"/>
              <a:chOff x="1792" y="6727"/>
              <a:chExt cx="2518" cy="816"/>
            </a:xfrm>
          </p:grpSpPr>
          <p:sp>
            <p:nvSpPr>
              <p:cNvPr id="5" name="圆柱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1792" y="6727"/>
                <a:ext cx="2518" cy="816"/>
              </a:xfrm>
              <a:prstGeom prst="can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>
                <p:custDataLst>
                  <p:tags r:id="rId3"/>
                </p:custDataLst>
              </p:nvPr>
            </p:nvSpPr>
            <p:spPr>
              <a:xfrm>
                <a:off x="1793" y="7326"/>
                <a:ext cx="2517" cy="21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918710" y="3118485"/>
            <a:ext cx="1797050" cy="2331720"/>
            <a:chOff x="7746" y="4911"/>
            <a:chExt cx="2830" cy="3672"/>
          </a:xfrm>
        </p:grpSpPr>
        <p:grpSp>
          <p:nvGrpSpPr>
            <p:cNvPr id="13" name="组合 12"/>
            <p:cNvGrpSpPr/>
            <p:nvPr/>
          </p:nvGrpSpPr>
          <p:grpSpPr>
            <a:xfrm>
              <a:off x="7746" y="5595"/>
              <a:ext cx="2830" cy="2663"/>
              <a:chOff x="9171" y="4410"/>
              <a:chExt cx="2830" cy="266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9552" y="4410"/>
                <a:ext cx="2068" cy="2341"/>
                <a:chOff x="5268" y="9693"/>
                <a:chExt cx="1775" cy="636"/>
              </a:xfrm>
            </p:grpSpPr>
            <p:sp>
              <p:nvSpPr>
                <p:cNvPr id="15" name="椭圆 1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268" y="10129"/>
                  <a:ext cx="1775" cy="20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7" name="直接连接符 16"/>
                <p:cNvCxnSpPr>
                  <a:endCxn id="15" idx="6"/>
                </p:cNvCxnSpPr>
                <p:nvPr>
                  <p:custDataLst>
                    <p:tags r:id="rId5"/>
                  </p:custDataLst>
                </p:nvPr>
              </p:nvCxnSpPr>
              <p:spPr>
                <a:xfrm>
                  <a:off x="6165" y="9693"/>
                  <a:ext cx="878" cy="5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>
                  <a:stCxn id="15" idx="2"/>
                </p:cNvCxnSpPr>
                <p:nvPr>
                  <p:custDataLst>
                    <p:tags r:id="rId6"/>
                  </p:custDataLst>
                </p:nvPr>
              </p:nvCxnSpPr>
              <p:spPr>
                <a:xfrm flipV="1">
                  <a:off x="5268" y="9693"/>
                  <a:ext cx="897" cy="53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" name="图片 18" descr="9034305ec4619cf1c5e9ae6dc3f150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9171" y="6383"/>
                <a:ext cx="2831" cy="690"/>
              </a:xfrm>
              <a:prstGeom prst="rect">
                <a:avLst/>
              </a:prstGeom>
            </p:spPr>
          </p:pic>
        </p:grpSp>
        <p:sp>
          <p:nvSpPr>
            <p:cNvPr id="20" name="直角三角形 19"/>
            <p:cNvSpPr/>
            <p:nvPr/>
          </p:nvSpPr>
          <p:spPr>
            <a:xfrm>
              <a:off x="9162" y="5595"/>
              <a:ext cx="1030" cy="1963"/>
            </a:xfrm>
            <a:prstGeom prst="rt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>
              <p:custDataLst>
                <p:tags r:id="rId9"/>
              </p:custDataLst>
            </p:nvPr>
          </p:nvCxnSpPr>
          <p:spPr>
            <a:xfrm flipH="1">
              <a:off x="9156" y="4911"/>
              <a:ext cx="6" cy="3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7169150" y="3118485"/>
            <a:ext cx="1507490" cy="2331720"/>
            <a:chOff x="11290" y="4911"/>
            <a:chExt cx="2374" cy="3672"/>
          </a:xfrm>
        </p:grpSpPr>
        <p:grpSp>
          <p:nvGrpSpPr>
            <p:cNvPr id="41" name="组合 40"/>
            <p:cNvGrpSpPr/>
            <p:nvPr/>
          </p:nvGrpSpPr>
          <p:grpSpPr>
            <a:xfrm rot="16200000">
              <a:off x="11310" y="5553"/>
              <a:ext cx="2334" cy="2374"/>
              <a:chOff x="10896" y="8846"/>
              <a:chExt cx="1054" cy="1054"/>
            </a:xfrm>
          </p:grpSpPr>
          <p:sp>
            <p:nvSpPr>
              <p:cNvPr id="42" name="椭圆 4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896" y="8846"/>
                <a:ext cx="1054" cy="105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896" y="9200"/>
                <a:ext cx="1054" cy="33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12487" y="4911"/>
              <a:ext cx="6" cy="3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935845" y="4560570"/>
            <a:ext cx="2227580" cy="2305050"/>
            <a:chOff x="11533" y="4119"/>
            <a:chExt cx="6139" cy="6681"/>
          </a:xfrm>
        </p:grpSpPr>
        <p:sp>
          <p:nvSpPr>
            <p:cNvPr id="3" name="Freeform 20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1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2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1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7427" y="765947"/>
            <a:ext cx="10637230" cy="1563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下图中图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由“回”字形经过怎样的运动形成？</a:t>
            </a:r>
            <a:endParaRPr lang="zh-CN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如果将准备好的图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纸片沿虚线剪开，怎样改变图形的位置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可以得到图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PA_chenying0907 148"/>
          <p:cNvSpPr/>
          <p:nvPr>
            <p:custDataLst>
              <p:tags r:id="rId1"/>
            </p:custDataLst>
          </p:nvPr>
        </p:nvSpPr>
        <p:spPr>
          <a:xfrm>
            <a:off x="5056" y="17711"/>
            <a:ext cx="4112260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35845" y="4560570"/>
            <a:ext cx="2227580" cy="2305050"/>
            <a:chOff x="11533" y="4119"/>
            <a:chExt cx="6139" cy="6681"/>
          </a:xfrm>
        </p:grpSpPr>
        <p:sp>
          <p:nvSpPr>
            <p:cNvPr id="3" name="Freeform 20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20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PA_chenying0907 148"/>
          <p:cNvSpPr/>
          <p:nvPr>
            <p:custDataLst>
              <p:tags r:id="rId6"/>
            </p:custDataLst>
          </p:nvPr>
        </p:nvSpPr>
        <p:spPr>
          <a:xfrm>
            <a:off x="2664460" y="4297680"/>
            <a:ext cx="745490" cy="525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950176" y="2724107"/>
            <a:ext cx="4740048" cy="2105521"/>
            <a:chOff x="6198265" y="2695755"/>
            <a:chExt cx="4740048" cy="2105521"/>
          </a:xfrm>
        </p:grpSpPr>
        <p:pic>
          <p:nvPicPr>
            <p:cNvPr id="12" name="Picture 10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65" y="2695755"/>
              <a:ext cx="4740048" cy="1622425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25" name="PA_chenying0907 148"/>
            <p:cNvSpPr/>
            <p:nvPr>
              <p:custDataLst>
                <p:tags r:id="rId8"/>
              </p:custDataLst>
            </p:nvPr>
          </p:nvSpPr>
          <p:spPr>
            <a:xfrm>
              <a:off x="8219718" y="4275939"/>
              <a:ext cx="813651" cy="525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图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</a:t>
              </a:r>
              <a:endPara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049395" y="5114925"/>
            <a:ext cx="28600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745490" algn="l" defTabSz="913765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</a:t>
            </a:r>
            <a:r>
              <a:rPr lang="en-US" altLang="zh-CN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移</a:t>
            </a:r>
            <a:endParaRPr lang="zh-CN" altLang="en-US" sz="40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" name="图片 9" descr="ac53fa2cf4442c1d30db38be5551af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795" y="2688590"/>
            <a:ext cx="4591050" cy="828675"/>
          </a:xfrm>
          <a:prstGeom prst="rect">
            <a:avLst/>
          </a:prstGeom>
        </p:spPr>
      </p:pic>
      <p:pic>
        <p:nvPicPr>
          <p:cNvPr id="13" name="图片 12" descr="3bf96c2b0ebae8476ddebf71c7a953d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7FF">
                  <a:alpha val="100000"/>
                </a:srgbClr>
              </a:clrFrom>
              <a:clrTo>
                <a:srgbClr val="FFF7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795" y="3519805"/>
            <a:ext cx="4591050" cy="7810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7140" y="3166110"/>
            <a:ext cx="745490" cy="736600"/>
            <a:chOff x="1978" y="4979"/>
            <a:chExt cx="1174" cy="1160"/>
          </a:xfrm>
        </p:grpSpPr>
        <p:sp>
          <p:nvSpPr>
            <p:cNvPr id="5" name="矩形 4"/>
            <p:cNvSpPr/>
            <p:nvPr/>
          </p:nvSpPr>
          <p:spPr>
            <a:xfrm>
              <a:off x="1978" y="4979"/>
              <a:ext cx="1175" cy="11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360" y="5345"/>
              <a:ext cx="412" cy="3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327660" y="3519805"/>
            <a:ext cx="5436870" cy="952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92708 -0.00194444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833 -0.00185185 L 0.159688 -0.00185185 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271 -0.00185185 L 0.23974 -0.00185185 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90625 0 " pathEditMode="relative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_chenying0907 148"/>
          <p:cNvSpPr/>
          <p:nvPr>
            <p:custDataLst>
              <p:tags r:id="rId1"/>
            </p:custDataLst>
          </p:nvPr>
        </p:nvSpPr>
        <p:spPr>
          <a:xfrm>
            <a:off x="2274" y="11181"/>
            <a:ext cx="4112260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27780" y="4969510"/>
            <a:ext cx="28600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745490" defTabSz="913765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翻</a:t>
            </a:r>
            <a:r>
              <a:rPr lang="en-US" altLang="zh-CN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折</a:t>
            </a:r>
            <a:endParaRPr lang="zh-CN" altLang="en-US" sz="40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35845" y="4560570"/>
            <a:ext cx="2227580" cy="2305050"/>
            <a:chOff x="11533" y="4119"/>
            <a:chExt cx="6139" cy="6681"/>
          </a:xfrm>
        </p:grpSpPr>
        <p:sp>
          <p:nvSpPr>
            <p:cNvPr id="3" name="Freeform 20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20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82566" y="22668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55181" y="996616"/>
            <a:ext cx="10320669" cy="105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在如图的空白方格中画出相应的图形，使直线一旁的图形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沿直线翻折后，能与直线另一旁的图形完全重合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5915" y="2571115"/>
            <a:ext cx="2098040" cy="1848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7"/>
          <a:srcRect r="2453"/>
          <a:stretch>
            <a:fillRect/>
          </a:stretch>
        </p:blipFill>
        <p:spPr>
          <a:xfrm flipH="1">
            <a:off x="2748280" y="2426970"/>
            <a:ext cx="984885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775" y="2428240"/>
            <a:ext cx="1924050" cy="1882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9">
            <a:clrChange>
              <a:clrFrom>
                <a:srgbClr val="F9F7F4">
                  <a:alpha val="100000"/>
                </a:srgbClr>
              </a:clrFrom>
              <a:clrTo>
                <a:srgbClr val="F9F7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295775" y="3436303"/>
            <a:ext cx="205740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7143115" y="2316480"/>
            <a:ext cx="1933575" cy="1830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企业微信截图_170005006792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280000" flipH="1">
            <a:off x="7334250" y="3191510"/>
            <a:ext cx="1924050" cy="733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1720" y="4352925"/>
            <a:ext cx="669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93035" y="823244"/>
            <a:ext cx="10856595" cy="534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如何将图中的三角尺旋转到图中虚线所示的位置？</a:t>
            </a:r>
            <a:endParaRPr lang="zh-CN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PA_chenying0907 148"/>
          <p:cNvSpPr/>
          <p:nvPr>
            <p:custDataLst>
              <p:tags r:id="rId2"/>
            </p:custDataLst>
          </p:nvPr>
        </p:nvSpPr>
        <p:spPr>
          <a:xfrm>
            <a:off x="2274" y="11181"/>
            <a:ext cx="4112260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活动五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14800" y="4898390"/>
            <a:ext cx="28600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745490" algn="l" defTabSz="913765" rt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旋</a:t>
            </a:r>
            <a:r>
              <a:rPr lang="en-US" altLang="zh-CN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47527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</a:t>
            </a:r>
            <a:endParaRPr lang="zh-CN" altLang="en-US" sz="4000" b="1" dirty="0">
              <a:solidFill>
                <a:srgbClr val="47527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35845" y="4560570"/>
            <a:ext cx="2227580" cy="2305050"/>
            <a:chOff x="11533" y="4119"/>
            <a:chExt cx="6139" cy="6681"/>
          </a:xfrm>
        </p:grpSpPr>
        <p:sp>
          <p:nvSpPr>
            <p:cNvPr id="3" name="Freeform 20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2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pic>
        <p:nvPicPr>
          <p:cNvPr id="11" name="图片 10" descr="e41e4375ea5374d5ebececd6792a29b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4527" y="1831736"/>
            <a:ext cx="6688226" cy="2650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83990" y="205740"/>
            <a:ext cx="32467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丰富的图形世界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PA_chenying0907 148"/>
          <p:cNvSpPr/>
          <p:nvPr>
            <p:custDataLst>
              <p:tags r:id="rId1"/>
            </p:custDataLst>
          </p:nvPr>
        </p:nvSpPr>
        <p:spPr>
          <a:xfrm>
            <a:off x="-9114" y="15827"/>
            <a:ext cx="4112260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归纳小结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36440" y="1887220"/>
            <a:ext cx="2245995" cy="774700"/>
            <a:chOff x="7603" y="3197"/>
            <a:chExt cx="3537" cy="1220"/>
          </a:xfrm>
        </p:grpSpPr>
        <p:sp>
          <p:nvSpPr>
            <p:cNvPr id="2" name="流程图: 可选过程 1"/>
            <p:cNvSpPr/>
            <p:nvPr/>
          </p:nvSpPr>
          <p:spPr>
            <a:xfrm>
              <a:off x="8010" y="3293"/>
              <a:ext cx="3130" cy="112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7603" y="3197"/>
              <a:ext cx="3268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几何图形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73555" y="1887220"/>
            <a:ext cx="2245995" cy="775335"/>
            <a:chOff x="7603" y="3197"/>
            <a:chExt cx="3537" cy="1221"/>
          </a:xfrm>
        </p:grpSpPr>
        <p:sp>
          <p:nvSpPr>
            <p:cNvPr id="12" name="流程图: 可选过程 11"/>
            <p:cNvSpPr/>
            <p:nvPr>
              <p:custDataLst>
                <p:tags r:id="rId3"/>
              </p:custDataLst>
            </p:nvPr>
          </p:nvSpPr>
          <p:spPr>
            <a:xfrm>
              <a:off x="8010" y="3293"/>
              <a:ext cx="3130" cy="112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7603" y="3197"/>
              <a:ext cx="3268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平面图形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90460" y="1887220"/>
            <a:ext cx="2245995" cy="775335"/>
            <a:chOff x="7603" y="3197"/>
            <a:chExt cx="3537" cy="1221"/>
          </a:xfrm>
        </p:grpSpPr>
        <p:sp>
          <p:nvSpPr>
            <p:cNvPr id="25" name="流程图: 可选过程 24"/>
            <p:cNvSpPr/>
            <p:nvPr>
              <p:custDataLst>
                <p:tags r:id="rId5"/>
              </p:custDataLst>
            </p:nvPr>
          </p:nvSpPr>
          <p:spPr>
            <a:xfrm>
              <a:off x="8010" y="3293"/>
              <a:ext cx="3130" cy="112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7603" y="3197"/>
              <a:ext cx="3268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立体图形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631055" y="3735705"/>
            <a:ext cx="3041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展开与折叠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6898640" y="2252980"/>
            <a:ext cx="766445" cy="1428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 flipH="1">
            <a:off x="4064635" y="2252980"/>
            <a:ext cx="652145" cy="1428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045845" y="4605655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</a:t>
            </a:r>
            <a:endParaRPr lang="zh-CN" altLang="en-US" sz="2400" b="1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移</a:t>
            </a:r>
            <a:endParaRPr lang="zh-CN" altLang="en-US" sz="2400" b="1">
              <a:solidFill>
                <a:srgbClr val="C00000"/>
              </a:solidFill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939290" y="4596765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翻</a:t>
            </a:r>
            <a:endParaRPr lang="zh-CN" altLang="en-US" sz="2400" b="1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折</a:t>
            </a:r>
            <a:endParaRPr lang="zh-CN" altLang="en-US" sz="2400" b="1">
              <a:solidFill>
                <a:srgbClr val="C00000"/>
              </a:solidFill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861310" y="4587240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 dirty="0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旋</a:t>
            </a:r>
            <a:endParaRPr lang="zh-CN" altLang="en-US" sz="2400" b="1" dirty="0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 dirty="0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</a:t>
            </a:r>
            <a:endParaRPr lang="zh-CN" altLang="en-US" sz="2400" b="1" dirty="0">
              <a:solidFill>
                <a:srgbClr val="C00000"/>
              </a:solidFill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PA_chenying0907 148"/>
          <p:cNvSpPr/>
          <p:nvPr>
            <p:custDataLst>
              <p:tags r:id="rId7"/>
            </p:custDataLst>
          </p:nvPr>
        </p:nvSpPr>
        <p:spPr>
          <a:xfrm>
            <a:off x="302228" y="677641"/>
            <a:ext cx="2883567" cy="59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知识结构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85795" y="2660650"/>
            <a:ext cx="5445760" cy="1246505"/>
            <a:chOff x="3472" y="4415"/>
            <a:chExt cx="8712" cy="1963"/>
          </a:xfrm>
        </p:grpSpPr>
        <p:sp>
          <p:nvSpPr>
            <p:cNvPr id="32" name="直角上箭头 31"/>
            <p:cNvSpPr/>
            <p:nvPr/>
          </p:nvSpPr>
          <p:spPr>
            <a:xfrm flipH="1">
              <a:off x="3472" y="4415"/>
              <a:ext cx="4824" cy="1963"/>
            </a:xfrm>
            <a:prstGeom prst="bentUpArrow">
              <a:avLst>
                <a:gd name="adj1" fmla="val 8303"/>
                <a:gd name="adj2" fmla="val 14289"/>
                <a:gd name="adj3" fmla="val 144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直角上箭头 30"/>
            <p:cNvSpPr/>
            <p:nvPr>
              <p:custDataLst>
                <p:tags r:id="rId8"/>
              </p:custDataLst>
            </p:nvPr>
          </p:nvSpPr>
          <p:spPr>
            <a:xfrm>
              <a:off x="8296" y="4416"/>
              <a:ext cx="3889" cy="1963"/>
            </a:xfrm>
            <a:prstGeom prst="bentUpArrow">
              <a:avLst>
                <a:gd name="adj1" fmla="val 8303"/>
                <a:gd name="adj2" fmla="val 14289"/>
                <a:gd name="adj3" fmla="val 144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631055" y="3215005"/>
            <a:ext cx="3041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三视图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70545" y="2653030"/>
            <a:ext cx="1791970" cy="2093595"/>
            <a:chOff x="12867" y="4178"/>
            <a:chExt cx="2822" cy="3297"/>
          </a:xfrm>
        </p:grpSpPr>
        <p:sp>
          <p:nvSpPr>
            <p:cNvPr id="41" name="下箭头 40"/>
            <p:cNvSpPr/>
            <p:nvPr>
              <p:custDataLst>
                <p:tags r:id="rId9"/>
              </p:custDataLst>
            </p:nvPr>
          </p:nvSpPr>
          <p:spPr>
            <a:xfrm>
              <a:off x="14171" y="4178"/>
              <a:ext cx="216" cy="2805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左大括号 41"/>
            <p:cNvSpPr/>
            <p:nvPr>
              <p:custDataLst>
                <p:tags r:id="rId10"/>
              </p:custDataLst>
            </p:nvPr>
          </p:nvSpPr>
          <p:spPr>
            <a:xfrm rot="5400000">
              <a:off x="13990" y="5776"/>
              <a:ext cx="577" cy="2822"/>
            </a:xfrm>
            <a:prstGeom prst="leftBrace">
              <a:avLst>
                <a:gd name="adj1" fmla="val 79116"/>
                <a:gd name="adj2" fmla="val 50000"/>
              </a:avLst>
            </a:prstGeom>
            <a:noFill/>
            <a:ln w="28575">
              <a:solidFill>
                <a:srgbClr val="BDD7E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45615" y="2672080"/>
            <a:ext cx="1838325" cy="2074545"/>
            <a:chOff x="2749" y="4208"/>
            <a:chExt cx="2895" cy="3267"/>
          </a:xfrm>
        </p:grpSpPr>
        <p:sp>
          <p:nvSpPr>
            <p:cNvPr id="79" name="下箭头 78"/>
            <p:cNvSpPr/>
            <p:nvPr/>
          </p:nvSpPr>
          <p:spPr>
            <a:xfrm>
              <a:off x="4125" y="4208"/>
              <a:ext cx="216" cy="2805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/>
            <p:cNvSpPr txBox="1"/>
            <p:nvPr>
              <p:custDataLst>
                <p:tags r:id="rId11"/>
              </p:custDataLst>
            </p:nvPr>
          </p:nvSpPr>
          <p:spPr>
            <a:xfrm>
              <a:off x="2749" y="4717"/>
              <a:ext cx="183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4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运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zh-CN" altLang="en-US" sz="24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动</a:t>
              </a:r>
              <a:endPara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3" name="左大括号 42"/>
            <p:cNvSpPr/>
            <p:nvPr>
              <p:custDataLst>
                <p:tags r:id="rId12"/>
              </p:custDataLst>
            </p:nvPr>
          </p:nvSpPr>
          <p:spPr>
            <a:xfrm rot="5400000">
              <a:off x="3945" y="5776"/>
              <a:ext cx="577" cy="2822"/>
            </a:xfrm>
            <a:prstGeom prst="leftBrace">
              <a:avLst>
                <a:gd name="adj1" fmla="val 79116"/>
                <a:gd name="adj2" fmla="val 50000"/>
              </a:avLst>
            </a:prstGeom>
            <a:noFill/>
            <a:ln w="28575">
              <a:solidFill>
                <a:srgbClr val="BDD7E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490460" y="4644390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构</a:t>
            </a:r>
            <a:endParaRPr lang="zh-CN" altLang="en-US" sz="2400" b="1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</a:t>
            </a:r>
            <a:endParaRPr lang="zh-CN" altLang="en-US" sz="2400" b="1">
              <a:solidFill>
                <a:srgbClr val="C00000"/>
              </a:solidFill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244965" y="4620260"/>
            <a:ext cx="1611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</a:t>
            </a:r>
            <a:endParaRPr lang="zh-CN" altLang="en-US" sz="2400" b="1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R="0" lvl="0" indent="457200" algn="l" defTabSz="914400" rtl="0" fontAlgn="auto">
              <a:lnSpc>
                <a:spcPct val="15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400" b="1"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</a:t>
            </a:r>
            <a:endParaRPr lang="zh-CN" altLang="en-US" sz="2400" b="1"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129530" y="855980"/>
            <a:ext cx="1780540" cy="1031240"/>
            <a:chOff x="8078" y="1348"/>
            <a:chExt cx="2804" cy="1624"/>
          </a:xfrm>
        </p:grpSpPr>
        <p:sp>
          <p:nvSpPr>
            <p:cNvPr id="78" name="下箭头 77"/>
            <p:cNvSpPr/>
            <p:nvPr/>
          </p:nvSpPr>
          <p:spPr>
            <a:xfrm>
              <a:off x="9000" y="1348"/>
              <a:ext cx="300" cy="1624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8078" y="1485"/>
              <a:ext cx="280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457200" algn="l" defTabSz="914400" rtl="0" fontAlgn="auto">
                <a:lnSpc>
                  <a:spcPct val="150000"/>
                </a:lnSpc>
                <a:buClrTx/>
                <a:buSzTx/>
                <a:buFontTx/>
                <a:buNone/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rPr lang="en-US" altLang="zh-CN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抽象</a:t>
              </a:r>
              <a:endPara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82" grpId="0"/>
      <p:bldP spid="82" grpId="1"/>
      <p:bldP spid="83" grpId="0"/>
      <p:bldP spid="83" grpId="1"/>
      <p:bldP spid="84" grpId="0"/>
      <p:bldP spid="84" grpId="1"/>
      <p:bldP spid="5" grpId="0" bldLvl="0" animBg="1"/>
      <p:bldP spid="5" grpId="1" animBg="1"/>
      <p:bldP spid="40" grpId="0"/>
      <p:bldP spid="40" grpId="1"/>
      <p:bldP spid="44" grpId="0"/>
      <p:bldP spid="44" grpId="1"/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1747" y="514816"/>
            <a:ext cx="122345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kumimoji="1" lang="zh-CN" altLang="en-US" sz="3200" b="1" dirty="0">
                <a:latin typeface="DFPShaoNvW5-GB" charset="-122"/>
                <a:ea typeface="DFPShaoNvW5-GB" charset="-122"/>
                <a:cs typeface="DFPShaoNvW5-GB" charset="-122"/>
                <a:sym typeface="+mn-ea"/>
              </a:rPr>
              <a:t>图形世界有形有色，我们的生活多姿多彩.</a:t>
            </a:r>
            <a:endParaRPr kumimoji="1" lang="zh-CN" altLang="en-US" sz="3200" b="1" dirty="0">
              <a:latin typeface="DFPShaoNvW5-GB" charset="-122"/>
              <a:ea typeface="DFPShaoNvW5-GB" charset="-122"/>
              <a:cs typeface="DFPShaoNvW5-GB" charset="-122"/>
              <a:sym typeface="+mn-ea"/>
            </a:endParaRPr>
          </a:p>
        </p:txBody>
      </p:sp>
      <p:pic>
        <p:nvPicPr>
          <p:cNvPr id="6" name="图片 5" descr="9e852bdee1026ec2b59d7d0b040c5a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7245" y="2557145"/>
            <a:ext cx="2683510" cy="2588260"/>
          </a:xfrm>
          <a:prstGeom prst="rect">
            <a:avLst/>
          </a:prstGeom>
        </p:spPr>
      </p:pic>
      <p:pic>
        <p:nvPicPr>
          <p:cNvPr id="7" name="图片 6" descr="0007019858216478_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935" y="2549525"/>
            <a:ext cx="2887345" cy="2874010"/>
          </a:xfrm>
          <a:prstGeom prst="rect">
            <a:avLst/>
          </a:prstGeom>
        </p:spPr>
      </p:pic>
      <p:pic>
        <p:nvPicPr>
          <p:cNvPr id="8" name="图片 7" descr="dd0154d5077054e0f80032964dab15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0775" y="3063875"/>
            <a:ext cx="2028825" cy="2018030"/>
          </a:xfrm>
          <a:prstGeom prst="rect">
            <a:avLst/>
          </a:prstGeom>
        </p:spPr>
      </p:pic>
      <p:sp>
        <p:nvSpPr>
          <p:cNvPr id="23" name="等腰三角形 22"/>
          <p:cNvSpPr/>
          <p:nvPr/>
        </p:nvSpPr>
        <p:spPr>
          <a:xfrm>
            <a:off x="2840990" y="2851150"/>
            <a:ext cx="2106295" cy="1880870"/>
          </a:xfrm>
          <a:prstGeom prst="triangl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e59bff50762640cb81c82ebc26784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" y="3010535"/>
            <a:ext cx="2580005" cy="1721485"/>
          </a:xfrm>
          <a:prstGeom prst="rect">
            <a:avLst/>
          </a:prstGeom>
        </p:spPr>
      </p:pic>
      <p:sp>
        <p:nvSpPr>
          <p:cNvPr id="24" name="菱形 23"/>
          <p:cNvSpPr/>
          <p:nvPr/>
        </p:nvSpPr>
        <p:spPr>
          <a:xfrm>
            <a:off x="4806950" y="2703195"/>
            <a:ext cx="2301875" cy="2330450"/>
          </a:xfrm>
          <a:prstGeom prst="diamond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-191770" y="3491230"/>
            <a:ext cx="2109470" cy="1071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484110" y="3063875"/>
            <a:ext cx="1999615" cy="1999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927" b="847"/>
          <a:stretch>
            <a:fillRect/>
          </a:stretch>
        </p:blipFill>
        <p:spPr>
          <a:xfrm>
            <a:off x="9861550" y="2952750"/>
            <a:ext cx="1845945" cy="2080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/>
        </p:nvSpPr>
        <p:spPr>
          <a:xfrm>
            <a:off x="5690870" y="3183890"/>
            <a:ext cx="529590" cy="1378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 rot="5400000">
            <a:off x="10818495" y="3052445"/>
            <a:ext cx="582295" cy="498475"/>
          </a:xfrm>
          <a:prstGeom prst="hexagon">
            <a:avLst>
              <a:gd name="adj" fmla="val 28598"/>
              <a:gd name="vf" fmla="val 115470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chenying0907 148"/>
          <p:cNvSpPr/>
          <p:nvPr>
            <p:custDataLst>
              <p:tags r:id="rId6"/>
            </p:custDataLst>
          </p:nvPr>
        </p:nvSpPr>
        <p:spPr>
          <a:xfrm>
            <a:off x="782850" y="1608081"/>
            <a:ext cx="10197052" cy="589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活动一：观察这些图片，你能找到哪些常见的平面图形</a:t>
            </a: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8" grpId="0" bldLvl="0" animBg="1"/>
      <p:bldP spid="28" grpId="1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6358" y="2854845"/>
            <a:ext cx="4230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rPr>
              <a:t>Thank you</a:t>
            </a:r>
            <a:endParaRPr kumimoji="1" lang="zh-CN" altLang="en-US" sz="5400">
              <a:solidFill>
                <a:schemeClr val="tx2"/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5" name="Group 24"/>
          <p:cNvGrpSpPr/>
          <p:nvPr/>
        </p:nvGrpSpPr>
        <p:grpSpPr>
          <a:xfrm rot="2186241">
            <a:off x="7834953" y="1807473"/>
            <a:ext cx="595560" cy="3022528"/>
            <a:chOff x="0" y="0"/>
            <a:chExt cx="221332" cy="1123292"/>
          </a:xfrm>
        </p:grpSpPr>
        <p:sp>
          <p:nvSpPr>
            <p:cNvPr id="6" name="Shape 20"/>
            <p:cNvSpPr/>
            <p:nvPr/>
          </p:nvSpPr>
          <p:spPr>
            <a:xfrm>
              <a:off x="12699" y="165100"/>
              <a:ext cx="208634" cy="7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9779" y="21600"/>
                  </a:moveTo>
                  <a:cubicBezTo>
                    <a:pt x="21308" y="19799"/>
                    <a:pt x="20061" y="18140"/>
                    <a:pt x="19699" y="16279"/>
                  </a:cubicBezTo>
                  <a:cubicBezTo>
                    <a:pt x="18646" y="10853"/>
                    <a:pt x="19061" y="5372"/>
                    <a:pt x="15824" y="0"/>
                  </a:cubicBezTo>
                  <a:lnTo>
                    <a:pt x="1" y="0"/>
                  </a:lnTo>
                  <a:lnTo>
                    <a:pt x="775" y="1843"/>
                  </a:lnTo>
                  <a:cubicBezTo>
                    <a:pt x="763" y="4727"/>
                    <a:pt x="1217" y="13025"/>
                    <a:pt x="1506" y="15903"/>
                  </a:cubicBezTo>
                  <a:cubicBezTo>
                    <a:pt x="1688" y="17715"/>
                    <a:pt x="-292" y="19629"/>
                    <a:pt x="37" y="2137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Shape 21"/>
            <p:cNvSpPr/>
            <p:nvPr/>
          </p:nvSpPr>
          <p:spPr>
            <a:xfrm>
              <a:off x="12700" y="889000"/>
              <a:ext cx="199716" cy="1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74" extrusionOk="0">
                  <a:moveTo>
                    <a:pt x="21600" y="0"/>
                  </a:moveTo>
                  <a:cubicBezTo>
                    <a:pt x="18923" y="21600"/>
                    <a:pt x="5182" y="19974"/>
                    <a:pt x="0" y="11161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8" name="Shape 22"/>
            <p:cNvSpPr/>
            <p:nvPr/>
          </p:nvSpPr>
          <p:spPr>
            <a:xfrm>
              <a:off x="0" y="-1"/>
              <a:ext cx="169627" cy="15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21600" y="21399"/>
                  </a:moveTo>
                  <a:cubicBezTo>
                    <a:pt x="21600" y="14641"/>
                    <a:pt x="20714" y="6540"/>
                    <a:pt x="20597" y="325"/>
                  </a:cubicBezTo>
                  <a:cubicBezTo>
                    <a:pt x="13874" y="-42"/>
                    <a:pt x="6603" y="-201"/>
                    <a:pt x="0" y="411"/>
                  </a:cubicBezTo>
                  <a:cubicBezTo>
                    <a:pt x="771" y="6724"/>
                    <a:pt x="1612" y="13779"/>
                    <a:pt x="1316" y="2012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Shape 23"/>
            <p:cNvSpPr/>
            <p:nvPr/>
          </p:nvSpPr>
          <p:spPr>
            <a:xfrm>
              <a:off x="12700" y="889000"/>
              <a:ext cx="200707" cy="23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" y="7302"/>
                    <a:pt x="6555" y="15634"/>
                    <a:pt x="11604" y="21600"/>
                  </a:cubicBezTo>
                  <a:cubicBezTo>
                    <a:pt x="14587" y="14593"/>
                    <a:pt x="19470" y="7960"/>
                    <a:pt x="21600" y="70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894091" y="378809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>
                <a:solidFill>
                  <a:schemeClr val="tx2"/>
                </a:solidFill>
                <a:latin typeface="DFPShaoNvW5-GB" charset="-122"/>
                <a:ea typeface="DFPShaoNvW5-GB" charset="-122"/>
                <a:cs typeface="DFPShaoNvW5-GB" charset="-122"/>
              </a:rPr>
              <a:t>感谢聆听</a:t>
            </a:r>
            <a:endParaRPr kumimoji="1" lang="zh-CN" altLang="en-US" sz="5400">
              <a:solidFill>
                <a:schemeClr val="tx2"/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03 -0.14699 C -0.30612 -0.1456 -0.3 -0.14352 -0.2961 -0.14259 C -0.26927 -0.13704 -0.29545 -0.14468 -0.25925 -0.13588 C -0.25157 -0.1338 -0.24401 -0.13102 -0.23633 -0.12894 C -0.22878 -0.12709 -0.2211 -0.12616 -0.21354 -0.12454 C -0.20495 -0.12246 -0.19662 -0.11968 -0.18802 -0.11759 C -0.17331 -0.11435 -0.15847 -0.10926 -0.14362 -0.10857 L -0.08516 -0.10648 L -0.00886 -0.10857 C -0.00378 -0.10857 -0.01901 -0.10787 -0.02409 -0.10648 C -0.02709 -0.10556 -0.03008 -0.10371 -0.03295 -0.10185 C -0.03815 -0.09838 -0.04297 -0.09375 -0.04818 -0.09051 C -0.05404 -0.08704 -0.06016 -0.08496 -0.06602 -0.08148 C -0.07865 -0.07408 -0.10768 -0.05116 -0.11563 -0.04537 C -0.12018 -0.04213 -0.125 -0.03935 -0.12956 -0.03634 C -0.13295 -0.03403 -0.1362 -0.03079 -0.13972 -0.0294 C -0.1487 -0.02593 -0.15261 -0.02454 -0.16133 -0.02037 C -0.17839 -0.01227 -0.1625 -0.01968 -0.17787 -0.01134 C -0.17956 -0.01042 -0.18125 -0.00996 -0.18295 -0.00926 C -0.19076 -0.00232 -0.19688 0.00069 -0.17149 0.00208 C -0.14909 0.00347 -0.1267 0.00023 -0.10417 2.22222E-6 L 2.70833E-6 2.22222E-6 " pathEditMode="relative" rAng="0" ptsTypes="AAAAAAAAAAAAAAAAA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d4652c0823a5b914f49c3194be5e8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6780" y="2544445"/>
            <a:ext cx="2331359" cy="3110400"/>
          </a:xfrm>
          <a:prstGeom prst="rect">
            <a:avLst/>
          </a:prstGeom>
        </p:spPr>
      </p:pic>
      <p:pic>
        <p:nvPicPr>
          <p:cNvPr id="21" name="图片 20" descr="1260673977643_mthu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10" y="2543810"/>
            <a:ext cx="1737010" cy="3110400"/>
          </a:xfrm>
          <a:prstGeom prst="rect">
            <a:avLst/>
          </a:prstGeom>
        </p:spPr>
      </p:pic>
      <p:pic>
        <p:nvPicPr>
          <p:cNvPr id="30" name="图片 4" descr="VCG213db7ed3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b="5521"/>
          <a:stretch>
            <a:fillRect/>
          </a:stretch>
        </p:blipFill>
        <p:spPr>
          <a:xfrm>
            <a:off x="1137920" y="2543810"/>
            <a:ext cx="4932045" cy="3110865"/>
          </a:xfrm>
          <a:prstGeom prst="rect">
            <a:avLst/>
          </a:prstGeom>
        </p:spPr>
      </p:pic>
      <p:sp>
        <p:nvSpPr>
          <p:cNvPr id="5" name="立方体 4"/>
          <p:cNvSpPr/>
          <p:nvPr/>
        </p:nvSpPr>
        <p:spPr>
          <a:xfrm>
            <a:off x="11152505" y="3240405"/>
            <a:ext cx="419735" cy="389255"/>
          </a:xfrm>
          <a:prstGeom prst="cub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11133455" y="3696335"/>
            <a:ext cx="469900" cy="1726565"/>
          </a:xfrm>
          <a:prstGeom prst="cub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1151870" y="2560320"/>
            <a:ext cx="424815" cy="619760"/>
            <a:chOff x="8427" y="8532"/>
            <a:chExt cx="1416" cy="1462"/>
          </a:xfrm>
        </p:grpSpPr>
        <p:sp>
          <p:nvSpPr>
            <p:cNvPr id="11" name="流程图: 数据 10"/>
            <p:cNvSpPr/>
            <p:nvPr/>
          </p:nvSpPr>
          <p:spPr>
            <a:xfrm>
              <a:off x="8427" y="9664"/>
              <a:ext cx="1416" cy="330"/>
            </a:xfrm>
            <a:prstGeom prst="flowChartInputOutpu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8443" y="8563"/>
              <a:ext cx="739" cy="14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182" y="8548"/>
              <a:ext cx="661" cy="11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166" y="8532"/>
              <a:ext cx="393" cy="144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8726" y="8563"/>
              <a:ext cx="440" cy="110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391285" y="3173730"/>
            <a:ext cx="1127125" cy="403860"/>
            <a:chOff x="5268" y="9693"/>
            <a:chExt cx="1775" cy="636"/>
          </a:xfrm>
        </p:grpSpPr>
        <p:sp>
          <p:nvSpPr>
            <p:cNvPr id="28" name="椭圆 27"/>
            <p:cNvSpPr/>
            <p:nvPr/>
          </p:nvSpPr>
          <p:spPr>
            <a:xfrm>
              <a:off x="5268" y="10129"/>
              <a:ext cx="1775" cy="2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>
              <a:stCxn id="28" idx="2"/>
            </p:cNvCxnSpPr>
            <p:nvPr/>
          </p:nvCxnSpPr>
          <p:spPr>
            <a:xfrm flipV="1">
              <a:off x="5268" y="9693"/>
              <a:ext cx="897" cy="5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28" idx="6"/>
            </p:cNvCxnSpPr>
            <p:nvPr/>
          </p:nvCxnSpPr>
          <p:spPr>
            <a:xfrm>
              <a:off x="6165" y="9693"/>
              <a:ext cx="878" cy="53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782435" y="3239770"/>
            <a:ext cx="432435" cy="440690"/>
            <a:chOff x="10896" y="8846"/>
            <a:chExt cx="1054" cy="1054"/>
          </a:xfrm>
        </p:grpSpPr>
        <p:sp>
          <p:nvSpPr>
            <p:cNvPr id="39" name="椭圆 38"/>
            <p:cNvSpPr/>
            <p:nvPr>
              <p:custDataLst>
                <p:tags r:id="rId5"/>
              </p:custDataLst>
            </p:nvPr>
          </p:nvSpPr>
          <p:spPr>
            <a:xfrm>
              <a:off x="10896" y="8846"/>
              <a:ext cx="1054" cy="105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6"/>
              </p:custDataLst>
            </p:nvPr>
          </p:nvSpPr>
          <p:spPr>
            <a:xfrm>
              <a:off x="10896" y="9288"/>
              <a:ext cx="1054" cy="25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64325" y="4504055"/>
            <a:ext cx="669290" cy="680720"/>
            <a:chOff x="10896" y="8846"/>
            <a:chExt cx="1054" cy="1054"/>
          </a:xfrm>
        </p:grpSpPr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10896" y="8846"/>
              <a:ext cx="1054" cy="105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>
              <p:custDataLst>
                <p:tags r:id="rId8"/>
              </p:custDataLst>
            </p:nvPr>
          </p:nvSpPr>
          <p:spPr>
            <a:xfrm>
              <a:off x="10896" y="9288"/>
              <a:ext cx="1054" cy="25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PA_chenying0907 148"/>
          <p:cNvSpPr/>
          <p:nvPr>
            <p:custDataLst>
              <p:tags r:id="rId9"/>
            </p:custDataLst>
          </p:nvPr>
        </p:nvSpPr>
        <p:spPr>
          <a:xfrm>
            <a:off x="1165618" y="1432059"/>
            <a:ext cx="9799675" cy="5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活动一：观察这些图片，你能找到哪些常见的几何体？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37920" y="4271645"/>
            <a:ext cx="1598930" cy="518160"/>
            <a:chOff x="1792" y="6727"/>
            <a:chExt cx="2518" cy="816"/>
          </a:xfrm>
        </p:grpSpPr>
        <p:sp>
          <p:nvSpPr>
            <p:cNvPr id="4" name="圆柱形 3"/>
            <p:cNvSpPr/>
            <p:nvPr/>
          </p:nvSpPr>
          <p:spPr>
            <a:xfrm>
              <a:off x="1792" y="6727"/>
              <a:ext cx="2518" cy="816"/>
            </a:xfrm>
            <a:prstGeom prst="can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793" y="7326"/>
              <a:ext cx="2517" cy="21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1747" y="514816"/>
            <a:ext cx="122345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kumimoji="1" lang="zh-CN" altLang="en-US" sz="3200" b="1" dirty="0">
                <a:solidFill>
                  <a:schemeClr val="tx1"/>
                </a:solidFill>
                <a:latin typeface="DFPShaoNvW5-GB" charset="-122"/>
                <a:ea typeface="DFPShaoNvW5-GB" charset="-122"/>
                <a:cs typeface="DFPShaoNvW5-GB" charset="-122"/>
                <a:sym typeface="+mn-ea"/>
              </a:rPr>
              <a:t>图形世界有形有色，我们的生活多姿多彩.</a:t>
            </a:r>
            <a:endParaRPr kumimoji="1" lang="zh-CN" altLang="en-US" sz="3200" b="1" dirty="0">
              <a:solidFill>
                <a:schemeClr val="tx1"/>
              </a:solidFill>
              <a:latin typeface="DFPShaoNvW5-GB" charset="-122"/>
              <a:ea typeface="DFPShaoNvW5-GB" charset="-122"/>
              <a:cs typeface="DFPShaoNvW5-GB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0133076" y="4446905"/>
            <a:ext cx="1995170" cy="241109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pic>
        <p:nvPicPr>
          <p:cNvPr id="4" name="图片 1" descr="D5662F0AD521605DEA0937FC0B7B2EA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7551"/>
          <a:stretch>
            <a:fillRect/>
          </a:stretch>
        </p:blipFill>
        <p:spPr>
          <a:xfrm>
            <a:off x="307340" y="1592580"/>
            <a:ext cx="5169535" cy="4170045"/>
          </a:xfrm>
          <a:prstGeom prst="rect">
            <a:avLst/>
          </a:prstGeom>
        </p:spPr>
      </p:pic>
      <p:sp>
        <p:nvSpPr>
          <p:cNvPr id="10" name="PA_chenying0907 148"/>
          <p:cNvSpPr/>
          <p:nvPr>
            <p:custDataLst>
              <p:tags r:id="rId4"/>
            </p:custDataLst>
          </p:nvPr>
        </p:nvSpPr>
        <p:spPr>
          <a:xfrm>
            <a:off x="4000382" y="274320"/>
            <a:ext cx="3763645" cy="666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棱柱与棱锥</a:t>
            </a:r>
            <a:endParaRPr 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PA_chenying0907 148"/>
          <p:cNvSpPr/>
          <p:nvPr>
            <p:custDataLst>
              <p:tags r:id="rId5"/>
            </p:custDataLst>
          </p:nvPr>
        </p:nvSpPr>
        <p:spPr>
          <a:xfrm>
            <a:off x="23426" y="16020"/>
            <a:ext cx="2492951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829"/>
          <a:stretch>
            <a:fillRect/>
          </a:stretch>
        </p:blipFill>
        <p:spPr>
          <a:xfrm>
            <a:off x="4587647" y="730567"/>
            <a:ext cx="5617845" cy="4921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3" descr="75d7241ec9a822e4dfceff2460406f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6446"/>
          <a:stretch>
            <a:fillRect/>
          </a:stretch>
        </p:blipFill>
        <p:spPr>
          <a:xfrm>
            <a:off x="182245" y="2461260"/>
            <a:ext cx="10773410" cy="1741805"/>
          </a:xfrm>
          <a:prstGeom prst="rect">
            <a:avLst/>
          </a:prstGeom>
        </p:spPr>
      </p:pic>
      <p:sp>
        <p:nvSpPr>
          <p:cNvPr id="2" name="PA_chenying0907 148"/>
          <p:cNvSpPr/>
          <p:nvPr>
            <p:custDataLst>
              <p:tags r:id="rId2"/>
            </p:custDataLst>
          </p:nvPr>
        </p:nvSpPr>
        <p:spPr>
          <a:xfrm>
            <a:off x="816026" y="813959"/>
            <a:ext cx="9719945" cy="1807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活动二：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你能对下列几何体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根据自身的特征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进行分类吗？说出你的理由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43610" y="5206580"/>
            <a:ext cx="584327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►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按柱体、椎体、球体分类；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►.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</a:t>
            </a:r>
            <a:endParaRPr lang="en-US" altLang="zh-CN" sz="28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" name="组 13"/>
          <p:cNvGrpSpPr/>
          <p:nvPr/>
        </p:nvGrpSpPr>
        <p:grpSpPr>
          <a:xfrm>
            <a:off x="90811" y="-66120"/>
            <a:ext cx="1241803" cy="1278232"/>
            <a:chOff x="5943842" y="1013911"/>
            <a:chExt cx="2187025" cy="2569107"/>
          </a:xfrm>
        </p:grpSpPr>
        <p:sp>
          <p:nvSpPr>
            <p:cNvPr id="4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096010" y="4264450"/>
            <a:ext cx="9642874" cy="560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）       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）     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）       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(4)            (5)            (6)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Freeform 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196830" y="4446905"/>
            <a:ext cx="1995170" cy="241109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_chenying0907 148"/>
          <p:cNvSpPr/>
          <p:nvPr>
            <p:custDataLst>
              <p:tags r:id="rId1"/>
            </p:custDataLst>
          </p:nvPr>
        </p:nvSpPr>
        <p:spPr>
          <a:xfrm>
            <a:off x="909131" y="1650779"/>
            <a:ext cx="8617629" cy="1156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活动三：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你能从不同的角度观察上述几何体模型吗？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PA_chenying0907 148"/>
          <p:cNvSpPr/>
          <p:nvPr>
            <p:custDataLst>
              <p:tags r:id="rId2"/>
            </p:custDataLst>
          </p:nvPr>
        </p:nvSpPr>
        <p:spPr>
          <a:xfrm>
            <a:off x="862173" y="3242837"/>
            <a:ext cx="6468745" cy="1559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►</a:t>
            </a: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从正面看到的图形称为主视图；</a:t>
            </a:r>
            <a:endParaRPr 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►</a:t>
            </a: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从左面看到的图形称为左视图；</a:t>
            </a:r>
            <a:endParaRPr 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►</a:t>
            </a:r>
            <a:r>
              <a:rPr 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从上面看到的图形称为俯视图.</a:t>
            </a:r>
            <a:endParaRPr 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5" name="chenying0907 24"/>
          <p:cNvGrpSpPr/>
          <p:nvPr/>
        </p:nvGrpSpPr>
        <p:grpSpPr>
          <a:xfrm>
            <a:off x="8590729" y="3183472"/>
            <a:ext cx="3208978" cy="3084357"/>
            <a:chOff x="4167731" y="1943317"/>
            <a:chExt cx="3600300" cy="3602682"/>
          </a:xfrm>
        </p:grpSpPr>
        <p:sp>
          <p:nvSpPr>
            <p:cNvPr id="27" name="直角三角形 26"/>
            <p:cNvSpPr/>
            <p:nvPr>
              <p:custDataLst>
                <p:tags r:id="rId3"/>
              </p:custDataLst>
            </p:nvPr>
          </p:nvSpPr>
          <p:spPr>
            <a:xfrm>
              <a:off x="5999389" y="1943317"/>
              <a:ext cx="936000" cy="1768642"/>
            </a:xfrm>
            <a:prstGeom prst="rtTriangl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97"/>
                </a:solidFill>
              </a:endParaRPr>
            </a:p>
          </p:txBody>
        </p:sp>
        <p:sp>
          <p:nvSpPr>
            <p:cNvPr id="48" name="直角三角形 47"/>
            <p:cNvSpPr/>
            <p:nvPr>
              <p:custDataLst>
                <p:tags r:id="rId5"/>
              </p:custDataLst>
            </p:nvPr>
          </p:nvSpPr>
          <p:spPr>
            <a:xfrm rot="5400000">
              <a:off x="6415710" y="3361036"/>
              <a:ext cx="936000" cy="1768642"/>
            </a:xfrm>
            <a:prstGeom prst="rtTriangl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97"/>
                </a:solidFill>
              </a:endParaRPr>
            </a:p>
          </p:txBody>
        </p:sp>
        <p:sp>
          <p:nvSpPr>
            <p:cNvPr id="49" name="直角三角形 48"/>
            <p:cNvSpPr/>
            <p:nvPr>
              <p:custDataLst>
                <p:tags r:id="rId7"/>
              </p:custDataLst>
            </p:nvPr>
          </p:nvSpPr>
          <p:spPr>
            <a:xfrm rot="10800000">
              <a:off x="5000373" y="3777357"/>
              <a:ext cx="936000" cy="1768642"/>
            </a:xfrm>
            <a:prstGeom prst="rtTriangle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97"/>
                </a:solidFill>
              </a:endParaRPr>
            </a:p>
          </p:txBody>
        </p:sp>
        <p:sp>
          <p:nvSpPr>
            <p:cNvPr id="50" name="直角三角形 49"/>
            <p:cNvSpPr/>
            <p:nvPr>
              <p:custDataLst>
                <p:tags r:id="rId9"/>
              </p:custDataLst>
            </p:nvPr>
          </p:nvSpPr>
          <p:spPr>
            <a:xfrm rot="16200000">
              <a:off x="4584052" y="2359637"/>
              <a:ext cx="936000" cy="1768642"/>
            </a:xfrm>
            <a:prstGeom prst="rtTriangle">
              <a:avLst/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97"/>
                </a:solidFill>
              </a:endParaRPr>
            </a:p>
          </p:txBody>
        </p:sp>
      </p:grpSp>
      <p:grpSp>
        <p:nvGrpSpPr>
          <p:cNvPr id="3" name="组 13"/>
          <p:cNvGrpSpPr/>
          <p:nvPr/>
        </p:nvGrpSpPr>
        <p:grpSpPr>
          <a:xfrm>
            <a:off x="90812" y="-66120"/>
            <a:ext cx="1560780" cy="1704713"/>
            <a:chOff x="5943842" y="1013911"/>
            <a:chExt cx="2187025" cy="2569107"/>
          </a:xfrm>
        </p:grpSpPr>
        <p:sp>
          <p:nvSpPr>
            <p:cNvPr id="4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8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83590" y="1609725"/>
            <a:ext cx="584327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如图，桌面上放着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个长方体和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个圆柱，从不同方向观察这两个物体，指出下面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幅图分别是从哪一个方向看到的？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PA_chenying0907 148"/>
          <p:cNvSpPr/>
          <p:nvPr>
            <p:custDataLst>
              <p:tags r:id="rId2"/>
            </p:custDataLst>
          </p:nvPr>
        </p:nvSpPr>
        <p:spPr>
          <a:xfrm>
            <a:off x="16338" y="16020"/>
            <a:ext cx="2492951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活动三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6" name="图片 16" descr="ATMFZ6@Z)FH{Y3PKS}18G%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200" y="1323340"/>
            <a:ext cx="3431540" cy="2459990"/>
          </a:xfrm>
          <a:prstGeom prst="rect">
            <a:avLst/>
          </a:prstGeom>
        </p:spPr>
      </p:pic>
      <p:pic>
        <p:nvPicPr>
          <p:cNvPr id="14" name="图片 14" descr="{LBSTNVCUWCEAG~Q[U{PPJQ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9765" y="4093210"/>
            <a:ext cx="7555865" cy="207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715885" y="2604135"/>
            <a:ext cx="134048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主视图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1c9163a790372beded64eb50eb176b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7340" y="1496695"/>
            <a:ext cx="4434205" cy="32562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3656" y="1846580"/>
            <a:ext cx="6661519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ts val="4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根据如图所示物体的主视图、左视图、俯视图，想象这个物体的形状，说出相应几何体的名称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57080" y="2604135"/>
            <a:ext cx="134048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左视图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33030" y="4458970"/>
            <a:ext cx="134048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l" defTabSz="457200" rtl="0" fontAlgn="auto">
              <a:lnSpc>
                <a:spcPct val="120000"/>
              </a:lnSpc>
              <a:buClrTx/>
              <a:buSzTx/>
              <a:buFontTx/>
              <a:buNone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俯视图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9714865" y="4446905"/>
            <a:ext cx="1995170" cy="241109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7" name="PA_chenying0907 148"/>
          <p:cNvSpPr/>
          <p:nvPr>
            <p:custDataLst>
              <p:tags r:id="rId4"/>
            </p:custDataLst>
          </p:nvPr>
        </p:nvSpPr>
        <p:spPr>
          <a:xfrm>
            <a:off x="16338" y="16020"/>
            <a:ext cx="2492951" cy="525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活动三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6" grpId="0"/>
      <p:bldP spid="6" grpId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62977" y="4245935"/>
            <a:ext cx="2700448" cy="2619685"/>
            <a:chOff x="11533" y="4119"/>
            <a:chExt cx="6139" cy="6681"/>
          </a:xfrm>
        </p:grpSpPr>
        <p:sp>
          <p:nvSpPr>
            <p:cNvPr id="439" name="Freeform 20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14682" y="6688"/>
              <a:ext cx="2990" cy="4112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0" name="Freeform 20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1533" y="4119"/>
              <a:ext cx="4846" cy="666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3" name="PA_chenying0907 148"/>
          <p:cNvSpPr/>
          <p:nvPr>
            <p:custDataLst>
              <p:tags r:id="rId5"/>
            </p:custDataLst>
          </p:nvPr>
        </p:nvSpPr>
        <p:spPr>
          <a:xfrm>
            <a:off x="1028670" y="1982292"/>
            <a:ext cx="9719945" cy="1733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活动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四</a:t>
            </a:r>
            <a:r>
              <a:rPr 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defTabSz="457200">
              <a:lnSpc>
                <a:spcPts val="45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我们从外部认识了几何体，能否将几何体沿着某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种约定进行展开呢？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3" name="组 13"/>
          <p:cNvGrpSpPr/>
          <p:nvPr/>
        </p:nvGrpSpPr>
        <p:grpSpPr>
          <a:xfrm>
            <a:off x="90811" y="-66120"/>
            <a:ext cx="1821711" cy="1987644"/>
            <a:chOff x="5943842" y="1013911"/>
            <a:chExt cx="2187025" cy="2569107"/>
          </a:xfrm>
        </p:grpSpPr>
        <p:sp>
          <p:nvSpPr>
            <p:cNvPr id="44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PP_MARK_KEY" val="a52876fe-2833-4dc7-be98-f7ab818b5af8"/>
  <p:tag name="COMMONDATA" val="eyJoZGlkIjoiYTkzM2YxZjc3ZjU3MjY2ZjE3MjE2ODVjNjA3ZDIxMTg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PA" val="v3.0.0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PA" val="v3.0.0"/>
  <p:tag name="KSO_WM_BEAUTIFY_FLAG" val=""/>
</p:tagLst>
</file>

<file path=ppt/tags/tag18.xml><?xml version="1.0" encoding="utf-8"?>
<p:tagLst xmlns:p="http://schemas.openxmlformats.org/presentationml/2006/main">
  <p:tag name="PA" val="v3.0.0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PA" val="v3.0.0"/>
  <p:tag name="KSO_WM_BEAUTIFY_FLAG" val="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PA" val="v3.0.0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PA" val="v3.0.0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PA" val="v3.0.0"/>
  <p:tag name="KSO_WM_BEAUTIFY_FLAG" val="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PA" val="v3.0.0"/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PA" val="v3.0.0"/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PA" val="v3.0.0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  <p:tag name="KSO_WM_BEAUTIFY_FLAG" val=""/>
</p:tagLst>
</file>

<file path=ppt/tags/tag52.xml><?xml version="1.0" encoding="utf-8"?>
<p:tagLst xmlns:p="http://schemas.openxmlformats.org/presentationml/2006/main">
  <p:tag name="PA" val="v3.0.0"/>
  <p:tag name="KSO_WM_BEAUTIFY_FLAG" val=""/>
</p:tagLst>
</file>

<file path=ppt/tags/tag53.xml><?xml version="1.0" encoding="utf-8"?>
<p:tagLst xmlns:p="http://schemas.openxmlformats.org/presentationml/2006/main">
  <p:tag name="PA" val="v3.0.0"/>
  <p:tag name="KSO_WM_BEAUTIFY_FLAG" val=""/>
</p:tagLst>
</file>

<file path=ppt/tags/tag54.xml><?xml version="1.0" encoding="utf-8"?>
<p:tagLst xmlns:p="http://schemas.openxmlformats.org/presentationml/2006/main">
  <p:tag name="PA" val="v3.0.0"/>
  <p:tag name="KSO_WM_BEAUTIFY_FLAG" val=""/>
</p:tagLst>
</file>

<file path=ppt/tags/tag55.xml><?xml version="1.0" encoding="utf-8"?>
<p:tagLst xmlns:p="http://schemas.openxmlformats.org/presentationml/2006/main">
  <p:tag name="PA" val="v3.0.0"/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PA" val="v3.0.0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A" val="v3.0.0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PA" val="v3.0.0"/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PA" val="v3.0.0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PA" val="v3.0.0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PA" val="v3.0.0"/>
  <p:tag name="KSO_WM_BEAUTIFY_FLAG" val=""/>
</p:tagLst>
</file>

<file path=ppt/tags/tag8.xml><?xml version="1.0" encoding="utf-8"?>
<p:tagLst xmlns:p="http://schemas.openxmlformats.org/presentationml/2006/main">
  <p:tag name="PA" val="v3.0.0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PA" val="v3.0.0"/>
  <p:tag name="KSO_WM_BEAUTIFY_FLAG" val=""/>
</p:tagLst>
</file>

<file path=ppt/tags/tag83.xml><?xml version="1.0" encoding="utf-8"?>
<p:tagLst xmlns:p="http://schemas.openxmlformats.org/presentationml/2006/main">
  <p:tag name="PA" val="v3.0.0"/>
  <p:tag name="KSO_WM_BEAUTIFY_FLAG" val=""/>
</p:tagLst>
</file>

<file path=ppt/tags/tag84.xml><?xml version="1.0" encoding="utf-8"?>
<p:tagLst xmlns:p="http://schemas.openxmlformats.org/presentationml/2006/main">
  <p:tag name="PA" val="v3.0.0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PA" val="v3.0.0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PA" val="v3.0.0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PA" val="v3.0.0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WPS 演示</Application>
  <PresentationFormat>宽屏</PresentationFormat>
  <Paragraphs>185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Arial</vt:lpstr>
      <vt:lpstr>DFPShaoNvW5-GB</vt:lpstr>
      <vt:lpstr>Helvetica</vt:lpstr>
      <vt:lpstr>Noteworthy Bold</vt:lpstr>
      <vt:lpstr>楷体</vt:lpstr>
      <vt:lpstr>Segoe Print</vt:lpstr>
      <vt:lpstr>微软雅黑</vt:lpstr>
      <vt:lpstr>等线</vt:lpstr>
      <vt:lpstr>Arial Unicode MS</vt:lpstr>
      <vt:lpstr>Calibri</vt:lpstr>
      <vt:lpstr>黑体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**</cp:lastModifiedBy>
  <cp:revision>62</cp:revision>
  <dcterms:created xsi:type="dcterms:W3CDTF">2016-08-03T07:39:00Z</dcterms:created>
  <dcterms:modified xsi:type="dcterms:W3CDTF">2023-11-15T12:22:13Z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AF00A6D31C2448C18EFE6695BA1E9B58_12</vt:lpwstr>
  </property>
  <property fmtid="{D5CDD505-2E9C-101B-9397-08002B2CF9AE}" pid="3" name="KSOProductBuildVer">
    <vt:lpwstr>2052-12.1.0.15712</vt:lpwstr>
  </property>
</Properties>
</file>