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476" r:id="rId4"/>
    <p:sldId id="486" r:id="rId5"/>
    <p:sldId id="487" r:id="rId6"/>
    <p:sldId id="546" r:id="rId7"/>
    <p:sldId id="488" r:id="rId8"/>
    <p:sldId id="547" r:id="rId9"/>
    <p:sldId id="489" r:id="rId10"/>
    <p:sldId id="589" r:id="rId11"/>
    <p:sldId id="588" r:id="rId12"/>
    <p:sldId id="490" r:id="rId13"/>
    <p:sldId id="482" r:id="rId14"/>
    <p:sldId id="569" r:id="rId15"/>
    <p:sldId id="483" r:id="rId16"/>
    <p:sldId id="479" r:id="rId17"/>
    <p:sldId id="436" r:id="rId18"/>
    <p:sldId id="538" r:id="rId19"/>
    <p:sldId id="540" r:id="rId20"/>
    <p:sldId id="451" r:id="rId21"/>
    <p:sldId id="541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juan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8F8F8"/>
    <a:srgbClr val="0070C0"/>
    <a:srgbClr val="A20837"/>
    <a:srgbClr val="E63B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77" autoAdjust="0"/>
    <p:restoredTop sz="94660"/>
  </p:normalViewPr>
  <p:slideViewPr>
    <p:cSldViewPr snapToGrid="0">
      <p:cViewPr>
        <p:scale>
          <a:sx n="70" d="100"/>
          <a:sy n="70" d="100"/>
        </p:scale>
        <p:origin x="965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5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06T15:28:03.201" idx="1">
    <p:pos x="7516" y="169"/>
    <p:text/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06T15:28:03.201" idx="1">
    <p:pos x="7516" y="169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06T15:28:03.201" idx="1">
    <p:pos x="7516" y="169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06T15:28:03.201" idx="1">
    <p:pos x="7516" y="169"/>
    <p:text/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06T15:28:03.201" idx="1">
    <p:pos x="7516" y="169"/>
    <p:text/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06T15:28:03.201" idx="1">
    <p:pos x="7516" y="169"/>
    <p:text/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06T15:28:03.201" idx="1">
    <p:pos x="7516" y="169"/>
    <p:text/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06T15:28:03.201" idx="1">
    <p:pos x="7516" y="169"/>
    <p:text/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06T15:28:03.201" idx="1">
    <p:pos x="7516" y="169"/>
    <p:text/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06T15:28:03.201" idx="1">
    <p:pos x="7516" y="169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1F910-5DBB-4999-B1A6-1BB7EA1493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855B-C6A7-4F18-822C-59A45D736D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1F910-5DBB-4999-B1A6-1BB7EA1493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855B-C6A7-4F18-822C-59A45D736D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1F910-5DBB-4999-B1A6-1BB7EA1493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855B-C6A7-4F18-822C-59A45D736D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1F910-5DBB-4999-B1A6-1BB7EA1493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855B-C6A7-4F18-822C-59A45D736D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1F910-5DBB-4999-B1A6-1BB7EA1493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855B-C6A7-4F18-822C-59A45D736D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1F910-5DBB-4999-B1A6-1BB7EA1493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855B-C6A7-4F18-822C-59A45D736D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1F910-5DBB-4999-B1A6-1BB7EA1493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855B-C6A7-4F18-822C-59A45D736D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1F910-5DBB-4999-B1A6-1BB7EA1493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855B-C6A7-4F18-822C-59A45D736D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1F910-5DBB-4999-B1A6-1BB7EA1493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855B-C6A7-4F18-822C-59A45D736D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1F910-5DBB-4999-B1A6-1BB7EA1493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855B-C6A7-4F18-822C-59A45D736D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1F910-5DBB-4999-B1A6-1BB7EA1493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855B-C6A7-4F18-822C-59A45D736D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1F910-5DBB-4999-B1A6-1BB7EA1493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7855B-C6A7-4F18-822C-59A45D736D4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png"/><Relationship Id="rId2" Type="http://schemas.openxmlformats.org/officeDocument/2006/relationships/tags" Target="../tags/tag7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jpeg"/><Relationship Id="rId2" Type="http://schemas.openxmlformats.org/officeDocument/2006/relationships/tags" Target="../tags/tag8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7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8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image" Target="../media/image19.png"/><Relationship Id="rId2" Type="http://schemas.openxmlformats.org/officeDocument/2006/relationships/tags" Target="../tags/tag10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comments" Target="../comments/comment10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comments" Target="../comments/comment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comments" Target="../comments/comment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jpeg"/><Relationship Id="rId2" Type="http://schemas.openxmlformats.org/officeDocument/2006/relationships/tags" Target="../tags/tag1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5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4.xml"/><Relationship Id="rId5" Type="http://schemas.openxmlformats.org/officeDocument/2006/relationships/image" Target="../media/image12.jpeg"/><Relationship Id="rId4" Type="http://schemas.openxmlformats.org/officeDocument/2006/relationships/tags" Target="../tags/tag3.xml"/><Relationship Id="rId3" Type="http://schemas.openxmlformats.org/officeDocument/2006/relationships/image" Target="../media/image13.jpeg"/><Relationship Id="rId2" Type="http://schemas.openxmlformats.org/officeDocument/2006/relationships/tags" Target="../tags/tag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6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jpeg"/><Relationship Id="rId2" Type="http://schemas.openxmlformats.org/officeDocument/2006/relationships/tags" Target="../tags/tag6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-2074" y="0"/>
            <a:ext cx="12194074" cy="6858000"/>
            <a:chOff x="-2074" y="0"/>
            <a:chExt cx="12194074" cy="6858000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2074" y="0"/>
              <a:ext cx="12182090" cy="6858000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3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-2074" y="3135086"/>
            <a:ext cx="12194074" cy="3728165"/>
            <a:chOff x="-2074" y="2661712"/>
            <a:chExt cx="12194074" cy="3728165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7" t="29044" r="1897"/>
            <a:stretch>
              <a:fillRect/>
            </a:stretch>
          </p:blipFill>
          <p:spPr>
            <a:xfrm>
              <a:off x="0" y="2661712"/>
              <a:ext cx="12192000" cy="3728165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0" b="4861"/>
            <a:stretch>
              <a:fillRect/>
            </a:stretch>
          </p:blipFill>
          <p:spPr>
            <a:xfrm>
              <a:off x="-2074" y="3249539"/>
              <a:ext cx="12194074" cy="2982687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10330543" y="424543"/>
            <a:ext cx="1458684" cy="293914"/>
            <a:chOff x="2427514" y="424543"/>
            <a:chExt cx="1458684" cy="293914"/>
          </a:xfrm>
          <a:solidFill>
            <a:srgbClr val="0070C0"/>
          </a:solidFill>
        </p:grpSpPr>
        <p:sp>
          <p:nvSpPr>
            <p:cNvPr id="9" name="椭圆 8"/>
            <p:cNvSpPr/>
            <p:nvPr/>
          </p:nvSpPr>
          <p:spPr>
            <a:xfrm>
              <a:off x="2427514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819399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211284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603169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887186" y="2801354"/>
            <a:ext cx="10417627" cy="1052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500"/>
              </a:lnSpc>
              <a:defRPr/>
            </a:pPr>
            <a:r>
              <a:rPr lang="en-US" altLang="zh-CN" sz="7200" dirty="0">
                <a:solidFill>
                  <a:prstClr val="black"/>
                </a:solidFill>
                <a:latin typeface="三极粗圆简体" panose="00000500000000000000" pitchFamily="2" charset="-122"/>
                <a:ea typeface="三极粗圆简体" panose="00000500000000000000" pitchFamily="2" charset="-122"/>
                <a:cs typeface="+mj-cs"/>
              </a:rPr>
              <a:t>Modal verbs</a:t>
            </a:r>
            <a:r>
              <a:rPr lang="zh-CN" altLang="en-US" sz="7200" dirty="0">
                <a:solidFill>
                  <a:prstClr val="black"/>
                </a:solidFill>
                <a:latin typeface="三极粗圆简体" panose="00000500000000000000" pitchFamily="2" charset="-122"/>
                <a:ea typeface="三极粗圆简体" panose="00000500000000000000" pitchFamily="2" charset="-122"/>
                <a:cs typeface="+mj-cs"/>
              </a:rPr>
              <a:t>（</a:t>
            </a:r>
            <a:r>
              <a:rPr lang="en-US" altLang="zh-CN" sz="7200" dirty="0">
                <a:solidFill>
                  <a:prstClr val="black"/>
                </a:solidFill>
                <a:latin typeface="三极粗圆简体" panose="00000500000000000000" pitchFamily="2" charset="-122"/>
                <a:ea typeface="三极粗圆简体" panose="00000500000000000000" pitchFamily="2" charset="-122"/>
                <a:cs typeface="+mj-cs"/>
              </a:rPr>
              <a:t>2</a:t>
            </a:r>
            <a:r>
              <a:rPr lang="zh-CN" altLang="en-US" sz="7200" dirty="0">
                <a:solidFill>
                  <a:prstClr val="black"/>
                </a:solidFill>
                <a:latin typeface="三极粗圆简体" panose="00000500000000000000" pitchFamily="2" charset="-122"/>
                <a:ea typeface="三极粗圆简体" panose="00000500000000000000" pitchFamily="2" charset="-122"/>
                <a:cs typeface="+mj-cs"/>
              </a:rPr>
              <a:t>）</a:t>
            </a:r>
            <a:endParaRPr lang="zh-CN" altLang="en-US" sz="7200" dirty="0">
              <a:solidFill>
                <a:prstClr val="black"/>
              </a:solidFill>
              <a:latin typeface="三极粗圆简体" panose="00000500000000000000" pitchFamily="2" charset="-122"/>
              <a:ea typeface="三极粗圆简体" panose="00000500000000000000" pitchFamily="2" charset="-122"/>
              <a:cs typeface="+mj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578054" y="1680567"/>
            <a:ext cx="2838814" cy="76835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Grammar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7" name="TextBox 21"/>
          <p:cNvSpPr txBox="1"/>
          <p:nvPr/>
        </p:nvSpPr>
        <p:spPr>
          <a:xfrm>
            <a:off x="3495345" y="4206813"/>
            <a:ext cx="5487060" cy="39878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algn="ctr">
              <a:defRPr sz="4400" b="1">
                <a:solidFill>
                  <a:schemeClr val="tx1">
                    <a:lumMod val="85000"/>
                    <a:lumOff val="15000"/>
                  </a:schemeClr>
                </a:solidFill>
                <a:latin typeface="Noto Serif CJK SC Black" pitchFamily="18" charset="-122"/>
                <a:ea typeface="Noto Serif CJK SC Black" pitchFamily="18" charset="-122"/>
              </a:defRPr>
            </a:lvl1pPr>
          </a:lstStyle>
          <a:p>
            <a:r>
              <a:rPr lang="zh-CN" altLang="en-US" sz="2000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张家港中等专业学校</a:t>
            </a:r>
            <a:r>
              <a:rPr lang="en-US" altLang="zh-CN" sz="2000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 </a:t>
            </a:r>
            <a:r>
              <a:rPr lang="zh-CN" altLang="en-US" sz="2000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陈娟</a:t>
            </a:r>
            <a:r>
              <a:rPr lang="en-US" altLang="zh-CN" sz="2000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 2023.11</a:t>
            </a:r>
            <a:endParaRPr lang="en-US" altLang="zh-CN" sz="2000" dirty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lt"/>
            </a:endParaRPr>
          </a:p>
        </p:txBody>
      </p:sp>
      <p:pic>
        <p:nvPicPr>
          <p:cNvPr id="19" name="轻松愉快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52470" y="-689996"/>
            <a:ext cx="487363" cy="48736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0" y="6267451"/>
            <a:ext cx="12192000" cy="598425"/>
            <a:chOff x="0" y="6267451"/>
            <a:chExt cx="12192000" cy="598425"/>
          </a:xfrm>
        </p:grpSpPr>
        <p:sp>
          <p:nvSpPr>
            <p:cNvPr id="2" name="矩形 1"/>
            <p:cNvSpPr/>
            <p:nvPr/>
          </p:nvSpPr>
          <p:spPr>
            <a:xfrm>
              <a:off x="0" y="6267451"/>
              <a:ext cx="564049" cy="590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1627951" y="6275326"/>
              <a:ext cx="564049" cy="590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243" y="4368144"/>
            <a:ext cx="3121227" cy="312122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358" y="3418115"/>
            <a:ext cx="3864428" cy="38644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4" grpId="0"/>
      <p:bldP spid="15" grpId="0" bldLvl="0" animBg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3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9918" y="251927"/>
            <a:ext cx="11635274" cy="640080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1" y="548144"/>
            <a:ext cx="1113367" cy="79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134745" y="646430"/>
            <a:ext cx="10454005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Make sentences: </a:t>
            </a:r>
            <a:endParaRPr lang="en-US" altLang="zh-CN" sz="4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en-US" altLang="zh-CN" sz="4000">
                <a:sym typeface="+mn-ea"/>
              </a:rPr>
              <a:t>should/ought to have done    could have done</a:t>
            </a:r>
            <a:endParaRPr lang="en-US" altLang="zh-CN" sz="4000"/>
          </a:p>
          <a:p>
            <a:pPr algn="ctr">
              <a:defRPr/>
            </a:pPr>
            <a:endParaRPr lang="en-US" altLang="zh-CN" sz="4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0330543" y="424543"/>
            <a:ext cx="1458684" cy="293914"/>
            <a:chOff x="2427514" y="424543"/>
            <a:chExt cx="1458684" cy="293914"/>
          </a:xfrm>
          <a:solidFill>
            <a:srgbClr val="0070C0"/>
          </a:solidFill>
        </p:grpSpPr>
        <p:sp>
          <p:nvSpPr>
            <p:cNvPr id="17" name="椭圆 16"/>
            <p:cNvSpPr/>
            <p:nvPr/>
          </p:nvSpPr>
          <p:spPr>
            <a:xfrm>
              <a:off x="2427514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2819399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211284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603169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</p:grpSp>
      <p:sp>
        <p:nvSpPr>
          <p:cNvPr id="3" name="Rectangle 38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67368" y="749301"/>
            <a:ext cx="3179233" cy="47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lnSpc>
                <a:spcPct val="90000"/>
              </a:lnSpc>
            </a:pPr>
            <a:r>
              <a:rPr kumimoji="1"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Special Usage 2  </a:t>
            </a:r>
            <a:endParaRPr kumimoji="1"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310" y="1962150"/>
            <a:ext cx="7368540" cy="4144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3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9918" y="251927"/>
            <a:ext cx="11635274" cy="640080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1" y="548144"/>
            <a:ext cx="1113367" cy="79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134745" y="646430"/>
            <a:ext cx="10454005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Make sentences: </a:t>
            </a:r>
            <a:endParaRPr lang="en-US" altLang="zh-CN" sz="4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en-US" altLang="zh-CN" sz="4000">
                <a:sym typeface="+mn-ea"/>
              </a:rPr>
              <a:t>should/ought to have done    could have done</a:t>
            </a:r>
            <a:endParaRPr lang="en-US" altLang="zh-CN" sz="4000"/>
          </a:p>
          <a:p>
            <a:pPr algn="ctr">
              <a:defRPr/>
            </a:pPr>
            <a:endParaRPr lang="en-US" altLang="zh-CN" sz="4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0330543" y="424543"/>
            <a:ext cx="1458684" cy="293914"/>
            <a:chOff x="2427514" y="424543"/>
            <a:chExt cx="1458684" cy="293914"/>
          </a:xfrm>
          <a:solidFill>
            <a:srgbClr val="0070C0"/>
          </a:solidFill>
        </p:grpSpPr>
        <p:sp>
          <p:nvSpPr>
            <p:cNvPr id="17" name="椭圆 16"/>
            <p:cNvSpPr/>
            <p:nvPr/>
          </p:nvSpPr>
          <p:spPr>
            <a:xfrm>
              <a:off x="2427514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2819399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211284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603169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</p:grpSp>
      <p:sp>
        <p:nvSpPr>
          <p:cNvPr id="3" name="Rectangle 38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67368" y="749301"/>
            <a:ext cx="3179233" cy="47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lnSpc>
                <a:spcPct val="90000"/>
              </a:lnSpc>
            </a:pPr>
            <a:r>
              <a:rPr kumimoji="1"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Special Usage 2  </a:t>
            </a:r>
            <a:endParaRPr kumimoji="1"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迟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760" y="2047240"/>
            <a:ext cx="6049010" cy="35420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8515" y="5755005"/>
            <a:ext cx="115893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If they had got up early, they could have been on time. </a:t>
            </a:r>
            <a:r>
              <a:rPr lang="en-US" altLang="zh-CN"/>
              <a:t> 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3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9918" y="251927"/>
            <a:ext cx="11635274" cy="640080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1" y="548144"/>
            <a:ext cx="1113367" cy="79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87"/>
          <p:cNvSpPr>
            <a:spLocks noChangeArrowheads="1"/>
          </p:cNvSpPr>
          <p:nvPr/>
        </p:nvSpPr>
        <p:spPr bwMode="auto">
          <a:xfrm>
            <a:off x="1367368" y="749301"/>
            <a:ext cx="3179233" cy="47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Special Usage 3</a:t>
            </a:r>
            <a:endParaRPr kumimoji="1"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7117" y="749300"/>
            <a:ext cx="4197985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If + Subjunctive Mood</a:t>
            </a:r>
            <a:endParaRPr lang="en-US" altLang="zh-CN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0330543" y="424543"/>
            <a:ext cx="1458684" cy="293914"/>
            <a:chOff x="2427514" y="424543"/>
            <a:chExt cx="1458684" cy="293914"/>
          </a:xfrm>
          <a:solidFill>
            <a:srgbClr val="0070C0"/>
          </a:solidFill>
        </p:grpSpPr>
        <p:sp>
          <p:nvSpPr>
            <p:cNvPr id="17" name="椭圆 16"/>
            <p:cNvSpPr/>
            <p:nvPr/>
          </p:nvSpPr>
          <p:spPr>
            <a:xfrm>
              <a:off x="2427514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2819399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211284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603169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</p:grpSp>
      <p:graphicFrame>
        <p:nvGraphicFramePr>
          <p:cNvPr id="21" name="表格 20"/>
          <p:cNvGraphicFramePr/>
          <p:nvPr>
            <p:custDataLst>
              <p:tags r:id="rId2"/>
            </p:custDataLst>
          </p:nvPr>
        </p:nvGraphicFramePr>
        <p:xfrm>
          <a:off x="994410" y="1606550"/>
          <a:ext cx="10627995" cy="4547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2665"/>
                <a:gridCol w="3542665"/>
                <a:gridCol w="3542665"/>
              </a:tblGrid>
              <a:tr h="108204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3200" b="1">
                          <a:solidFill>
                            <a:schemeClr val="dk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时态</a:t>
                      </a:r>
                      <a:r>
                        <a:rPr lang="zh-CN" altLang="en-US" sz="3200" b="1">
                          <a:solidFill>
                            <a:schemeClr val="dk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类型</a:t>
                      </a:r>
                      <a:endParaRPr lang="zh-CN" altLang="en-US" sz="3200" b="1">
                        <a:solidFill>
                          <a:schemeClr val="dk1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3200">
                          <a:solidFill>
                            <a:schemeClr val="dk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If 引导的条件句谓语形式</a:t>
                      </a:r>
                      <a:endParaRPr lang="zh-CN" altLang="en-US" sz="3200">
                        <a:solidFill>
                          <a:schemeClr val="dk1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3200">
                          <a:solidFill>
                            <a:schemeClr val="dk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主句谓语形式</a:t>
                      </a:r>
                      <a:endParaRPr lang="zh-CN" altLang="en-US" sz="3200">
                        <a:solidFill>
                          <a:schemeClr val="dk1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08204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3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与现在事实相反</a:t>
                      </a:r>
                      <a:endParaRPr lang="zh-CN" altLang="en-US" sz="3200" b="1">
                        <a:solidFill>
                          <a:schemeClr val="dk1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3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latin typeface="Comic Sans MS" panose="030F0702030302020204" charset="0"/>
                          <a:cs typeface="Comic Sans MS" panose="030F0702030302020204" charset="0"/>
                        </a:rPr>
                        <a:t>did/were</a:t>
                      </a:r>
                      <a:endParaRPr lang="en-US" altLang="zh-CN" sz="240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latin typeface="Comic Sans MS" panose="030F0702030302020204" charset="0"/>
                          <a:cs typeface="Comic Sans MS" panose="030F0702030302020204" charset="0"/>
                        </a:rPr>
                        <a:t>should/would/might/</a:t>
                      </a:r>
                      <a:endParaRPr lang="en-US" altLang="zh-CN" sz="240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latin typeface="Comic Sans MS" panose="030F0702030302020204" charset="0"/>
                          <a:cs typeface="Comic Sans MS" panose="030F0702030302020204" charset="0"/>
                        </a:rPr>
                        <a:t>could do</a:t>
                      </a:r>
                      <a:endParaRPr lang="en-US" altLang="zh-CN" sz="240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/>
                </a:tc>
              </a:tr>
              <a:tr h="11918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3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与过去事实相反</a:t>
                      </a:r>
                      <a:endParaRPr lang="zh-CN" altLang="en-US" sz="3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3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latin typeface="Comic Sans MS" panose="030F0702030302020204" charset="0"/>
                          <a:cs typeface="Comic Sans MS" panose="030F0702030302020204" charset="0"/>
                        </a:rPr>
                        <a:t>had done</a:t>
                      </a:r>
                      <a:endParaRPr lang="en-US" altLang="zh-CN" sz="240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latin typeface="Comic Sans MS" panose="030F0702030302020204" charset="0"/>
                          <a:cs typeface="Comic Sans MS" panose="030F0702030302020204" charset="0"/>
                          <a:sym typeface="+mn-ea"/>
                        </a:rPr>
                        <a:t>should/would/might/</a:t>
                      </a:r>
                      <a:endParaRPr lang="en-US" altLang="zh-CN" sz="2400">
                        <a:latin typeface="Comic Sans MS" panose="030F0702030302020204" charset="0"/>
                        <a:cs typeface="Comic Sans MS" panose="030F0702030302020204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latin typeface="Comic Sans MS" panose="030F0702030302020204" charset="0"/>
                          <a:cs typeface="Comic Sans MS" panose="030F0702030302020204" charset="0"/>
                          <a:sym typeface="+mn-ea"/>
                        </a:rPr>
                        <a:t>could have done</a:t>
                      </a:r>
                      <a:endParaRPr lang="en-US" altLang="zh-CN" sz="240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>
                        <a:buNone/>
                      </a:pPr>
                      <a:endParaRPr lang="en-US" altLang="zh-CN" sz="240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/>
                </a:tc>
              </a:tr>
              <a:tr h="11912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3200" b="1">
                          <a:latin typeface="仿宋" panose="02010609060101010101" charset="-122"/>
                          <a:ea typeface="仿宋" panose="02010609060101010101" charset="-122"/>
                        </a:rPr>
                        <a:t>与将来事实相反</a:t>
                      </a:r>
                      <a:endParaRPr lang="zh-CN" altLang="en-US" sz="3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latin typeface="Comic Sans MS" panose="030F0702030302020204" charset="0"/>
                          <a:cs typeface="Comic Sans MS" panose="030F0702030302020204" charset="0"/>
                        </a:rPr>
                        <a:t>did</a:t>
                      </a:r>
                      <a:endParaRPr lang="en-US" altLang="zh-CN" sz="240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latin typeface="Comic Sans MS" panose="030F0702030302020204" charset="0"/>
                          <a:cs typeface="Comic Sans MS" panose="030F0702030302020204" charset="0"/>
                        </a:rPr>
                        <a:t>should do</a:t>
                      </a:r>
                      <a:endParaRPr lang="en-US" altLang="zh-CN" sz="240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latin typeface="Comic Sans MS" panose="030F0702030302020204" charset="0"/>
                          <a:cs typeface="Comic Sans MS" panose="030F0702030302020204" charset="0"/>
                        </a:rPr>
                        <a:t>were to do</a:t>
                      </a:r>
                      <a:endParaRPr lang="en-US" altLang="zh-CN" sz="240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latin typeface="Comic Sans MS" panose="030F0702030302020204" charset="0"/>
                          <a:cs typeface="Comic Sans MS" panose="030F0702030302020204" charset="0"/>
                          <a:sym typeface="+mn-ea"/>
                        </a:rPr>
                        <a:t>should/would/might/</a:t>
                      </a:r>
                      <a:endParaRPr lang="en-US" altLang="zh-CN" sz="2400">
                        <a:latin typeface="Comic Sans MS" panose="030F0702030302020204" charset="0"/>
                        <a:cs typeface="Comic Sans MS" panose="030F0702030302020204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latin typeface="Comic Sans MS" panose="030F0702030302020204" charset="0"/>
                          <a:cs typeface="Comic Sans MS" panose="030F0702030302020204" charset="0"/>
                          <a:sym typeface="+mn-ea"/>
                        </a:rPr>
                        <a:t>could do</a:t>
                      </a:r>
                      <a:endParaRPr lang="en-US" altLang="zh-CN" sz="240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  <a:p>
                      <a:pPr>
                        <a:buNone/>
                      </a:pPr>
                      <a:endParaRPr lang="en-US" altLang="zh-CN" sz="240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3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79053" y="457032"/>
            <a:ext cx="11635274" cy="640080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ym typeface="+mn-ea"/>
              </a:rPr>
              <a:t>hadn’t rained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1" y="548144"/>
            <a:ext cx="1113367" cy="79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87"/>
          <p:cNvSpPr>
            <a:spLocks noChangeArrowheads="1"/>
          </p:cNvSpPr>
          <p:nvPr/>
        </p:nvSpPr>
        <p:spPr bwMode="auto">
          <a:xfrm>
            <a:off x="1367368" y="749301"/>
            <a:ext cx="3179233" cy="47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Special Usage 3</a:t>
            </a:r>
            <a:endParaRPr kumimoji="1"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7117" y="749300"/>
            <a:ext cx="4197985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If + Subjunctive Mood</a:t>
            </a:r>
            <a:endParaRPr lang="en-US" altLang="zh-CN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0330543" y="424543"/>
            <a:ext cx="1458684" cy="293914"/>
            <a:chOff x="2427514" y="424543"/>
            <a:chExt cx="1458684" cy="293914"/>
          </a:xfrm>
          <a:solidFill>
            <a:srgbClr val="0070C0"/>
          </a:solidFill>
        </p:grpSpPr>
        <p:sp>
          <p:nvSpPr>
            <p:cNvPr id="17" name="椭圆 16"/>
            <p:cNvSpPr/>
            <p:nvPr/>
          </p:nvSpPr>
          <p:spPr>
            <a:xfrm>
              <a:off x="2427514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2819399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211284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603169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</p:grp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1532255" y="1506855"/>
          <a:ext cx="6022975" cy="1979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805"/>
                <a:gridCol w="1997710"/>
                <a:gridCol w="2029460"/>
              </a:tblGrid>
              <a:tr h="5676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Yesterday</a:t>
                      </a:r>
                      <a:endParaRPr lang="en-US" altLang="zh-CN" sz="2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Today</a:t>
                      </a:r>
                      <a:endParaRPr lang="en-US" altLang="zh-CN" sz="2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Tomorrow</a:t>
                      </a:r>
                      <a:endParaRPr lang="en-US" altLang="zh-CN" sz="2800"/>
                    </a:p>
                  </a:txBody>
                  <a:tcPr/>
                </a:tc>
              </a:tr>
              <a:tr h="141224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图片 4" descr="rai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255" y="2072640"/>
            <a:ext cx="1999615" cy="1257935"/>
          </a:xfrm>
          <a:prstGeom prst="rect">
            <a:avLst/>
          </a:prstGeom>
        </p:spPr>
      </p:pic>
      <p:pic>
        <p:nvPicPr>
          <p:cNvPr id="6" name="图片 5" descr="rain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543935" y="2072640"/>
            <a:ext cx="1999615" cy="1257935"/>
          </a:xfrm>
          <a:prstGeom prst="rect">
            <a:avLst/>
          </a:prstGeom>
        </p:spPr>
      </p:pic>
      <p:pic>
        <p:nvPicPr>
          <p:cNvPr id="7" name="图片 6" descr="rain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544820" y="2072640"/>
            <a:ext cx="1999615" cy="1257935"/>
          </a:xfrm>
          <a:prstGeom prst="rect">
            <a:avLst/>
          </a:prstGeom>
        </p:spPr>
      </p:pic>
      <p:pic>
        <p:nvPicPr>
          <p:cNvPr id="8" name="图片 7" descr="picni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5475" y="1506855"/>
            <a:ext cx="3602355" cy="22796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62685" y="4273550"/>
            <a:ext cx="109404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If it ________________ yesterday, we __________________ a picnic.</a:t>
            </a:r>
            <a:endParaRPr lang="en-US" altLang="zh-CN" sz="3200" b="1"/>
          </a:p>
          <a:p>
            <a:r>
              <a:rPr lang="en-US" altLang="zh-CN" sz="3200" b="1"/>
              <a:t>If it ________________ today, we __________________ a picnic.</a:t>
            </a:r>
            <a:endParaRPr lang="en-US" altLang="zh-CN" sz="3200" b="1"/>
          </a:p>
          <a:p>
            <a:r>
              <a:rPr lang="en-US" altLang="zh-CN" sz="3200" b="1"/>
              <a:t>If it ________________ tomorrow, we _________________ a picnic.</a:t>
            </a:r>
            <a:endParaRPr lang="en-US" altLang="zh-CN" sz="3200" b="1"/>
          </a:p>
        </p:txBody>
      </p:sp>
      <p:sp>
        <p:nvSpPr>
          <p:cNvPr id="11" name="文本框 10"/>
          <p:cNvSpPr txBox="1"/>
          <p:nvPr/>
        </p:nvSpPr>
        <p:spPr>
          <a:xfrm>
            <a:off x="2061845" y="4175125"/>
            <a:ext cx="34182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sym typeface="+mn-ea"/>
              </a:rPr>
              <a:t>hadn’t rained</a:t>
            </a:r>
            <a:endParaRPr lang="en-US" altLang="zh-CN" sz="32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485380" y="4205605"/>
            <a:ext cx="32372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sym typeface="+mn-ea"/>
              </a:rPr>
              <a:t>could have had</a:t>
            </a:r>
            <a:endParaRPr lang="en-US" altLang="zh-CN" sz="3200" b="1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089150" y="4743450"/>
            <a:ext cx="33909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sym typeface="+mn-ea"/>
              </a:rPr>
              <a:t>didn’t rain</a:t>
            </a:r>
            <a:endParaRPr lang="en-US" altLang="zh-CN" sz="3200" b="1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11340" y="4715510"/>
            <a:ext cx="3061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sym typeface="+mn-ea"/>
              </a:rPr>
              <a:t>could have</a:t>
            </a:r>
            <a:endParaRPr lang="en-US" altLang="zh-CN" sz="3200" b="1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216150" y="5205095"/>
            <a:ext cx="33909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sym typeface="+mn-ea"/>
              </a:rPr>
              <a:t>were to rain</a:t>
            </a:r>
            <a:endParaRPr lang="en-US" altLang="zh-CN" sz="3200" b="1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707630" y="5209540"/>
            <a:ext cx="3061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sym typeface="+mn-ea"/>
              </a:rPr>
              <a:t>could have</a:t>
            </a:r>
            <a:endParaRPr lang="en-US" altLang="zh-CN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3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9918" y="251927"/>
            <a:ext cx="11635274" cy="640080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1" y="548144"/>
            <a:ext cx="1113367" cy="79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87"/>
          <p:cNvSpPr>
            <a:spLocks noChangeArrowheads="1"/>
          </p:cNvSpPr>
          <p:nvPr/>
        </p:nvSpPr>
        <p:spPr bwMode="auto">
          <a:xfrm>
            <a:off x="1367368" y="749301"/>
            <a:ext cx="3179233" cy="47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Special Usage 3</a:t>
            </a:r>
            <a:endParaRPr kumimoji="1"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7117" y="749300"/>
            <a:ext cx="4197985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If + Subjunctive Mood</a:t>
            </a:r>
            <a:endParaRPr lang="en-US" altLang="zh-CN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0330543" y="424543"/>
            <a:ext cx="1458684" cy="293914"/>
            <a:chOff x="2427514" y="424543"/>
            <a:chExt cx="1458684" cy="293914"/>
          </a:xfrm>
          <a:solidFill>
            <a:srgbClr val="0070C0"/>
          </a:solidFill>
        </p:grpSpPr>
        <p:sp>
          <p:nvSpPr>
            <p:cNvPr id="17" name="椭圆 16"/>
            <p:cNvSpPr/>
            <p:nvPr/>
          </p:nvSpPr>
          <p:spPr>
            <a:xfrm>
              <a:off x="2427514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2819399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211284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603169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133475" y="1804670"/>
            <a:ext cx="987171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accent1"/>
                </a:solidFill>
                <a:latin typeface="Comic Sans MS" panose="030F0702030302020204" charset="0"/>
                <a:cs typeface="Comic Sans MS" panose="030F0702030302020204" charset="0"/>
              </a:rPr>
              <a:t>I. If our teacher wasn’t at school today...,</a:t>
            </a:r>
            <a:endParaRPr lang="en-US" altLang="zh-CN" sz="3600" b="1">
              <a:solidFill>
                <a:schemeClr val="accent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endParaRPr lang="en-US" altLang="zh-CN" sz="3600" b="1">
              <a:solidFill>
                <a:schemeClr val="accent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3600" b="1">
                <a:solidFill>
                  <a:schemeClr val="accent1"/>
                </a:solidFill>
                <a:latin typeface="Comic Sans MS" panose="030F0702030302020204" charset="0"/>
                <a:cs typeface="Comic Sans MS" panose="030F0702030302020204" charset="0"/>
              </a:rPr>
              <a:t>2. If I had worked harder, ...</a:t>
            </a:r>
            <a:endParaRPr lang="en-US" altLang="zh-CN" sz="3600" b="1">
              <a:solidFill>
                <a:schemeClr val="accent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endParaRPr lang="en-US" altLang="zh-CN" sz="3600" b="1">
              <a:solidFill>
                <a:schemeClr val="accent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3600" b="1">
                <a:solidFill>
                  <a:schemeClr val="accent1"/>
                </a:solidFill>
                <a:latin typeface="Comic Sans MS" panose="030F0702030302020204" charset="0"/>
                <a:cs typeface="Comic Sans MS" panose="030F0702030302020204" charset="0"/>
              </a:rPr>
              <a:t>3. If It were to snow tomorrow,...</a:t>
            </a:r>
            <a:endParaRPr lang="en-US" altLang="zh-CN" sz="3600" b="1">
              <a:solidFill>
                <a:schemeClr val="accent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3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9918" y="251927"/>
            <a:ext cx="11635274" cy="640080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72160" y="807085"/>
            <a:ext cx="88265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7295">
              <a:defRPr/>
            </a:pPr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Consolidate: </a:t>
            </a:r>
            <a:r>
              <a:rPr kumimoji="1"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 Special Usages of Modal verbs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330543" y="424543"/>
            <a:ext cx="1458684" cy="293914"/>
            <a:chOff x="2427514" y="424543"/>
            <a:chExt cx="1458684" cy="293914"/>
          </a:xfrm>
          <a:solidFill>
            <a:srgbClr val="0070C0"/>
          </a:solidFill>
        </p:grpSpPr>
        <p:sp>
          <p:nvSpPr>
            <p:cNvPr id="7" name="椭圆 6"/>
            <p:cNvSpPr/>
            <p:nvPr/>
          </p:nvSpPr>
          <p:spPr>
            <a:xfrm>
              <a:off x="2427514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2819399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211284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603169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264920" y="1584960"/>
            <a:ext cx="9644380" cy="4307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accent1"/>
                </a:solidFill>
                <a:latin typeface="Comic Sans MS" panose="030F0702030302020204" charset="0"/>
                <a:cs typeface="Comic Sans MS" panose="030F0702030302020204" charset="0"/>
              </a:rPr>
              <a:t>1. Possiblility:  </a:t>
            </a:r>
            <a:endParaRPr lang="en-US" altLang="zh-CN" sz="3200">
              <a:solidFill>
                <a:schemeClr val="accent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endParaRPr lang="en-US" altLang="zh-CN" sz="3200">
              <a:solidFill>
                <a:schemeClr val="accent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endParaRPr lang="en-US" altLang="zh-CN" sz="3200">
              <a:solidFill>
                <a:schemeClr val="accent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3200">
                <a:solidFill>
                  <a:schemeClr val="accent1"/>
                </a:solidFill>
                <a:latin typeface="Comic Sans MS" panose="030F0702030302020204" charset="0"/>
                <a:cs typeface="Comic Sans MS" panose="030F0702030302020204" charset="0"/>
              </a:rPr>
              <a:t>2. Subjunctive mood: </a:t>
            </a:r>
            <a:endParaRPr lang="en-US" altLang="zh-CN" sz="3200">
              <a:solidFill>
                <a:schemeClr val="accent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endParaRPr lang="en-US" altLang="zh-CN" sz="3200">
              <a:solidFill>
                <a:schemeClr val="accent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endParaRPr lang="en-US" altLang="zh-CN" sz="3200">
              <a:solidFill>
                <a:schemeClr val="accent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3200">
                <a:solidFill>
                  <a:schemeClr val="accent1"/>
                </a:solidFill>
                <a:latin typeface="Comic Sans MS" panose="030F0702030302020204" charset="0"/>
                <a:cs typeface="Comic Sans MS" panose="030F0702030302020204" charset="0"/>
              </a:rPr>
              <a:t>3. If+Subjunctive mood</a:t>
            </a:r>
            <a:endParaRPr lang="en-US" altLang="zh-CN" sz="3200">
              <a:solidFill>
                <a:schemeClr val="accent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endParaRPr lang="en-US" altLang="zh-CN" sz="3200">
              <a:solidFill>
                <a:schemeClr val="accent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3940810" y="1466215"/>
            <a:ext cx="799592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can’t be/must be</a:t>
            </a:r>
            <a:endParaRPr lang="en-US" altLang="zh-CN" sz="4000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40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can’t have done/must have done</a:t>
            </a:r>
            <a:endParaRPr lang="en-US" altLang="zh-CN" sz="4000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11140" y="2971165"/>
            <a:ext cx="7306310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should/</a:t>
            </a:r>
            <a:r>
              <a:rPr lang="en-US" altLang="zh-CN" sz="40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ought to</a:t>
            </a:r>
            <a:r>
              <a:rPr lang="en-US" altLang="zh-CN" sz="40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 have done</a:t>
            </a:r>
            <a:endParaRPr lang="en-US" altLang="zh-CN" sz="4000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40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    could have done</a:t>
            </a:r>
            <a:endParaRPr lang="en-US" altLang="zh-CN" sz="4000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endParaRPr lang="zh-CN" altLang="en-US"/>
          </a:p>
        </p:txBody>
      </p:sp>
      <p:sp>
        <p:nvSpPr>
          <p:cNvPr id="13" name="文本框 12"/>
          <p:cNvSpPr txBox="1"/>
          <p:nvPr>
            <p:custDataLst>
              <p:tags r:id="rId1"/>
            </p:custDataLst>
          </p:nvPr>
        </p:nvSpPr>
        <p:spPr>
          <a:xfrm>
            <a:off x="6129655" y="4516120"/>
            <a:ext cx="470598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Past:</a:t>
            </a:r>
            <a:endParaRPr lang="en-US" altLang="zh-CN" sz="4000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40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Now:</a:t>
            </a:r>
            <a:endParaRPr lang="en-US" altLang="zh-CN" sz="4000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40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Future</a:t>
            </a:r>
            <a:endParaRPr lang="en-US" altLang="zh-CN" sz="4000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5" grpId="0"/>
      <p:bldP spid="5" grpId="1"/>
      <p:bldP spid="13" grpId="0"/>
      <p:bldP spid="1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3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9918" y="251927"/>
            <a:ext cx="11635274" cy="640080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0330543" y="424543"/>
            <a:ext cx="1458684" cy="293914"/>
            <a:chOff x="2427514" y="424543"/>
            <a:chExt cx="1458684" cy="293914"/>
          </a:xfrm>
          <a:solidFill>
            <a:srgbClr val="0070C0"/>
          </a:solidFill>
        </p:grpSpPr>
        <p:sp>
          <p:nvSpPr>
            <p:cNvPr id="14" name="椭圆 13"/>
            <p:cNvSpPr/>
            <p:nvPr/>
          </p:nvSpPr>
          <p:spPr>
            <a:xfrm>
              <a:off x="2427514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2819399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211284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603169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1220470" y="1009650"/>
            <a:ext cx="873506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latin typeface="Comic Sans MS" panose="030F0702030302020204" charset="0"/>
                <a:cs typeface="Comic Sans MS" panose="030F0702030302020204" charset="0"/>
              </a:rPr>
              <a:t>Let’s have a competition!</a:t>
            </a:r>
            <a:endParaRPr lang="en-US" altLang="zh-CN" sz="4000" b="1">
              <a:latin typeface="Comic Sans MS" panose="030F0702030302020204" charset="0"/>
              <a:cs typeface="Comic Sans MS" panose="030F0702030302020204" charset="0"/>
            </a:endParaRPr>
          </a:p>
          <a:p>
            <a:endParaRPr lang="en-US" altLang="zh-CN" sz="4000" b="1">
              <a:latin typeface="Comic Sans MS" panose="030F0702030302020204" charset="0"/>
              <a:cs typeface="Comic Sans MS" panose="030F0702030302020204" charset="0"/>
            </a:endParaRPr>
          </a:p>
          <a:p>
            <a:endParaRPr lang="en-US" altLang="zh-CN" sz="4000" b="1"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4000" b="1">
                <a:latin typeface="Comic Sans MS" panose="030F0702030302020204" charset="0"/>
                <a:cs typeface="Comic Sans MS" panose="030F0702030302020204" charset="0"/>
              </a:rPr>
              <a:t>    Choose a picture, talk about it with your group members.</a:t>
            </a:r>
            <a:endParaRPr lang="en-US" altLang="zh-CN" sz="4000" b="1"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3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279918" y="251927"/>
            <a:ext cx="11635274" cy="640080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1" y="548144"/>
            <a:ext cx="1113367" cy="79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87"/>
          <p:cNvSpPr>
            <a:spLocks noChangeArrowheads="1"/>
          </p:cNvSpPr>
          <p:nvPr/>
        </p:nvSpPr>
        <p:spPr bwMode="auto">
          <a:xfrm>
            <a:off x="1766570" y="749300"/>
            <a:ext cx="8564245" cy="47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Exercises</a:t>
            </a:r>
            <a:endParaRPr kumimoji="1"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0330543" y="424543"/>
            <a:ext cx="1458684" cy="293914"/>
            <a:chOff x="2427514" y="424543"/>
            <a:chExt cx="1458684" cy="293914"/>
          </a:xfrm>
          <a:solidFill>
            <a:srgbClr val="0070C0"/>
          </a:solidFill>
        </p:grpSpPr>
        <p:sp>
          <p:nvSpPr>
            <p:cNvPr id="17" name="椭圆 16"/>
            <p:cNvSpPr/>
            <p:nvPr/>
          </p:nvSpPr>
          <p:spPr>
            <a:xfrm>
              <a:off x="2427514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2819399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211284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603169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895" y="1621790"/>
            <a:ext cx="3274695" cy="3274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3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9918" y="251927"/>
            <a:ext cx="11635274" cy="640080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0330543" y="424543"/>
            <a:ext cx="1458684" cy="293914"/>
            <a:chOff x="2427514" y="424543"/>
            <a:chExt cx="1458684" cy="293914"/>
          </a:xfrm>
          <a:solidFill>
            <a:srgbClr val="0070C0"/>
          </a:solidFill>
        </p:grpSpPr>
        <p:sp>
          <p:nvSpPr>
            <p:cNvPr id="14" name="椭圆 13"/>
            <p:cNvSpPr/>
            <p:nvPr/>
          </p:nvSpPr>
          <p:spPr>
            <a:xfrm>
              <a:off x="2427514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2819399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211284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603169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1220470" y="756920"/>
            <a:ext cx="80111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latin typeface="Comic Sans MS" panose="030F0702030302020204" charset="0"/>
                <a:cs typeface="Comic Sans MS" panose="030F0702030302020204" charset="0"/>
              </a:rPr>
              <a:t>Proverbs</a:t>
            </a:r>
            <a:endParaRPr lang="en-US" altLang="zh-CN" sz="4000" b="1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33145" y="3231515"/>
            <a:ext cx="1036447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Don’t put off till tomorrow what </a:t>
            </a:r>
            <a:r>
              <a:rPr lang="zh-CN" altLang="en-US" sz="36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should be done</a:t>
            </a:r>
            <a:r>
              <a:rPr lang="zh-CN" altLang="en-US" sz="360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 today.</a:t>
            </a:r>
            <a:endParaRPr lang="zh-CN" altLang="en-US" sz="360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endParaRPr lang="zh-CN" altLang="en-US" sz="360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endParaRPr lang="en-US" altLang="zh-CN" sz="3600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750435" y="4108450"/>
            <a:ext cx="43453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今日事，今日毕。</a:t>
            </a:r>
            <a:endParaRPr lang="zh-CN" altLang="en-US" sz="3600"/>
          </a:p>
        </p:txBody>
      </p:sp>
      <p:sp>
        <p:nvSpPr>
          <p:cNvPr id="3" name="文本框 2"/>
          <p:cNvSpPr txBox="1"/>
          <p:nvPr/>
        </p:nvSpPr>
        <p:spPr>
          <a:xfrm>
            <a:off x="1076960" y="1782445"/>
            <a:ext cx="95034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Comic Sans MS" panose="030F0702030302020204" charset="0"/>
                <a:cs typeface="Comic Sans MS" panose="030F0702030302020204" charset="0"/>
              </a:rPr>
              <a:t>There isn’t much “</a:t>
            </a:r>
            <a:r>
              <a:rPr lang="zh-CN" altLang="en-US" sz="36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If</a:t>
            </a:r>
            <a:r>
              <a:rPr lang="zh-CN" altLang="en-US" sz="3600">
                <a:latin typeface="Comic Sans MS" panose="030F0702030302020204" charset="0"/>
                <a:cs typeface="Comic Sans MS" panose="030F0702030302020204" charset="0"/>
              </a:rPr>
              <a:t>” in our life, we </a:t>
            </a:r>
            <a:r>
              <a:rPr lang="zh-CN" altLang="en-US" sz="36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must </a:t>
            </a:r>
            <a:r>
              <a:rPr lang="zh-CN" altLang="en-US" sz="3600">
                <a:latin typeface="Comic Sans MS" panose="030F0702030302020204" charset="0"/>
                <a:cs typeface="Comic Sans MS" panose="030F0702030302020204" charset="0"/>
              </a:rPr>
              <a:t>work hard now.</a:t>
            </a:r>
            <a:endParaRPr lang="zh-CN" altLang="en-US" sz="3600"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3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9918" y="251927"/>
            <a:ext cx="11635274" cy="640080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330543" y="424543"/>
            <a:ext cx="1458684" cy="293914"/>
            <a:chOff x="2427514" y="424543"/>
            <a:chExt cx="1458684" cy="293914"/>
          </a:xfrm>
          <a:solidFill>
            <a:srgbClr val="0070C0"/>
          </a:solidFill>
        </p:grpSpPr>
        <p:sp>
          <p:nvSpPr>
            <p:cNvPr id="5" name="椭圆 4"/>
            <p:cNvSpPr/>
            <p:nvPr/>
          </p:nvSpPr>
          <p:spPr>
            <a:xfrm>
              <a:off x="2427514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819399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211284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603169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</p:grp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844550" y="718185"/>
            <a:ext cx="7625080" cy="329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sz="346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Homework: </a:t>
            </a:r>
            <a:endParaRPr lang="en-US" sz="346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en-US" sz="346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Finish exercise on Page25-27.</a:t>
            </a:r>
            <a:endParaRPr lang="en-US" sz="346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en-US" sz="346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Preview Part3 </a:t>
            </a:r>
            <a:endParaRPr lang="en-US" sz="346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65" y="2024743"/>
            <a:ext cx="4890733" cy="4408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3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9918" y="251927"/>
            <a:ext cx="11635274" cy="640080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330543" y="424543"/>
            <a:ext cx="1458684" cy="293914"/>
            <a:chOff x="2427514" y="424543"/>
            <a:chExt cx="1458684" cy="293914"/>
          </a:xfrm>
          <a:solidFill>
            <a:srgbClr val="0070C0"/>
          </a:solidFill>
        </p:grpSpPr>
        <p:sp>
          <p:nvSpPr>
            <p:cNvPr id="5" name="椭圆 4"/>
            <p:cNvSpPr/>
            <p:nvPr/>
          </p:nvSpPr>
          <p:spPr>
            <a:xfrm>
              <a:off x="2427514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819399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211284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603169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04359" y="800042"/>
            <a:ext cx="11487667" cy="5804980"/>
            <a:chOff x="704359" y="800042"/>
            <a:chExt cx="11487667" cy="5804980"/>
          </a:xfrm>
        </p:grpSpPr>
        <p:grpSp>
          <p:nvGrpSpPr>
            <p:cNvPr id="10" name="组合 9"/>
            <p:cNvGrpSpPr/>
            <p:nvPr/>
          </p:nvGrpSpPr>
          <p:grpSpPr>
            <a:xfrm>
              <a:off x="704359" y="800042"/>
              <a:ext cx="11487667" cy="4183382"/>
              <a:chOff x="1122681" y="530225"/>
              <a:chExt cx="11487667" cy="4183382"/>
            </a:xfrm>
          </p:grpSpPr>
          <p:sp>
            <p:nvSpPr>
              <p:cNvPr id="11" name="Rectangle 2"/>
              <p:cNvSpPr>
                <a:spLocks noChangeArrowheads="1"/>
              </p:cNvSpPr>
              <p:nvPr/>
            </p:nvSpPr>
            <p:spPr bwMode="auto">
              <a:xfrm>
                <a:off x="1122681" y="530225"/>
                <a:ext cx="11487667" cy="8077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115260" tIns="57631" rIns="115260" bIns="57631">
                <a:spAutoFit/>
              </a:bodyPr>
              <a:lstStyle/>
              <a:p>
                <a:pPr marL="725805" indent="-725805">
                  <a:lnSpc>
                    <a:spcPct val="130000"/>
                  </a:lnSpc>
                </a:pPr>
                <a:r>
                  <a:rPr lang="en-US" altLang="zh-CN" sz="3465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Learning Goals: </a:t>
                </a:r>
                <a:endParaRPr lang="en-US" altLang="zh-CN" sz="346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 Box 16"/>
              <p:cNvSpPr txBox="1">
                <a:spLocks noChangeArrowheads="1"/>
              </p:cNvSpPr>
              <p:nvPr/>
            </p:nvSpPr>
            <p:spPr bwMode="auto">
              <a:xfrm>
                <a:off x="1681905" y="1824357"/>
                <a:ext cx="9664700" cy="2889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5260" tIns="57631" rIns="115260" bIns="5763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30000"/>
                  </a:lnSpc>
                </a:pPr>
                <a:r>
                  <a:rPr lang="en-US" altLang="zh-CN" sz="3465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 Consolidate the using of Modal verbs.</a:t>
                </a:r>
                <a:endParaRPr lang="en-US" altLang="zh-CN" sz="3465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1" hangingPunct="1">
                  <a:lnSpc>
                    <a:spcPct val="130000"/>
                  </a:lnSpc>
                </a:pPr>
                <a:r>
                  <a:rPr lang="en-US" altLang="zh-CN" sz="3465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 Understand some special usage of Modal verbs.</a:t>
                </a:r>
                <a:endParaRPr lang="en-US" altLang="zh-CN" sz="3465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1" hangingPunct="1">
                  <a:lnSpc>
                    <a:spcPct val="130000"/>
                  </a:lnSpc>
                </a:pPr>
                <a:r>
                  <a:rPr lang="en-US" altLang="zh-CN" sz="3465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3. Master the specail usage of Modal verbs.</a:t>
                </a:r>
                <a:endParaRPr lang="en-US" altLang="zh-CN" sz="3465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272022" y="4370846"/>
              <a:ext cx="2234176" cy="223417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-2074" y="0"/>
            <a:ext cx="12194074" cy="6858000"/>
            <a:chOff x="-2074" y="0"/>
            <a:chExt cx="12194074" cy="6858000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2074" y="0"/>
              <a:ext cx="12182090" cy="6858000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3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-2074" y="3135086"/>
            <a:ext cx="12194074" cy="3728165"/>
            <a:chOff x="-2074" y="2661712"/>
            <a:chExt cx="12194074" cy="3728165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7" t="29044" r="1897"/>
            <a:stretch>
              <a:fillRect/>
            </a:stretch>
          </p:blipFill>
          <p:spPr>
            <a:xfrm>
              <a:off x="0" y="2661712"/>
              <a:ext cx="12192000" cy="3728165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0" b="4861"/>
            <a:stretch>
              <a:fillRect/>
            </a:stretch>
          </p:blipFill>
          <p:spPr>
            <a:xfrm>
              <a:off x="-2074" y="3249539"/>
              <a:ext cx="12194074" cy="2982687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10330543" y="424543"/>
            <a:ext cx="1458684" cy="293914"/>
            <a:chOff x="2427514" y="424543"/>
            <a:chExt cx="1458684" cy="293914"/>
          </a:xfrm>
          <a:solidFill>
            <a:srgbClr val="0070C0"/>
          </a:solidFill>
        </p:grpSpPr>
        <p:sp>
          <p:nvSpPr>
            <p:cNvPr id="9" name="椭圆 8"/>
            <p:cNvSpPr/>
            <p:nvPr/>
          </p:nvSpPr>
          <p:spPr>
            <a:xfrm>
              <a:off x="2427514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819399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211284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603169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088481" y="2016494"/>
            <a:ext cx="10417627" cy="1052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500"/>
              </a:lnSpc>
              <a:defRPr/>
            </a:pPr>
            <a:r>
              <a:rPr lang="en-US" sz="7200" b="1" dirty="0">
                <a:solidFill>
                  <a:prstClr val="black"/>
                </a:solidFill>
                <a:latin typeface="三极粗圆简体" panose="00000500000000000000" pitchFamily="2" charset="-122"/>
                <a:ea typeface="三极粗圆简体" panose="00000500000000000000" pitchFamily="2" charset="-122"/>
                <a:cs typeface="+mj-cs"/>
              </a:rPr>
              <a:t>Thanks for listening!</a:t>
            </a:r>
            <a:endParaRPr lang="en-US" sz="7200" b="1" dirty="0">
              <a:solidFill>
                <a:prstClr val="black"/>
              </a:solidFill>
              <a:latin typeface="三极粗圆简体" panose="00000500000000000000" pitchFamily="2" charset="-122"/>
              <a:ea typeface="三极粗圆简体" panose="00000500000000000000" pitchFamily="2" charset="-122"/>
              <a:cs typeface="+mj-cs"/>
            </a:endParaRPr>
          </a:p>
        </p:txBody>
      </p:sp>
      <p:sp>
        <p:nvSpPr>
          <p:cNvPr id="17" name="TextBox 21"/>
          <p:cNvSpPr txBox="1"/>
          <p:nvPr/>
        </p:nvSpPr>
        <p:spPr>
          <a:xfrm>
            <a:off x="3418510" y="3418143"/>
            <a:ext cx="5487060" cy="4603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algn="ctr">
              <a:defRPr sz="4400" b="1">
                <a:solidFill>
                  <a:schemeClr val="tx1">
                    <a:lumMod val="85000"/>
                    <a:lumOff val="15000"/>
                  </a:schemeClr>
                </a:solidFill>
                <a:latin typeface="Noto Serif CJK SC Black" pitchFamily="18" charset="-122"/>
                <a:ea typeface="Noto Serif CJK SC Black" pitchFamily="18" charset="-122"/>
              </a:defRPr>
            </a:lvl1pPr>
          </a:lstStyle>
          <a:p>
            <a:r>
              <a:rPr lang="zh-CN" altLang="en-US" sz="2400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张家港中等专业学校</a:t>
            </a:r>
            <a:r>
              <a:rPr lang="en-US" altLang="zh-CN" sz="2400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 </a:t>
            </a:r>
            <a:r>
              <a:rPr lang="zh-CN" altLang="en-US" sz="2400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陈娟</a:t>
            </a:r>
            <a:r>
              <a:rPr lang="en-US" altLang="zh-CN" sz="2400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lt"/>
              </a:rPr>
              <a:t> 2023.11</a:t>
            </a:r>
            <a:endParaRPr lang="en-US" altLang="zh-CN" sz="2400" dirty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lt"/>
            </a:endParaRPr>
          </a:p>
        </p:txBody>
      </p:sp>
      <p:pic>
        <p:nvPicPr>
          <p:cNvPr id="19" name="轻松愉快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52470" y="-689996"/>
            <a:ext cx="487363" cy="48736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0" y="6267451"/>
            <a:ext cx="12192000" cy="598425"/>
            <a:chOff x="0" y="6267451"/>
            <a:chExt cx="12192000" cy="598425"/>
          </a:xfrm>
        </p:grpSpPr>
        <p:sp>
          <p:nvSpPr>
            <p:cNvPr id="2" name="矩形 1"/>
            <p:cNvSpPr/>
            <p:nvPr/>
          </p:nvSpPr>
          <p:spPr>
            <a:xfrm>
              <a:off x="0" y="6267451"/>
              <a:ext cx="564049" cy="590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1627951" y="6275326"/>
              <a:ext cx="564049" cy="590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243" y="4368144"/>
            <a:ext cx="3121227" cy="312122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358" y="3418115"/>
            <a:ext cx="3864428" cy="38644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4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3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9918" y="251927"/>
            <a:ext cx="11635274" cy="640080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1" y="548144"/>
            <a:ext cx="1113367" cy="79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87"/>
          <p:cNvSpPr>
            <a:spLocks noChangeArrowheads="1"/>
          </p:cNvSpPr>
          <p:nvPr/>
        </p:nvSpPr>
        <p:spPr bwMode="auto">
          <a:xfrm>
            <a:off x="1367368" y="749301"/>
            <a:ext cx="3179233" cy="47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Special Usage 1</a:t>
            </a:r>
            <a:endParaRPr kumimoji="1"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32164" y="705485"/>
            <a:ext cx="1998980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Possibility</a:t>
            </a:r>
            <a:endParaRPr lang="en-US" altLang="zh-CN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0330543" y="424543"/>
            <a:ext cx="1458684" cy="293914"/>
            <a:chOff x="2427514" y="424543"/>
            <a:chExt cx="1458684" cy="293914"/>
          </a:xfrm>
          <a:solidFill>
            <a:srgbClr val="0070C0"/>
          </a:solidFill>
        </p:grpSpPr>
        <p:sp>
          <p:nvSpPr>
            <p:cNvPr id="17" name="椭圆 16"/>
            <p:cNvSpPr/>
            <p:nvPr/>
          </p:nvSpPr>
          <p:spPr>
            <a:xfrm>
              <a:off x="2427514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2819399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211284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603169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08025" y="2794000"/>
            <a:ext cx="1099375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accent1"/>
                </a:solidFill>
                <a:latin typeface="Comic Sans MS" panose="030F0702030302020204" charset="0"/>
                <a:cs typeface="Comic Sans MS" panose="030F0702030302020204" charset="0"/>
              </a:rPr>
              <a:t>1. Michael _____ be a policeman, for he’s much too short.</a:t>
            </a:r>
            <a:endParaRPr lang="en-US" altLang="zh-CN" sz="3200">
              <a:solidFill>
                <a:schemeClr val="accent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3200">
                <a:solidFill>
                  <a:schemeClr val="accent1"/>
                </a:solidFill>
                <a:latin typeface="Comic Sans MS" panose="030F0702030302020204" charset="0"/>
                <a:cs typeface="Comic Sans MS" panose="030F0702030302020204" charset="0"/>
              </a:rPr>
              <a:t>2. This book ________ be Lily’s, here’s her name.</a:t>
            </a:r>
            <a:endParaRPr lang="en-US" altLang="zh-CN" sz="3200">
              <a:solidFill>
                <a:schemeClr val="accent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10205" y="2696210"/>
            <a:ext cx="37420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can’t</a:t>
            </a:r>
            <a:endParaRPr lang="en-US" altLang="zh-CN" sz="3200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04895" y="3279775"/>
            <a:ext cx="37420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must</a:t>
            </a:r>
            <a:endParaRPr lang="en-US" altLang="zh-CN" sz="3200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46885" y="1700530"/>
            <a:ext cx="95142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can’t be  (</a:t>
            </a:r>
            <a:r>
              <a:rPr lang="zh-CN" altLang="en-US" sz="28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表否定的猜测</a:t>
            </a:r>
            <a:r>
              <a:rPr lang="en-US" altLang="zh-CN" sz="28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)   must be (</a:t>
            </a:r>
            <a:r>
              <a:rPr lang="zh-CN" altLang="en-US" sz="28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表肯定的猜测</a:t>
            </a:r>
            <a:r>
              <a:rPr lang="en-US" altLang="zh-CN" sz="28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)</a:t>
            </a:r>
            <a:endParaRPr lang="en-US" altLang="zh-CN" sz="2800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746885" y="4021455"/>
            <a:ext cx="90881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rgbClr val="FF0000"/>
                </a:solidFill>
              </a:rPr>
              <a:t>mustn’t means you can never do it</a:t>
            </a:r>
            <a:r>
              <a:rPr lang="en-US" altLang="zh-CN"/>
              <a:t>!</a:t>
            </a:r>
            <a:endParaRPr lang="en-US" altLang="zh-CN"/>
          </a:p>
        </p:txBody>
      </p:sp>
      <p:pic>
        <p:nvPicPr>
          <p:cNvPr id="14" name="图片 1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260" y="4920615"/>
            <a:ext cx="1534160" cy="1536700"/>
          </a:xfrm>
          <a:prstGeom prst="rect">
            <a:avLst/>
          </a:prstGeom>
        </p:spPr>
      </p:pic>
      <p:pic>
        <p:nvPicPr>
          <p:cNvPr id="15" name="图片 14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110" y="4832985"/>
            <a:ext cx="1658620" cy="1658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13" grpId="0"/>
      <p:bldP spid="13" grpId="1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3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9918" y="251927"/>
            <a:ext cx="11635274" cy="640080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1" y="548144"/>
            <a:ext cx="1113367" cy="79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87"/>
          <p:cNvSpPr>
            <a:spLocks noChangeArrowheads="1"/>
          </p:cNvSpPr>
          <p:nvPr/>
        </p:nvSpPr>
        <p:spPr bwMode="auto">
          <a:xfrm>
            <a:off x="1367368" y="749301"/>
            <a:ext cx="3179233" cy="47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Special Usage 1</a:t>
            </a:r>
            <a:endParaRPr kumimoji="1"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32164" y="705485"/>
            <a:ext cx="1998980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Possibility</a:t>
            </a:r>
            <a:endParaRPr lang="en-US" altLang="zh-CN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0330543" y="424543"/>
            <a:ext cx="1458684" cy="293914"/>
            <a:chOff x="2427514" y="424543"/>
            <a:chExt cx="1458684" cy="293914"/>
          </a:xfrm>
          <a:solidFill>
            <a:srgbClr val="0070C0"/>
          </a:solidFill>
        </p:grpSpPr>
        <p:sp>
          <p:nvSpPr>
            <p:cNvPr id="17" name="椭圆 16"/>
            <p:cNvSpPr/>
            <p:nvPr/>
          </p:nvSpPr>
          <p:spPr>
            <a:xfrm>
              <a:off x="2427514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2819399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211284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603169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</p:grp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5574665" y="2291715"/>
            <a:ext cx="6214745" cy="19215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>
                <a:solidFill>
                  <a:schemeClr val="accent1"/>
                </a:solidFill>
                <a:latin typeface="Comic Sans MS" panose="030F0702030302020204" charset="0"/>
                <a:cs typeface="Comic Sans MS" panose="030F0702030302020204" charset="0"/>
              </a:rPr>
              <a:t>Lily travelled around the world last year. </a:t>
            </a:r>
            <a:endParaRPr lang="en-US" altLang="zh-CN" sz="3200">
              <a:solidFill>
                <a:schemeClr val="accent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3200">
                <a:solidFill>
                  <a:schemeClr val="accent1"/>
                </a:solidFill>
                <a:latin typeface="Comic Sans MS" panose="030F0702030302020204" charset="0"/>
                <a:cs typeface="Comic Sans MS" panose="030F0702030302020204" charset="0"/>
              </a:rPr>
              <a:t>she _______________ by bus, she ________________ by plane.</a:t>
            </a:r>
            <a:endParaRPr lang="zh-CN" altLang="en-US" sz="3200">
              <a:solidFill>
                <a:schemeClr val="accent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92850" y="3213100"/>
            <a:ext cx="43205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can’t have travelled</a:t>
            </a:r>
            <a:endParaRPr lang="en-US" altLang="zh-CN" sz="3200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73825" y="3753485"/>
            <a:ext cx="44164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must have travelled </a:t>
            </a:r>
            <a:endParaRPr lang="en-US" altLang="zh-CN" sz="3200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5" name="图片 4" descr="OIP-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55" y="1670685"/>
            <a:ext cx="4621530" cy="4377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3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9918" y="251927"/>
            <a:ext cx="11635274" cy="640080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1" y="548144"/>
            <a:ext cx="1113367" cy="79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87"/>
          <p:cNvSpPr>
            <a:spLocks noChangeArrowheads="1"/>
          </p:cNvSpPr>
          <p:nvPr/>
        </p:nvSpPr>
        <p:spPr bwMode="auto">
          <a:xfrm>
            <a:off x="1367368" y="749301"/>
            <a:ext cx="3179233" cy="47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Special Usage 1</a:t>
            </a:r>
            <a:endParaRPr kumimoji="1"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32164" y="705485"/>
            <a:ext cx="1998980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Possibility</a:t>
            </a:r>
            <a:endParaRPr lang="en-US" altLang="zh-CN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0330543" y="424543"/>
            <a:ext cx="1458684" cy="293914"/>
            <a:chOff x="2427514" y="424543"/>
            <a:chExt cx="1458684" cy="293914"/>
          </a:xfrm>
          <a:solidFill>
            <a:srgbClr val="0070C0"/>
          </a:solidFill>
        </p:grpSpPr>
        <p:sp>
          <p:nvSpPr>
            <p:cNvPr id="17" name="椭圆 16"/>
            <p:cNvSpPr/>
            <p:nvPr/>
          </p:nvSpPr>
          <p:spPr>
            <a:xfrm>
              <a:off x="2427514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2819399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211284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603169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894715" y="2679700"/>
            <a:ext cx="1122426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accent1"/>
                </a:solidFill>
                <a:latin typeface="Comic Sans MS" panose="030F0702030302020204" charset="0"/>
                <a:cs typeface="Comic Sans MS" panose="030F0702030302020204" charset="0"/>
              </a:rPr>
              <a:t>1. The </a:t>
            </a:r>
            <a:r>
              <a:rPr lang="en-US" altLang="zh-CN" sz="3200">
                <a:solidFill>
                  <a:schemeClr val="accent1"/>
                </a:solidFill>
                <a:latin typeface="Comic Sans MS" panose="030F0702030302020204" charset="0"/>
                <a:cs typeface="Comic Sans MS" panose="030F0702030302020204" charset="0"/>
              </a:rPr>
              <a:t>room is in a terrible mess. It ______________ cleaned.</a:t>
            </a:r>
            <a:endParaRPr lang="en-US" altLang="zh-CN" sz="3200">
              <a:solidFill>
                <a:schemeClr val="accent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3200">
                <a:solidFill>
                  <a:schemeClr val="accent1"/>
                </a:solidFill>
                <a:latin typeface="Comic Sans MS" panose="030F0702030302020204" charset="0"/>
                <a:cs typeface="Comic Sans MS" panose="030F0702030302020204" charset="0"/>
              </a:rPr>
              <a:t>2. The wine bottle is nearly empty. You _____________ (drink) a lot.</a:t>
            </a:r>
            <a:endParaRPr lang="en-US" altLang="zh-CN" sz="3200">
              <a:solidFill>
                <a:schemeClr val="accent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854950" y="2564130"/>
            <a:ext cx="37420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can’t have been</a:t>
            </a:r>
            <a:endParaRPr lang="en-US" altLang="zh-CN" sz="3200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449945" y="3487420"/>
            <a:ext cx="37420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must have dr</a:t>
            </a:r>
            <a:r>
              <a:rPr lang="en-US" altLang="zh-CN" sz="32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unk</a:t>
            </a:r>
            <a:endParaRPr lang="en-US" altLang="zh-CN" sz="3200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90980" y="1477010"/>
            <a:ext cx="95142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can’t have done  (</a:t>
            </a:r>
            <a:r>
              <a:rPr lang="zh-CN" altLang="en-US" sz="28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对过去否定的猜测</a:t>
            </a:r>
            <a:r>
              <a:rPr lang="en-US" altLang="zh-CN" sz="28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)   </a:t>
            </a:r>
            <a:endParaRPr lang="en-US" altLang="zh-CN" sz="2800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28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must have done (</a:t>
            </a:r>
            <a:r>
              <a:rPr lang="zh-CN" altLang="en-US" sz="28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对</a:t>
            </a:r>
            <a:r>
              <a:rPr lang="zh-CN" altLang="en-US" sz="28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过去肯定的猜测</a:t>
            </a:r>
            <a:r>
              <a:rPr lang="en-US" altLang="zh-CN" sz="28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)</a:t>
            </a:r>
            <a:endParaRPr lang="en-US" altLang="zh-CN" sz="2800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3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9918" y="251927"/>
            <a:ext cx="11635274" cy="640080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1" y="548144"/>
            <a:ext cx="1113367" cy="79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87"/>
          <p:cNvSpPr>
            <a:spLocks noChangeArrowheads="1"/>
          </p:cNvSpPr>
          <p:nvPr/>
        </p:nvSpPr>
        <p:spPr bwMode="auto">
          <a:xfrm>
            <a:off x="1367368" y="749301"/>
            <a:ext cx="3179233" cy="47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Special Usage 1</a:t>
            </a:r>
            <a:endParaRPr kumimoji="1"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35619" y="705485"/>
            <a:ext cx="1998980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Possibility</a:t>
            </a:r>
            <a:endParaRPr lang="en-US" altLang="zh-CN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0330543" y="424543"/>
            <a:ext cx="1458684" cy="293914"/>
            <a:chOff x="2427514" y="424543"/>
            <a:chExt cx="1458684" cy="293914"/>
          </a:xfrm>
          <a:solidFill>
            <a:srgbClr val="0070C0"/>
          </a:solidFill>
        </p:grpSpPr>
        <p:sp>
          <p:nvSpPr>
            <p:cNvPr id="17" name="椭圆 16"/>
            <p:cNvSpPr/>
            <p:nvPr/>
          </p:nvSpPr>
          <p:spPr>
            <a:xfrm>
              <a:off x="2427514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2819399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211284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603169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19100" y="4399915"/>
            <a:ext cx="1122426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accent1"/>
                </a:solidFill>
                <a:latin typeface="Comic Sans MS" panose="030F0702030302020204" charset="0"/>
                <a:cs typeface="Comic Sans MS" panose="030F0702030302020204" charset="0"/>
              </a:rPr>
              <a:t>The boy was sad. He ______________________, he ________________________.</a:t>
            </a:r>
            <a:endParaRPr lang="zh-CN" altLang="en-US" sz="3200">
              <a:solidFill>
                <a:schemeClr val="accent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13025" y="2124075"/>
            <a:ext cx="374205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fail in the exam</a:t>
            </a:r>
            <a:endParaRPr lang="en-US" altLang="zh-CN" sz="3200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32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pass the exam </a:t>
            </a:r>
            <a:endParaRPr lang="en-US" altLang="zh-CN" sz="3200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43915" y="4848225"/>
            <a:ext cx="6167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must have failed in the exam </a:t>
            </a:r>
            <a:endParaRPr lang="en-US" altLang="zh-CN" sz="3200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89780" y="4299585"/>
            <a:ext cx="6167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can’t have passed the exam </a:t>
            </a:r>
            <a:endParaRPr lang="en-US" altLang="zh-CN" sz="3200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6" name="图片 5" descr="5ajX2e3Q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210" y="424815"/>
            <a:ext cx="3788410" cy="3788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  <p:bldP spid="11" grpId="1"/>
      <p:bldP spid="10" grpId="0"/>
      <p:bldP spid="10" grpId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3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9918" y="251927"/>
            <a:ext cx="11635274" cy="640080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1" y="548144"/>
            <a:ext cx="1113367" cy="79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87"/>
          <p:cNvSpPr>
            <a:spLocks noChangeArrowheads="1"/>
          </p:cNvSpPr>
          <p:nvPr/>
        </p:nvSpPr>
        <p:spPr bwMode="auto">
          <a:xfrm>
            <a:off x="1367155" y="749300"/>
            <a:ext cx="7776845" cy="47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Special Usage 2   </a:t>
            </a:r>
            <a:r>
              <a:rPr lang="en-US" altLang="zh-CN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Subjunctive Mood</a:t>
            </a:r>
            <a:r>
              <a:rPr kumimoji="1"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kumimoji="1"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0330543" y="424543"/>
            <a:ext cx="1458684" cy="293914"/>
            <a:chOff x="2427514" y="424543"/>
            <a:chExt cx="1458684" cy="293914"/>
          </a:xfrm>
          <a:solidFill>
            <a:srgbClr val="0070C0"/>
          </a:solidFill>
        </p:grpSpPr>
        <p:sp>
          <p:nvSpPr>
            <p:cNvPr id="17" name="椭圆 16"/>
            <p:cNvSpPr/>
            <p:nvPr/>
          </p:nvSpPr>
          <p:spPr>
            <a:xfrm>
              <a:off x="2427514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2819399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211284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603169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</p:grpSp>
      <p:pic>
        <p:nvPicPr>
          <p:cNvPr id="3" name="图片 2" descr="作业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136640" y="1518285"/>
            <a:ext cx="4070985" cy="2750820"/>
          </a:xfrm>
          <a:prstGeom prst="rect">
            <a:avLst/>
          </a:prstGeom>
        </p:spPr>
      </p:pic>
      <p:pic>
        <p:nvPicPr>
          <p:cNvPr id="7" name="图片 6" descr="5ajX2e3Q7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729740" y="1568450"/>
            <a:ext cx="3569970" cy="281305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118870" y="4435475"/>
            <a:ext cx="97116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tx1"/>
                </a:solidFill>
              </a:rPr>
              <a:t>He ought to have worked hard!</a:t>
            </a:r>
            <a:endParaRPr lang="en-US" altLang="zh-CN" sz="3600" b="1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1068070" y="5134610"/>
            <a:ext cx="979932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should/ought to have done 过去本应该做某事却未做</a:t>
            </a:r>
            <a:endParaRPr lang="en-US" altLang="zh-CN" sz="3200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320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could have done 过去本能够做某事却未做   </a:t>
            </a:r>
            <a:endParaRPr lang="en-US" altLang="zh-CN" sz="3200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3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9918" y="251927"/>
            <a:ext cx="11635274" cy="640080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1" y="548144"/>
            <a:ext cx="1113367" cy="79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87"/>
          <p:cNvSpPr>
            <a:spLocks noChangeArrowheads="1"/>
          </p:cNvSpPr>
          <p:nvPr/>
        </p:nvSpPr>
        <p:spPr bwMode="auto">
          <a:xfrm>
            <a:off x="1367155" y="749300"/>
            <a:ext cx="8786495" cy="86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Special Usage 2    </a:t>
            </a:r>
            <a:r>
              <a:rPr lang="en-US" altLang="zh-CN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Subjunctive Mood</a:t>
            </a:r>
            <a:endParaRPr lang="en-US" altLang="zh-CN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90000"/>
              </a:lnSpc>
            </a:pPr>
            <a:endParaRPr kumimoji="1"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0330543" y="424543"/>
            <a:ext cx="1458684" cy="293914"/>
            <a:chOff x="2427514" y="424543"/>
            <a:chExt cx="1458684" cy="293914"/>
          </a:xfrm>
          <a:solidFill>
            <a:srgbClr val="0070C0"/>
          </a:solidFill>
        </p:grpSpPr>
        <p:sp>
          <p:nvSpPr>
            <p:cNvPr id="17" name="椭圆 16"/>
            <p:cNvSpPr/>
            <p:nvPr/>
          </p:nvSpPr>
          <p:spPr>
            <a:xfrm>
              <a:off x="2427514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2819399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211284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603169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</p:grp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565150" y="1567815"/>
            <a:ext cx="11224260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accent1"/>
                </a:solidFill>
                <a:latin typeface="Comic Sans MS" panose="030F0702030302020204" charset="0"/>
                <a:cs typeface="Comic Sans MS" panose="030F0702030302020204" charset="0"/>
              </a:rPr>
              <a:t>1. </a:t>
            </a:r>
            <a:r>
              <a:rPr lang="en-US" altLang="zh-CN" sz="3200">
                <a:solidFill>
                  <a:schemeClr val="accent1"/>
                </a:solidFill>
                <a:latin typeface="Comic Sans MS" panose="030F0702030302020204" charset="0"/>
                <a:cs typeface="Comic Sans MS" panose="030F0702030302020204" charset="0"/>
              </a:rPr>
              <a:t>You ________ those letters. Why didn’t you?</a:t>
            </a:r>
            <a:endParaRPr lang="en-US" altLang="zh-CN" sz="3200">
              <a:solidFill>
                <a:schemeClr val="accent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3200">
                <a:solidFill>
                  <a:schemeClr val="accent1"/>
                </a:solidFill>
                <a:latin typeface="Comic Sans MS" panose="030F0702030302020204" charset="0"/>
                <a:cs typeface="Comic Sans MS" panose="030F0702030302020204" charset="0"/>
              </a:rPr>
              <a:t>    A. should post             B. should have posted</a:t>
            </a:r>
            <a:endParaRPr lang="en-US" altLang="zh-CN" sz="3200">
              <a:solidFill>
                <a:schemeClr val="accent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3200">
                <a:solidFill>
                  <a:schemeClr val="accent1"/>
                </a:solidFill>
                <a:latin typeface="Comic Sans MS" panose="030F0702030302020204" charset="0"/>
                <a:cs typeface="Comic Sans MS" panose="030F0702030302020204" charset="0"/>
              </a:rPr>
              <a:t>    C. must have posted    D. ought to post</a:t>
            </a:r>
            <a:endParaRPr lang="en-US" altLang="zh-CN" sz="3200">
              <a:solidFill>
                <a:schemeClr val="accent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3200">
                <a:solidFill>
                  <a:schemeClr val="accent1"/>
                </a:solidFill>
                <a:latin typeface="Comic Sans MS" panose="030F0702030302020204" charset="0"/>
                <a:cs typeface="Comic Sans MS" panose="030F0702030302020204" charset="0"/>
              </a:rPr>
              <a:t>2. ——Oh,my God! I just missed the last bus back home</a:t>
            </a:r>
            <a:endParaRPr lang="en-US" altLang="zh-CN" sz="3200">
              <a:solidFill>
                <a:schemeClr val="accent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3200">
                <a:solidFill>
                  <a:schemeClr val="accent1"/>
                </a:solidFill>
                <a:latin typeface="Comic Sans MS" panose="030F0702030302020204" charset="0"/>
                <a:cs typeface="Comic Sans MS" panose="030F0702030302020204" charset="0"/>
              </a:rPr>
              <a:t>    ——That’s really bad. I’m sure you _____ it,but you didn’t hurry up. </a:t>
            </a:r>
            <a:endParaRPr lang="en-US" altLang="zh-CN" sz="3200">
              <a:solidFill>
                <a:schemeClr val="accent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3200">
                <a:solidFill>
                  <a:schemeClr val="accent1"/>
                </a:solidFill>
                <a:latin typeface="Comic Sans MS" panose="030F0702030302020204" charset="0"/>
                <a:cs typeface="Comic Sans MS" panose="030F0702030302020204" charset="0"/>
              </a:rPr>
              <a:t>    A. had caught           B. could have caught</a:t>
            </a:r>
            <a:endParaRPr lang="en-US" altLang="zh-CN" sz="3200">
              <a:solidFill>
                <a:schemeClr val="accent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zh-CN" sz="3200">
                <a:solidFill>
                  <a:schemeClr val="accent1"/>
                </a:solidFill>
                <a:latin typeface="Comic Sans MS" panose="030F0702030302020204" charset="0"/>
                <a:cs typeface="Comic Sans MS" panose="030F0702030302020204" charset="0"/>
              </a:rPr>
              <a:t>    D. could catch          D. can catch</a:t>
            </a:r>
            <a:endParaRPr lang="en-US" altLang="zh-CN" sz="3200">
              <a:solidFill>
                <a:schemeClr val="accent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236845" y="2580640"/>
            <a:ext cx="560070" cy="50482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935855" y="4523105"/>
            <a:ext cx="560070" cy="50482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7661910" y="1610995"/>
            <a:ext cx="1251585" cy="54864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565150" y="4017645"/>
            <a:ext cx="2992120" cy="54864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animBg="1"/>
      <p:bldP spid="6" grpId="0" bldLvl="0" animBg="1"/>
      <p:bldP spid="6" grpId="1" animBg="1"/>
      <p:bldP spid="13" grpId="0" bldLvl="0" animBg="1"/>
      <p:bldP spid="13" grpId="1" animBg="1"/>
      <p:bldP spid="7" grpId="0" bldLvl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3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9918" y="251927"/>
            <a:ext cx="11635274" cy="640080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1" y="548144"/>
            <a:ext cx="1113367" cy="79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134745" y="646430"/>
            <a:ext cx="10454005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Make sentences: </a:t>
            </a:r>
            <a:endParaRPr lang="en-US" altLang="zh-CN" sz="4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en-US" altLang="zh-CN" sz="4000">
                <a:sym typeface="+mn-ea"/>
              </a:rPr>
              <a:t>should/ought to have done    could have done</a:t>
            </a:r>
            <a:endParaRPr lang="en-US" altLang="zh-CN" sz="4000"/>
          </a:p>
          <a:p>
            <a:pPr algn="ctr">
              <a:defRPr/>
            </a:pPr>
            <a:endParaRPr lang="en-US" altLang="zh-CN" sz="4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0330543" y="424543"/>
            <a:ext cx="1458684" cy="293914"/>
            <a:chOff x="2427514" y="424543"/>
            <a:chExt cx="1458684" cy="293914"/>
          </a:xfrm>
          <a:solidFill>
            <a:srgbClr val="0070C0"/>
          </a:solidFill>
        </p:grpSpPr>
        <p:sp>
          <p:nvSpPr>
            <p:cNvPr id="17" name="椭圆 16"/>
            <p:cNvSpPr/>
            <p:nvPr/>
          </p:nvSpPr>
          <p:spPr>
            <a:xfrm>
              <a:off x="2427514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2819399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211284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603169" y="424543"/>
              <a:ext cx="283029" cy="2939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三极粗圆简体" panose="00000500000000000000" pitchFamily="2" charset="-122"/>
                <a:ea typeface="三极粗圆简体" panose="00000500000000000000" pitchFamily="2" charset="-122"/>
              </a:endParaRPr>
            </a:p>
          </p:txBody>
        </p:sp>
      </p:grpSp>
      <p:sp>
        <p:nvSpPr>
          <p:cNvPr id="3" name="Rectangle 38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67368" y="749301"/>
            <a:ext cx="3179233" cy="47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>
              <a:lnSpc>
                <a:spcPct val="90000"/>
              </a:lnSpc>
            </a:pPr>
            <a:r>
              <a:rPr kumimoji="1"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Special Usage 2  </a:t>
            </a:r>
            <a:endParaRPr kumimoji="1"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225" y="2080895"/>
            <a:ext cx="2292985" cy="43516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740" y="2080895"/>
            <a:ext cx="2514600" cy="43491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2770" y="2080895"/>
            <a:ext cx="2618105" cy="4346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TABLE_ENDDRAG_ORIGIN_RECT" val="570*155"/>
  <p:tag name="TABLE_ENDDRAG_RECT" val="233*118*570*155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commondata" val="eyJoZGlkIjoiOGMyNTY4MDYxODNjOTRhMjQzZWM1MjBlNzgxMDllOTQifQ=="/>
  <p:tag name="resource_record_key" val="{&quot;29&quot;:[20750911]}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TABLE_ENDDRAG_ORIGIN_RECT" val="836*358"/>
  <p:tag name="TABLE_ENDDRAG_RECT" val="78*126*836*35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3040</Words>
  <Application>WPS 演示</Application>
  <PresentationFormat>宽屏</PresentationFormat>
  <Paragraphs>228</Paragraphs>
  <Slides>20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5" baseType="lpstr">
      <vt:lpstr>Arial</vt:lpstr>
      <vt:lpstr>宋体</vt:lpstr>
      <vt:lpstr>Wingdings</vt:lpstr>
      <vt:lpstr>三极粗圆简体</vt:lpstr>
      <vt:lpstr>微软雅黑</vt:lpstr>
      <vt:lpstr>Noto Serif CJK SC Black</vt:lpstr>
      <vt:lpstr>仿宋</vt:lpstr>
      <vt:lpstr>Times New Roman</vt:lpstr>
      <vt:lpstr>Comic Sans MS</vt:lpstr>
      <vt:lpstr>等线</vt:lpstr>
      <vt:lpstr>Arial Unicode MS</vt:lpstr>
      <vt:lpstr>等线 Light</vt:lpstr>
      <vt:lpstr>Calibri</vt:lpstr>
      <vt:lpstr>Malgun Gothic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614703516@qq.com</dc:creator>
  <cp:lastModifiedBy>小风</cp:lastModifiedBy>
  <cp:revision>94</cp:revision>
  <dcterms:created xsi:type="dcterms:W3CDTF">2021-09-26T17:40:00Z</dcterms:created>
  <dcterms:modified xsi:type="dcterms:W3CDTF">2023-11-08T08:40:25Z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A3F9C4480BC34B038AF8466D4326FD95_12</vt:lpwstr>
  </property>
  <property fmtid="{D5CDD505-2E9C-101B-9397-08002B2CF9AE}" pid="3" name="KSOProductBuildVer">
    <vt:lpwstr>2052-12.1.0.15712</vt:lpwstr>
  </property>
</Properties>
</file>