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88" r:id="rId5"/>
    <p:sldId id="363" r:id="rId6"/>
    <p:sldId id="373" r:id="rId7"/>
    <p:sldId id="366" r:id="rId8"/>
    <p:sldId id="386" r:id="rId9"/>
    <p:sldId id="365" r:id="rId10"/>
    <p:sldId id="387" r:id="rId11"/>
    <p:sldId id="364" r:id="rId12"/>
    <p:sldId id="389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A47"/>
    <a:srgbClr val="E2405D"/>
    <a:srgbClr val="EE8D9E"/>
    <a:srgbClr val="BC1263"/>
    <a:srgbClr val="005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50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48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9DF88-AEC0-43B4-A0B0-7E65C66DB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8C87D-19AD-4093-8088-4089E8035BA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8C87D-19AD-4093-8088-4089E8035B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H="1">
            <a:off x="127000" y="88900"/>
            <a:ext cx="701964" cy="71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1" t="36778"/>
          <a:stretch>
            <a:fillRect/>
          </a:stretch>
        </p:blipFill>
        <p:spPr>
          <a:xfrm>
            <a:off x="-1" y="-1"/>
            <a:ext cx="3569165" cy="401328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505"/>
            <a:ext cx="12192000" cy="16594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995" b="-9166"/>
          <a:stretch>
            <a:fillRect/>
          </a:stretch>
        </p:blipFill>
        <p:spPr>
          <a:xfrm>
            <a:off x="235670" y="84842"/>
            <a:ext cx="763571" cy="906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EE7C-97FB-4C1A-99DB-07FF7F11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B961-23D7-4486-A249-D2D7040DFD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EE7C-97FB-4C1A-99DB-07FF7F113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B961-23D7-4486-A249-D2D7040DFD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4" y="510026"/>
            <a:ext cx="10134266" cy="63479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46" y="-829748"/>
            <a:ext cx="10098274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8505"/>
            <a:ext cx="12192000" cy="16594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030"/>
            <a:ext cx="7344020" cy="311599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95" y="3972237"/>
            <a:ext cx="4774790" cy="368401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88390" y="1783715"/>
            <a:ext cx="1040511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8000" b="1" dirty="0">
                <a:solidFill>
                  <a:srgbClr val="BC1263"/>
                </a:solidFill>
                <a:effectLst>
                  <a:glow rad="241300">
                    <a:schemeClr val="bg1">
                      <a:alpha val="87000"/>
                    </a:schemeClr>
                  </a:glow>
                </a:effectLst>
                <a:latin typeface="+mj-ea"/>
                <a:ea typeface="+mj-ea"/>
              </a:rPr>
              <a:t>短视频封面设计与制作</a:t>
            </a:r>
            <a:endParaRPr kumimoji="1" lang="zh-CN" altLang="en-US" sz="8000" b="1" dirty="0">
              <a:solidFill>
                <a:srgbClr val="BC1263"/>
              </a:solidFill>
              <a:effectLst>
                <a:glow rad="241300">
                  <a:schemeClr val="bg1">
                    <a:alpha val="87000"/>
                  </a:schemeClr>
                </a:glo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86" y="-2370449"/>
            <a:ext cx="10098274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1758" y="4222618"/>
            <a:ext cx="10134266" cy="63479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3" y="5086319"/>
            <a:ext cx="3514587" cy="15030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23010" y="2355215"/>
            <a:ext cx="103676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8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抓住一个中心：凸显主题，主题是策划中心。 </a:t>
            </a:r>
            <a:endParaRPr kumimoji="1" lang="zh-CN" altLang="en-US" sz="2800" dirty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  <a:p>
            <a:pPr algn="l"/>
            <a:r>
              <a:rPr kumimoji="1" lang="zh-CN" altLang="en-US" sz="28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打通任督二脉：1、文字合理设计 2、图片有效处理</a:t>
            </a:r>
            <a:endParaRPr kumimoji="1" lang="zh-CN" altLang="en-US" sz="2800" dirty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  <a:p>
            <a:pPr algn="l"/>
            <a:r>
              <a:rPr kumimoji="1" lang="zh-CN" altLang="en-US" sz="28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熟悉三种方法：1、套索工具 2、图形置换 3、关键词</a:t>
            </a:r>
            <a:endParaRPr kumimoji="1" lang="zh-CN" altLang="en-US" sz="2800" dirty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  <a:p>
            <a:pPr algn="l"/>
            <a:r>
              <a:rPr kumimoji="1" lang="zh-CN" altLang="en-US" sz="28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遵守四个流程：1、主题确定 2、标题设计（重点）</a:t>
            </a:r>
            <a:endParaRPr kumimoji="1" lang="zh-CN" altLang="en-US" sz="2800" dirty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  <a:p>
            <a:pPr algn="l"/>
            <a:r>
              <a:rPr kumimoji="1" lang="zh-CN" altLang="en-US" sz="28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 </a:t>
            </a:r>
            <a:r>
              <a:rPr kumimoji="1" lang="en-US" altLang="zh-CN" sz="28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             </a:t>
            </a:r>
            <a:r>
              <a:rPr kumimoji="1" lang="zh-CN" altLang="en-US" sz="28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3、图片处理 4、图文结合（难点）</a:t>
            </a:r>
            <a:endParaRPr kumimoji="1" lang="zh-CN" altLang="en-US" sz="2800" dirty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  <a:p>
            <a:pPr algn="l"/>
            <a:endParaRPr kumimoji="1" lang="zh-CN" altLang="en-US" sz="2800" dirty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98077" y="1182910"/>
            <a:ext cx="1706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口诀</a:t>
            </a:r>
            <a:endParaRPr kumimoji="1" lang="zh-CN" altLang="en-US" sz="60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86" y="-2370449"/>
            <a:ext cx="10098274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803" y="2972303"/>
            <a:ext cx="10134266" cy="63479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57" y="4222719"/>
            <a:ext cx="3514587" cy="1503047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345565" y="426720"/>
            <a:ext cx="10327005" cy="3552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endParaRPr kumimoji="1" lang="zh-CN" altLang="en-US" sz="6000" b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  <a:p>
            <a:pPr indent="0" algn="ctr"/>
            <a:r>
              <a:rPr kumimoji="1" lang="zh-CN" altLang="en-US" sz="6000" b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任务</a:t>
            </a:r>
            <a:endParaRPr kumimoji="1" lang="zh-CN" altLang="en-US" sz="6000" b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  <a:p>
            <a:pPr indent="0"/>
            <a:r>
              <a:rPr kumimoji="1" lang="zh-CN" altLang="en-US" sz="4000" b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以“聚”、“忆”、“惜”、“和”为主题设计与制作校运会进行短视频封面</a:t>
            </a:r>
            <a:endParaRPr kumimoji="1" lang="zh-CN" altLang="en-US" sz="4000" b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  <a:p>
            <a:pPr indent="0"/>
            <a:endParaRPr kumimoji="1" lang="zh-CN" altLang="en-US" sz="4000" b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  <a:p>
            <a:pPr indent="0"/>
            <a:r>
              <a:rPr kumimoji="1" lang="zh-CN" altLang="en-US" sz="3200" b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制作要求：封面元素、格式设置、信息添加、版面设计、效果设计、色彩风格设计</a:t>
            </a:r>
            <a:r>
              <a:rPr kumimoji="1" lang="zh-CN" altLang="en-US" sz="4000" b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</a:t>
            </a:r>
            <a:r>
              <a:rPr kumimoji="1" lang="zh-CN" altLang="en-US" sz="2800" b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</a:t>
            </a:r>
            <a:endParaRPr kumimoji="1" lang="zh-CN" altLang="en-US" sz="2800" b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86" y="-2370449"/>
            <a:ext cx="10098274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803" y="2972303"/>
            <a:ext cx="10134266" cy="63479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57" y="4222719"/>
            <a:ext cx="3514587" cy="15030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98882" y="2863464"/>
            <a:ext cx="10088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60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妙想天开——精妙的思维碰撞</a:t>
            </a:r>
            <a:endParaRPr kumimoji="1" lang="zh-CN" altLang="en-US" sz="60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58616" y="2306312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PART</a:t>
            </a:r>
            <a:r>
              <a:rPr kumimoji="1" lang="zh-CN" altLang="en-US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 </a:t>
            </a:r>
            <a:r>
              <a:rPr kumimoji="1" lang="en-US" altLang="zh-CN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ONE</a:t>
            </a:r>
            <a:endParaRPr kumimoji="1" lang="zh-CN" altLang="en-US" sz="24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2078" y="1513110"/>
            <a:ext cx="8883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01</a:t>
            </a:r>
            <a:endParaRPr kumimoji="1" lang="zh-CN" altLang="en-US" sz="60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31750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8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妙想天开——精妙的思维碰撞</a:t>
            </a:r>
            <a:endParaRPr kumimoji="1" lang="en-US" altLang="zh-CN" sz="2800" dirty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95900" y="1122045"/>
            <a:ext cx="6420485" cy="4267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28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拟写短视频标题的5个技巧：</a:t>
            </a:r>
            <a:endParaRPr kumimoji="1" lang="zh-CN" altLang="en-US" sz="28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28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从逆向感情出发</a:t>
            </a:r>
            <a:endParaRPr kumimoji="1" lang="zh-CN" altLang="en-US" sz="28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28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善于作比较</a:t>
            </a:r>
            <a:endParaRPr kumimoji="1" lang="zh-CN" altLang="en-US" sz="28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28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精准抓住粉丝需求</a:t>
            </a:r>
            <a:endParaRPr kumimoji="1" lang="zh-CN" altLang="en-US" sz="28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28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多用提问句</a:t>
            </a:r>
            <a:endParaRPr kumimoji="1" lang="zh-CN" altLang="en-US" sz="28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28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化用法</a:t>
            </a:r>
            <a:endParaRPr kumimoji="1" lang="zh-CN" altLang="en-US" sz="28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292100" y="830730"/>
            <a:ext cx="6027270" cy="6027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86" y="-2370449"/>
            <a:ext cx="10098274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803" y="2972303"/>
            <a:ext cx="10134266" cy="63479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57" y="4222719"/>
            <a:ext cx="3514587" cy="15030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9833" y="2938839"/>
            <a:ext cx="10088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60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妙笔生花——美妙的标题写作</a:t>
            </a:r>
            <a:endParaRPr kumimoji="1" lang="zh-CN" altLang="en-US" sz="6000" dirty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58616" y="2306312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PART</a:t>
            </a:r>
            <a:r>
              <a:rPr kumimoji="1" lang="zh-CN" altLang="en-US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 </a:t>
            </a:r>
            <a:r>
              <a:rPr kumimoji="1" lang="en-US" altLang="zh-CN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TWO</a:t>
            </a:r>
            <a:endParaRPr kumimoji="1" lang="zh-CN" altLang="en-US" sz="24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2078" y="1513110"/>
            <a:ext cx="10182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02</a:t>
            </a:r>
            <a:endParaRPr kumimoji="1" lang="zh-CN" altLang="en-US" sz="60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31750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8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妙想天开——精妙的思维碰撞</a:t>
            </a:r>
            <a:endParaRPr kumimoji="1" lang="en-US" altLang="zh-CN" sz="2800" dirty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95900" y="1122045"/>
            <a:ext cx="6420485" cy="4267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28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短视频标题的5个模仿法则：</a:t>
            </a:r>
            <a:endParaRPr kumimoji="1" lang="zh-CN" altLang="en-US" sz="28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28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向影视剧本学习</a:t>
            </a:r>
            <a:endParaRPr kumimoji="1" lang="zh-CN" altLang="en-US" sz="28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28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模仿新闻标题</a:t>
            </a:r>
            <a:endParaRPr kumimoji="1" lang="zh-CN" altLang="en-US" sz="28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28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取经自媒体爆文</a:t>
            </a:r>
            <a:endParaRPr kumimoji="1" lang="zh-CN" altLang="en-US" sz="28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28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模仿自己</a:t>
            </a:r>
            <a:endParaRPr kumimoji="1" lang="zh-CN" altLang="en-US" sz="28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28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从主谓宾写标题</a:t>
            </a:r>
            <a:endParaRPr kumimoji="1" lang="zh-CN" altLang="en-US" sz="28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292100" y="830730"/>
            <a:ext cx="6027270" cy="6027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86" y="-2370449"/>
            <a:ext cx="10098274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803" y="2972303"/>
            <a:ext cx="10134266" cy="63479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57" y="4222719"/>
            <a:ext cx="3514587" cy="15030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8260" y="3059430"/>
            <a:ext cx="103257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60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妙手偶得——巧妙的标题呈现</a:t>
            </a:r>
            <a:endParaRPr kumimoji="1" lang="zh-CN" altLang="en-US" sz="6000" dirty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30055" y="2306312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PART</a:t>
            </a:r>
            <a:r>
              <a:rPr kumimoji="1" lang="zh-CN" altLang="en-US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 </a:t>
            </a:r>
            <a:r>
              <a:rPr kumimoji="1" lang="en-US" altLang="zh-CN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THREE</a:t>
            </a:r>
            <a:endParaRPr kumimoji="1" lang="zh-CN" altLang="en-US" sz="24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97518" y="1513110"/>
            <a:ext cx="10118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03</a:t>
            </a:r>
            <a:endParaRPr kumimoji="1" lang="zh-CN" altLang="en-US" sz="60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86" y="-2370449"/>
            <a:ext cx="10098274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803" y="2972303"/>
            <a:ext cx="10134266" cy="63479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57" y="4222719"/>
            <a:ext cx="3514587" cy="15030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9955" y="2654300"/>
            <a:ext cx="10795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48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PS</a:t>
            </a:r>
            <a:r>
              <a:rPr kumimoji="1" lang="zh-CN" altLang="en-US" sz="48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、</a:t>
            </a:r>
            <a:r>
              <a:rPr kumimoji="1" lang="en-US" altLang="zh-CN" sz="48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AI</a:t>
            </a:r>
            <a:r>
              <a:rPr kumimoji="1" lang="zh-CN" altLang="en-US" sz="48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、Stable diffusion的综合应用</a:t>
            </a:r>
            <a:endParaRPr kumimoji="1" lang="zh-CN" altLang="en-US" sz="4800" dirty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86" y="-2370449"/>
            <a:ext cx="10098274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803" y="2972303"/>
            <a:ext cx="10134266" cy="634797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57" y="4222719"/>
            <a:ext cx="3514587" cy="15030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84642" y="2837821"/>
            <a:ext cx="10088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6000" dirty="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妙趣横生——绝妙的图文展现</a:t>
            </a:r>
            <a:endParaRPr kumimoji="1" lang="zh-CN" altLang="en-US" sz="6000" dirty="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72108" y="2306312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PART</a:t>
            </a:r>
            <a:r>
              <a:rPr kumimoji="1" lang="zh-CN" altLang="en-US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 </a:t>
            </a:r>
            <a:r>
              <a:rPr kumimoji="1" lang="en-US" altLang="zh-CN" sz="24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FOUR</a:t>
            </a:r>
            <a:endParaRPr kumimoji="1" lang="zh-CN" altLang="en-US" sz="24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6177" y="1513110"/>
            <a:ext cx="1021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>
                <a:gradFill>
                  <a:gsLst>
                    <a:gs pos="0">
                      <a:srgbClr val="EA3A8D"/>
                    </a:gs>
                    <a:gs pos="68500">
                      <a:srgbClr val="FC1C1F"/>
                    </a:gs>
                    <a:gs pos="37000">
                      <a:srgbClr val="6D539E"/>
                    </a:gs>
                    <a:gs pos="100000">
                      <a:srgbClr val="FBF08B"/>
                    </a:gs>
                  </a:gsLst>
                  <a:lin ang="1890000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04</a:t>
            </a:r>
            <a:endParaRPr kumimoji="1" lang="zh-CN" altLang="en-US" sz="6000">
              <a:gradFill>
                <a:gsLst>
                  <a:gs pos="0">
                    <a:srgbClr val="EA3A8D"/>
                  </a:gs>
                  <a:gs pos="68500">
                    <a:srgbClr val="FC1C1F"/>
                  </a:gs>
                  <a:gs pos="37000">
                    <a:srgbClr val="6D539E"/>
                  </a:gs>
                  <a:gs pos="100000">
                    <a:srgbClr val="FBF08B"/>
                  </a:gs>
                </a:gsLst>
                <a:lin ang="18900000" scaled="1"/>
              </a:gra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ISPRING_PRESENTATION_TITLE" val="401"/>
  <p:tag name="commondata" val="eyJoZGlkIjoiYmNhZjFkNjFmNzZiZjJhYTgwMjYyYmNhYTI2NmM3MT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WPS 演示</Application>
  <PresentationFormat>宽屏</PresentationFormat>
  <Paragraphs>62</Paragraphs>
  <Slides>10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字魂59号-创粗黑</vt:lpstr>
      <vt:lpstr>黑体</vt:lpstr>
      <vt:lpstr>Calibri</vt:lpstr>
      <vt:lpstr>微软雅黑</vt:lpstr>
      <vt:lpstr>微软雅黑 Light</vt:lpstr>
      <vt:lpstr>等线 Light</vt:lpstr>
      <vt:lpstr>Arial Unicode MS</vt:lpstr>
      <vt:lpstr>等线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</dc:title>
  <dc:creator>林 晨蕾</dc:creator>
  <cp:lastModifiedBy>Michelle</cp:lastModifiedBy>
  <cp:revision>24</cp:revision>
  <dcterms:created xsi:type="dcterms:W3CDTF">2019-08-26T05:04:00Z</dcterms:created>
  <dcterms:modified xsi:type="dcterms:W3CDTF">2023-11-08T06:58:25Z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6BCA21EBA5304945BD1743BCDCBB2579_13</vt:lpwstr>
  </property>
  <property fmtid="{D5CDD505-2E9C-101B-9397-08002B2CF9AE}" pid="3" name="KSOProductBuildVer">
    <vt:lpwstr>2052-12.1.0.15712</vt:lpwstr>
  </property>
</Properties>
</file>