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7" r:id="rId3"/>
    <p:sldId id="259" r:id="rId4"/>
    <p:sldId id="271" r:id="rId5"/>
    <p:sldId id="288" r:id="rId6"/>
    <p:sldId id="289" r:id="rId7"/>
    <p:sldId id="282" r:id="rId8"/>
    <p:sldId id="261" r:id="rId9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 userDrawn="1">
          <p15:clr>
            <a:srgbClr val="A4A3A4"/>
          </p15:clr>
        </p15:guide>
        <p15:guide id="2" pos="38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78"/>
        <p:guide pos="384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960"/>
            <a:ext cx="12192000" cy="324104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421130" y="1969770"/>
            <a:ext cx="9136380" cy="201676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 algn="ctr"/>
            <a:r>
              <a:rPr lang="zh-CN" sz="7200" b="1">
                <a:latin typeface="Calibri" panose="020F0502020204030204" charset="0"/>
                <a:ea typeface="宋体" panose="02010600030101010101" pitchFamily="2" charset="-122"/>
              </a:rPr>
              <a:t>写人叙事要突出中心</a:t>
            </a:r>
            <a:endParaRPr lang="zh-CN" altLang="en-US" sz="72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5" y="4256405"/>
            <a:ext cx="12216765" cy="26015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62530" y="586740"/>
            <a:ext cx="5665470" cy="577215"/>
          </a:xfrm>
          <a:prstGeom prst="rect">
            <a:avLst/>
          </a:prstGeom>
        </p:spPr>
        <p:txBody>
          <a:bodyPr>
            <a:noAutofit/>
          </a:bodyPr>
          <a:p>
            <a:pPr algn="l"/>
            <a:r>
              <a:rPr lang="zh-CN" altLang="en-US" sz="3600" b="1">
                <a:latin typeface="Arial" panose="020B0604020202020204" pitchFamily="34" charset="0"/>
                <a:ea typeface="微软雅黑" panose="020B0503020204020204" charset="-122"/>
              </a:rPr>
              <a:t>明察秋毫</a:t>
            </a:r>
            <a:r>
              <a:rPr lang="en-US" altLang="zh-CN" sz="3600" b="1">
                <a:latin typeface="Arial" panose="020B0604020202020204" pitchFamily="34" charset="0"/>
                <a:ea typeface="微软雅黑" panose="020B0503020204020204" charset="-122"/>
              </a:rPr>
              <a:t>   </a:t>
            </a:r>
            <a:r>
              <a:rPr lang="zh-CN" altLang="en-US" sz="3600" b="1">
                <a:latin typeface="Arial" panose="020B0604020202020204" pitchFamily="34" charset="0"/>
                <a:ea typeface="微软雅黑" panose="020B0503020204020204" charset="-122"/>
              </a:rPr>
              <a:t>畅所欲言</a:t>
            </a:r>
            <a:endParaRPr lang="zh-CN" altLang="en-US" sz="36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38830" y="1910715"/>
            <a:ext cx="6565265" cy="2345055"/>
          </a:xfrm>
          <a:prstGeom prst="rect">
            <a:avLst/>
          </a:prstGeom>
        </p:spPr>
        <p:txBody>
          <a:bodyPr>
            <a:noAutofit/>
          </a:bodyPr>
          <a:p>
            <a:pPr algn="l">
              <a:lnSpc>
                <a:spcPct val="150000"/>
              </a:lnSpc>
            </a:pPr>
            <a:r>
              <a:rPr lang="zh-CN" altLang="en-US" sz="4400">
                <a:latin typeface="Arial" panose="020B0604020202020204" pitchFamily="34" charset="0"/>
                <a:ea typeface="微软雅黑" panose="020B0503020204020204" charset="-122"/>
              </a:rPr>
              <a:t>看例文，说问题</a:t>
            </a:r>
            <a:endParaRPr lang="zh-CN" altLang="en-US" sz="44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0" lvl="0" indent="0" algn="l">
              <a:lnSpc>
                <a:spcPct val="150000"/>
              </a:lnSpc>
              <a:buNone/>
            </a:pPr>
            <a:endParaRPr lang="zh-CN" altLang="en-US" sz="440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任意多边形 11"/>
          <p:cNvSpPr/>
          <p:nvPr>
            <p:custDataLst>
              <p:tags r:id="rId2"/>
            </p:custDataLst>
          </p:nvPr>
        </p:nvSpPr>
        <p:spPr>
          <a:xfrm flipH="1">
            <a:off x="200660" y="262255"/>
            <a:ext cx="1520825" cy="1010920"/>
          </a:xfrm>
          <a:custGeom>
            <a:avLst/>
            <a:gdLst>
              <a:gd name="connsiteX0" fmla="*/ 0 w 1969759"/>
              <a:gd name="connsiteY0" fmla="*/ 428156 h 856311"/>
              <a:gd name="connsiteX1" fmla="*/ 0 w 1969759"/>
              <a:gd name="connsiteY1" fmla="*/ 428156 h 856311"/>
              <a:gd name="connsiteX2" fmla="*/ 0 w 1969759"/>
              <a:gd name="connsiteY2" fmla="*/ 428155 h 856311"/>
              <a:gd name="connsiteX3" fmla="*/ 1969759 w 1969759"/>
              <a:gd name="connsiteY3" fmla="*/ 0 h 856311"/>
              <a:gd name="connsiteX4" fmla="*/ 1969759 w 1969759"/>
              <a:gd name="connsiteY4" fmla="*/ 856311 h 856311"/>
              <a:gd name="connsiteX5" fmla="*/ 1255794 w 1969759"/>
              <a:gd name="connsiteY5" fmla="*/ 856311 h 856311"/>
              <a:gd name="connsiteX6" fmla="*/ 1255789 w 1969759"/>
              <a:gd name="connsiteY6" fmla="*/ 856311 h 856311"/>
              <a:gd name="connsiteX7" fmla="*/ 836734 w 1969759"/>
              <a:gd name="connsiteY7" fmla="*/ 856311 h 856311"/>
              <a:gd name="connsiteX8" fmla="*/ 540989 w 1969759"/>
              <a:gd name="connsiteY8" fmla="*/ 856311 h 856311"/>
              <a:gd name="connsiteX9" fmla="*/ 540989 w 1969759"/>
              <a:gd name="connsiteY9" fmla="*/ 856310 h 856311"/>
              <a:gd name="connsiteX10" fmla="*/ 428155 w 1969759"/>
              <a:gd name="connsiteY10" fmla="*/ 856310 h 856311"/>
              <a:gd name="connsiteX11" fmla="*/ 8699 w 1969759"/>
              <a:gd name="connsiteY11" fmla="*/ 514443 h 856311"/>
              <a:gd name="connsiteX12" fmla="*/ 0 w 1969759"/>
              <a:gd name="connsiteY12" fmla="*/ 428156 h 856311"/>
              <a:gd name="connsiteX13" fmla="*/ 8699 w 1969759"/>
              <a:gd name="connsiteY13" fmla="*/ 341868 h 856311"/>
              <a:gd name="connsiteX14" fmla="*/ 428155 w 1969759"/>
              <a:gd name="connsiteY14" fmla="*/ 1 h 856311"/>
              <a:gd name="connsiteX15" fmla="*/ 540989 w 1969759"/>
              <a:gd name="connsiteY15" fmla="*/ 1 h 856311"/>
              <a:gd name="connsiteX16" fmla="*/ 540989 w 1969759"/>
              <a:gd name="connsiteY16" fmla="*/ 0 h 85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69759" h="856311">
                <a:moveTo>
                  <a:pt x="0" y="428156"/>
                </a:moveTo>
                <a:lnTo>
                  <a:pt x="0" y="428156"/>
                </a:lnTo>
                <a:lnTo>
                  <a:pt x="0" y="428155"/>
                </a:lnTo>
                <a:close/>
                <a:moveTo>
                  <a:pt x="1969759" y="0"/>
                </a:moveTo>
                <a:lnTo>
                  <a:pt x="1969759" y="856311"/>
                </a:lnTo>
                <a:lnTo>
                  <a:pt x="1255794" y="856311"/>
                </a:lnTo>
                <a:lnTo>
                  <a:pt x="1255789" y="856311"/>
                </a:lnTo>
                <a:lnTo>
                  <a:pt x="836734" y="856311"/>
                </a:lnTo>
                <a:lnTo>
                  <a:pt x="540989" y="856311"/>
                </a:lnTo>
                <a:lnTo>
                  <a:pt x="540989" y="856310"/>
                </a:lnTo>
                <a:lnTo>
                  <a:pt x="428155" y="856310"/>
                </a:lnTo>
                <a:cubicBezTo>
                  <a:pt x="221250" y="856310"/>
                  <a:pt x="48623" y="709546"/>
                  <a:pt x="8699" y="514443"/>
                </a:cubicBezTo>
                <a:lnTo>
                  <a:pt x="0" y="428156"/>
                </a:lnTo>
                <a:lnTo>
                  <a:pt x="8699" y="341868"/>
                </a:lnTo>
                <a:cubicBezTo>
                  <a:pt x="48623" y="146765"/>
                  <a:pt x="221250" y="1"/>
                  <a:pt x="428155" y="1"/>
                </a:cubicBezTo>
                <a:lnTo>
                  <a:pt x="540989" y="1"/>
                </a:lnTo>
                <a:lnTo>
                  <a:pt x="540989" y="0"/>
                </a:lnTo>
                <a:close/>
              </a:path>
            </a:pathLst>
          </a:custGeom>
          <a:solidFill>
            <a:srgbClr val="B39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r>
              <a:rPr lang="zh-CN" altLang="en-US" sz="4800" b="1"/>
              <a:t>壹</a:t>
            </a:r>
            <a:endParaRPr lang="zh-CN" altLang="en-US" sz="4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5" y="4256405"/>
            <a:ext cx="12216765" cy="26015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9880" y="137795"/>
            <a:ext cx="2483485" cy="546100"/>
          </a:xfrm>
          <a:prstGeom prst="rect">
            <a:avLst/>
          </a:prstGeom>
        </p:spPr>
        <p:txBody>
          <a:bodyPr>
            <a:noAutofit/>
          </a:bodyPr>
          <a:p>
            <a:pPr algn="l"/>
            <a:r>
              <a:rPr lang="zh-CN" altLang="en-US" sz="3600" b="1">
                <a:latin typeface="Arial" panose="020B0604020202020204" pitchFamily="34" charset="0"/>
                <a:ea typeface="微软雅黑" panose="020B0503020204020204" charset="-122"/>
              </a:rPr>
              <a:t>考场例文</a:t>
            </a:r>
            <a:endParaRPr lang="zh-CN" altLang="en-US" sz="36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9880" y="345440"/>
            <a:ext cx="11593195" cy="6223635"/>
          </a:xfrm>
          <a:prstGeom prst="rect">
            <a:avLst/>
          </a:prstGeom>
        </p:spPr>
        <p:txBody>
          <a:bodyPr>
            <a:noAutofit/>
          </a:bodyPr>
          <a:p>
            <a:pPr algn="l"/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</a:rPr>
              <a:t>             </a:t>
            </a: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ctr"/>
            <a:r>
              <a:rPr lang="zh-CN" altLang="en-US" sz="3200" b="1">
                <a:latin typeface="Arial" panose="020B0604020202020204" pitchFamily="34" charset="0"/>
                <a:ea typeface="微软雅黑" panose="020B0503020204020204" charset="-122"/>
              </a:rPr>
              <a:t>赢</a:t>
            </a:r>
            <a:endParaRPr lang="en-US" altLang="zh-CN" sz="3200" b="1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>
                <a:latin typeface="Arial" panose="020B0604020202020204" pitchFamily="34" charset="0"/>
                <a:ea typeface="微软雅黑" panose="020B0503020204020204" charset="-122"/>
              </a:rPr>
              <a:t>      </a:t>
            </a:r>
            <a:r>
              <a:rPr sz="3200" b="1">
                <a:latin typeface="Arial" panose="020B0604020202020204" pitchFamily="34" charset="0"/>
                <a:ea typeface="微软雅黑" panose="020B0503020204020204" charset="-122"/>
              </a:rPr>
              <a:t>我们在生活中被告知一定要赢，不要输，可什么是赢什么又是输呢？人们总是会把赢看的比什么都重要，可他们只在乎因赢而开心的喜悦，却忘了输带给我们的重要，但还是希望赢的开心，体面有尊严的输。</a:t>
            </a:r>
            <a:endParaRPr sz="3200" b="1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latin typeface="Arial" panose="020B0604020202020204" pitchFamily="34" charset="0"/>
                <a:ea typeface="微软雅黑" panose="020B0503020204020204" charset="-122"/>
              </a:rPr>
              <a:t>       </a:t>
            </a:r>
            <a:r>
              <a:rPr sz="3200" b="1">
                <a:latin typeface="Arial" panose="020B0604020202020204" pitchFamily="34" charset="0"/>
                <a:ea typeface="微软雅黑" panose="020B0503020204020204" charset="-122"/>
              </a:rPr>
              <a:t>记得很小的时候，我非常喜欢五子棋，天天让爸爸和我比下棋，爸爸没有时间就让外公教我。可是外公不会下五子棋，他便教我下象棋。之后每天外公都会带我去小区公园让我看他和他那些老朋友下象棋，让我学一学，我觉得无聊，便不再每天都跟着外公去公园陪他那些老伙伴下棋了。</a:t>
            </a:r>
            <a:endParaRPr sz="3200" b="1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sz="32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5" y="4256405"/>
            <a:ext cx="12216765" cy="26015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9880" y="137795"/>
            <a:ext cx="2483485" cy="546100"/>
          </a:xfrm>
          <a:prstGeom prst="rect">
            <a:avLst/>
          </a:prstGeom>
        </p:spPr>
        <p:txBody>
          <a:bodyPr>
            <a:noAutofit/>
          </a:bodyPr>
          <a:p>
            <a:pPr algn="l"/>
            <a:r>
              <a:rPr lang="zh-CN" altLang="en-US" sz="3600" b="1">
                <a:latin typeface="Arial" panose="020B0604020202020204" pitchFamily="34" charset="0"/>
                <a:ea typeface="微软雅黑" panose="020B0503020204020204" charset="-122"/>
              </a:rPr>
              <a:t>考场例文</a:t>
            </a:r>
            <a:endParaRPr lang="zh-CN" altLang="en-US" sz="36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9880" y="345440"/>
            <a:ext cx="11593195" cy="6223635"/>
          </a:xfrm>
          <a:prstGeom prst="rect">
            <a:avLst/>
          </a:prstGeom>
        </p:spPr>
        <p:txBody>
          <a:bodyPr>
            <a:noAutofit/>
          </a:bodyPr>
          <a:p>
            <a:pPr algn="l"/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</a:rPr>
              <a:t>             </a:t>
            </a: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>
                <a:latin typeface="Arial" panose="020B0604020202020204" pitchFamily="34" charset="0"/>
                <a:ea typeface="微软雅黑" panose="020B0503020204020204" charset="-122"/>
              </a:rPr>
              <a:t>       </a:t>
            </a:r>
            <a:r>
              <a:rPr lang="zh-CN" altLang="en-US" sz="3200" b="1">
                <a:latin typeface="Arial" panose="020B0604020202020204" pitchFamily="34" charset="0"/>
                <a:ea typeface="微软雅黑" panose="020B0503020204020204" charset="-122"/>
              </a:rPr>
              <a:t>于是我就在网上找下象棋的教程和攻略。当我认为学会下象棋时，我就每天拉着外公和我下棋比试一下，可是我不仅没赢还输得一塌糊涂。爸爸知道了还嘲笑我太菜了。我气不过，便在手机上找下棋的APP练习，强记下棋招数。这下我感觉十拿九稳了，就和外公在下棋了，靠着手机软件我我所向披靡，这次外公不仅没赢还输了好多次呢！我沉浸在胜利的喜悦中不能自拔，可外公却不知道，他还为我能赢他而开心，看到外公的笑脸我的心里感到怪怪的，一点也开心不起来。可想想我为什么能要这么开心，这是我借助手机软件才赢过外公。  </a:t>
            </a:r>
            <a:endParaRPr lang="zh-CN" altLang="en-US" sz="32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5" y="4256405"/>
            <a:ext cx="12216765" cy="26015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9880" y="137795"/>
            <a:ext cx="2483485" cy="546100"/>
          </a:xfrm>
          <a:prstGeom prst="rect">
            <a:avLst/>
          </a:prstGeom>
        </p:spPr>
        <p:txBody>
          <a:bodyPr>
            <a:noAutofit/>
          </a:bodyPr>
          <a:p>
            <a:pPr algn="l"/>
            <a:r>
              <a:rPr lang="zh-CN" altLang="en-US" sz="3600" b="1">
                <a:latin typeface="Arial" panose="020B0604020202020204" pitchFamily="34" charset="0"/>
                <a:ea typeface="微软雅黑" panose="020B0503020204020204" charset="-122"/>
              </a:rPr>
              <a:t>考场例文</a:t>
            </a:r>
            <a:endParaRPr lang="zh-CN" altLang="en-US" sz="36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9880" y="1065530"/>
            <a:ext cx="11593195" cy="5503545"/>
          </a:xfrm>
          <a:prstGeom prst="rect">
            <a:avLst/>
          </a:prstGeom>
        </p:spPr>
        <p:txBody>
          <a:bodyPr>
            <a:noAutofit/>
          </a:bodyPr>
          <a:p>
            <a:pPr algn="l"/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</a:rPr>
              <a:t>             </a:t>
            </a: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>
                <a:latin typeface="Arial" panose="020B0604020202020204" pitchFamily="34" charset="0"/>
                <a:ea typeface="微软雅黑" panose="020B0503020204020204" charset="-122"/>
              </a:rPr>
              <a:t>       </a:t>
            </a:r>
            <a:r>
              <a:rPr lang="zh-CN" altLang="en-US" sz="3200" b="1">
                <a:latin typeface="Arial" panose="020B0604020202020204" pitchFamily="34" charset="0"/>
                <a:ea typeface="微软雅黑" panose="020B0503020204020204" charset="-122"/>
              </a:rPr>
              <a:t>后来外公找我和他下棋，我却拒绝了。连着好几天我都在心里作斗争，好似有一个声音在说“你还是好好学学下象棋吧。”另一个却说“赢了就好，不管是用什么方式。”最终我还是听从了内心的选择，开始在晚上认真地学习下棋，和外公一比高下，现在我都能和外公不分上下了。</a:t>
            </a:r>
            <a:endParaRPr lang="zh-CN" altLang="en-US" sz="32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5050155"/>
            <a:ext cx="12192635" cy="1807845"/>
          </a:xfrm>
          <a:prstGeom prst="rect">
            <a:avLst/>
          </a:prstGeom>
        </p:spPr>
      </p:pic>
      <p:sp>
        <p:nvSpPr>
          <p:cNvPr id="12" name="任意多边形 11"/>
          <p:cNvSpPr/>
          <p:nvPr>
            <p:custDataLst>
              <p:tags r:id="rId2"/>
            </p:custDataLst>
          </p:nvPr>
        </p:nvSpPr>
        <p:spPr>
          <a:xfrm flipH="1">
            <a:off x="200660" y="150495"/>
            <a:ext cx="1520825" cy="897890"/>
          </a:xfrm>
          <a:custGeom>
            <a:avLst/>
            <a:gdLst>
              <a:gd name="connsiteX0" fmla="*/ 0 w 1969759"/>
              <a:gd name="connsiteY0" fmla="*/ 428156 h 856311"/>
              <a:gd name="connsiteX1" fmla="*/ 0 w 1969759"/>
              <a:gd name="connsiteY1" fmla="*/ 428156 h 856311"/>
              <a:gd name="connsiteX2" fmla="*/ 0 w 1969759"/>
              <a:gd name="connsiteY2" fmla="*/ 428155 h 856311"/>
              <a:gd name="connsiteX3" fmla="*/ 1969759 w 1969759"/>
              <a:gd name="connsiteY3" fmla="*/ 0 h 856311"/>
              <a:gd name="connsiteX4" fmla="*/ 1969759 w 1969759"/>
              <a:gd name="connsiteY4" fmla="*/ 856311 h 856311"/>
              <a:gd name="connsiteX5" fmla="*/ 1255794 w 1969759"/>
              <a:gd name="connsiteY5" fmla="*/ 856311 h 856311"/>
              <a:gd name="connsiteX6" fmla="*/ 1255789 w 1969759"/>
              <a:gd name="connsiteY6" fmla="*/ 856311 h 856311"/>
              <a:gd name="connsiteX7" fmla="*/ 836734 w 1969759"/>
              <a:gd name="connsiteY7" fmla="*/ 856311 h 856311"/>
              <a:gd name="connsiteX8" fmla="*/ 540989 w 1969759"/>
              <a:gd name="connsiteY8" fmla="*/ 856311 h 856311"/>
              <a:gd name="connsiteX9" fmla="*/ 540989 w 1969759"/>
              <a:gd name="connsiteY9" fmla="*/ 856310 h 856311"/>
              <a:gd name="connsiteX10" fmla="*/ 428155 w 1969759"/>
              <a:gd name="connsiteY10" fmla="*/ 856310 h 856311"/>
              <a:gd name="connsiteX11" fmla="*/ 8699 w 1969759"/>
              <a:gd name="connsiteY11" fmla="*/ 514443 h 856311"/>
              <a:gd name="connsiteX12" fmla="*/ 0 w 1969759"/>
              <a:gd name="connsiteY12" fmla="*/ 428156 h 856311"/>
              <a:gd name="connsiteX13" fmla="*/ 8699 w 1969759"/>
              <a:gd name="connsiteY13" fmla="*/ 341868 h 856311"/>
              <a:gd name="connsiteX14" fmla="*/ 428155 w 1969759"/>
              <a:gd name="connsiteY14" fmla="*/ 1 h 856311"/>
              <a:gd name="connsiteX15" fmla="*/ 540989 w 1969759"/>
              <a:gd name="connsiteY15" fmla="*/ 1 h 856311"/>
              <a:gd name="connsiteX16" fmla="*/ 540989 w 1969759"/>
              <a:gd name="connsiteY16" fmla="*/ 0 h 85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69759" h="856311">
                <a:moveTo>
                  <a:pt x="0" y="428156"/>
                </a:moveTo>
                <a:lnTo>
                  <a:pt x="0" y="428156"/>
                </a:lnTo>
                <a:lnTo>
                  <a:pt x="0" y="428155"/>
                </a:lnTo>
                <a:close/>
                <a:moveTo>
                  <a:pt x="1969759" y="0"/>
                </a:moveTo>
                <a:lnTo>
                  <a:pt x="1969759" y="856311"/>
                </a:lnTo>
                <a:lnTo>
                  <a:pt x="1255794" y="856311"/>
                </a:lnTo>
                <a:lnTo>
                  <a:pt x="1255789" y="856311"/>
                </a:lnTo>
                <a:lnTo>
                  <a:pt x="836734" y="856311"/>
                </a:lnTo>
                <a:lnTo>
                  <a:pt x="540989" y="856311"/>
                </a:lnTo>
                <a:lnTo>
                  <a:pt x="540989" y="856310"/>
                </a:lnTo>
                <a:lnTo>
                  <a:pt x="428155" y="856310"/>
                </a:lnTo>
                <a:cubicBezTo>
                  <a:pt x="221250" y="856310"/>
                  <a:pt x="48623" y="709546"/>
                  <a:pt x="8699" y="514443"/>
                </a:cubicBezTo>
                <a:lnTo>
                  <a:pt x="0" y="428156"/>
                </a:lnTo>
                <a:lnTo>
                  <a:pt x="8699" y="341868"/>
                </a:lnTo>
                <a:cubicBezTo>
                  <a:pt x="48623" y="146765"/>
                  <a:pt x="221250" y="1"/>
                  <a:pt x="428155" y="1"/>
                </a:cubicBezTo>
                <a:lnTo>
                  <a:pt x="540989" y="1"/>
                </a:lnTo>
                <a:lnTo>
                  <a:pt x="540989" y="0"/>
                </a:lnTo>
                <a:close/>
              </a:path>
            </a:pathLst>
          </a:custGeom>
          <a:solidFill>
            <a:srgbClr val="B39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r>
              <a:rPr lang="zh-CN" altLang="en-US" sz="4800" b="1"/>
              <a:t>贰</a:t>
            </a:r>
            <a:endParaRPr lang="zh-CN" altLang="en-US" sz="4800" b="1"/>
          </a:p>
        </p:txBody>
      </p:sp>
      <p:sp>
        <p:nvSpPr>
          <p:cNvPr id="2" name="文本框 1"/>
          <p:cNvSpPr txBox="1"/>
          <p:nvPr/>
        </p:nvSpPr>
        <p:spPr>
          <a:xfrm>
            <a:off x="2014220" y="380365"/>
            <a:ext cx="4479925" cy="893445"/>
          </a:xfrm>
          <a:prstGeom prst="rect">
            <a:avLst/>
          </a:prstGeom>
        </p:spPr>
        <p:txBody>
          <a:bodyPr>
            <a:noAutofit/>
          </a:bodyPr>
          <a:p>
            <a:r>
              <a:rPr lang="zh-CN" altLang="en-US" sz="3600" b="1">
                <a:latin typeface="Arial" panose="020B0604020202020204" pitchFamily="34" charset="0"/>
                <a:ea typeface="微软雅黑" panose="020B0503020204020204" charset="-122"/>
              </a:rPr>
              <a:t>再读经典，技法探寻</a:t>
            </a:r>
            <a:endParaRPr lang="zh-CN" altLang="en-US" sz="36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9585" y="1881505"/>
            <a:ext cx="11338560" cy="3276600"/>
          </a:xfrm>
          <a:prstGeom prst="rect">
            <a:avLst/>
          </a:prstGeom>
        </p:spPr>
        <p:txBody>
          <a:bodyPr>
            <a:noAutofit/>
          </a:bodyPr>
          <a:p>
            <a:r>
              <a:rPr lang="en-US" altLang="zh-CN" sz="3600">
                <a:latin typeface="Arial" panose="020B0604020202020204" pitchFamily="34" charset="0"/>
                <a:ea typeface="微软雅黑" panose="020B0503020204020204" charset="-122"/>
              </a:rPr>
              <a:t>      </a:t>
            </a:r>
            <a:r>
              <a:rPr lang="zh-CN" altLang="en-US" sz="3600">
                <a:latin typeface="Arial" panose="020B0604020202020204" pitchFamily="34" charset="0"/>
                <a:ea typeface="微软雅黑" panose="020B0503020204020204" charset="-122"/>
              </a:rPr>
              <a:t>读</a:t>
            </a:r>
            <a:r>
              <a:rPr lang="en-US" altLang="zh-CN" sz="3600">
                <a:latin typeface="Arial" panose="020B0604020202020204" pitchFamily="34" charset="0"/>
                <a:ea typeface="微软雅黑" panose="020B0503020204020204" charset="-122"/>
              </a:rPr>
              <a:t>《阿长与山海经》</a:t>
            </a:r>
            <a:r>
              <a:rPr lang="zh-CN" altLang="en-US" sz="3600">
                <a:latin typeface="Arial" panose="020B0604020202020204" pitchFamily="34" charset="0"/>
                <a:ea typeface="微软雅黑" panose="020B0503020204020204" charset="-122"/>
              </a:rPr>
              <a:t>思</a:t>
            </a:r>
            <a:r>
              <a:rPr lang="en-US" altLang="zh-CN" sz="3600">
                <a:latin typeface="Arial" panose="020B0604020202020204" pitchFamily="34" charset="0"/>
                <a:ea typeface="微软雅黑" panose="020B0503020204020204" charset="-122"/>
              </a:rPr>
              <a:t>怎样详写给我买《山海经》这件事？小组合作探究并展示</a:t>
            </a:r>
            <a:endParaRPr lang="en-US" altLang="zh-CN" sz="360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en-US" altLang="zh-CN" sz="3600">
              <a:latin typeface="Arial" panose="020B0604020202020204" pitchFamily="34" charset="0"/>
              <a:ea typeface="微软雅黑" panose="020B0503020204020204" charset="-122"/>
            </a:endParaRPr>
          </a:p>
          <a:p>
            <a:r>
              <a:rPr lang="zh-CN" sz="3200">
                <a:latin typeface="Arial" panose="020B0604020202020204" pitchFamily="34" charset="0"/>
                <a:ea typeface="微软雅黑" panose="020B0503020204020204" charset="-122"/>
              </a:rPr>
              <a:t>（温馨提示：可从人物描写、写作技法等角度）</a:t>
            </a:r>
            <a:endParaRPr lang="zh-CN" sz="320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zh-CN" sz="3200">
              <a:latin typeface="Arial" panose="020B0604020202020204" pitchFamily="34" charset="0"/>
              <a:ea typeface="微软雅黑" panose="020B0503020204020204" charset="-122"/>
            </a:endParaRPr>
          </a:p>
          <a:p>
            <a:r>
              <a:rPr lang="en-US" altLang="zh-CN" sz="3200">
                <a:latin typeface="Arial" panose="020B0604020202020204" pitchFamily="34" charset="0"/>
                <a:ea typeface="微软雅黑" panose="020B0503020204020204" charset="-122"/>
              </a:rPr>
              <a:t>       </a:t>
            </a:r>
            <a:r>
              <a:rPr lang="en-US" sz="3200">
                <a:latin typeface="Arial" panose="020B0604020202020204" pitchFamily="34" charset="0"/>
                <a:ea typeface="微软雅黑" panose="020B0503020204020204" charset="-122"/>
              </a:rPr>
              <a:t>  </a:t>
            </a:r>
            <a:endParaRPr sz="32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0461"/>
            <a:ext cx="12192000" cy="4337539"/>
          </a:xfrm>
          <a:prstGeom prst="rect">
            <a:avLst/>
          </a:prstGeom>
        </p:spPr>
      </p:pic>
      <p:sp>
        <p:nvSpPr>
          <p:cNvPr id="12" name="任意多边形 11"/>
          <p:cNvSpPr/>
          <p:nvPr>
            <p:custDataLst>
              <p:tags r:id="rId2"/>
            </p:custDataLst>
          </p:nvPr>
        </p:nvSpPr>
        <p:spPr>
          <a:xfrm flipH="1">
            <a:off x="200660" y="262255"/>
            <a:ext cx="1520825" cy="1010920"/>
          </a:xfrm>
          <a:custGeom>
            <a:avLst/>
            <a:gdLst>
              <a:gd name="connsiteX0" fmla="*/ 0 w 1969759"/>
              <a:gd name="connsiteY0" fmla="*/ 428156 h 856311"/>
              <a:gd name="connsiteX1" fmla="*/ 0 w 1969759"/>
              <a:gd name="connsiteY1" fmla="*/ 428156 h 856311"/>
              <a:gd name="connsiteX2" fmla="*/ 0 w 1969759"/>
              <a:gd name="connsiteY2" fmla="*/ 428155 h 856311"/>
              <a:gd name="connsiteX3" fmla="*/ 1969759 w 1969759"/>
              <a:gd name="connsiteY3" fmla="*/ 0 h 856311"/>
              <a:gd name="connsiteX4" fmla="*/ 1969759 w 1969759"/>
              <a:gd name="connsiteY4" fmla="*/ 856311 h 856311"/>
              <a:gd name="connsiteX5" fmla="*/ 1255794 w 1969759"/>
              <a:gd name="connsiteY5" fmla="*/ 856311 h 856311"/>
              <a:gd name="connsiteX6" fmla="*/ 1255789 w 1969759"/>
              <a:gd name="connsiteY6" fmla="*/ 856311 h 856311"/>
              <a:gd name="connsiteX7" fmla="*/ 836734 w 1969759"/>
              <a:gd name="connsiteY7" fmla="*/ 856311 h 856311"/>
              <a:gd name="connsiteX8" fmla="*/ 540989 w 1969759"/>
              <a:gd name="connsiteY8" fmla="*/ 856311 h 856311"/>
              <a:gd name="connsiteX9" fmla="*/ 540989 w 1969759"/>
              <a:gd name="connsiteY9" fmla="*/ 856310 h 856311"/>
              <a:gd name="connsiteX10" fmla="*/ 428155 w 1969759"/>
              <a:gd name="connsiteY10" fmla="*/ 856310 h 856311"/>
              <a:gd name="connsiteX11" fmla="*/ 8699 w 1969759"/>
              <a:gd name="connsiteY11" fmla="*/ 514443 h 856311"/>
              <a:gd name="connsiteX12" fmla="*/ 0 w 1969759"/>
              <a:gd name="connsiteY12" fmla="*/ 428156 h 856311"/>
              <a:gd name="connsiteX13" fmla="*/ 8699 w 1969759"/>
              <a:gd name="connsiteY13" fmla="*/ 341868 h 856311"/>
              <a:gd name="connsiteX14" fmla="*/ 428155 w 1969759"/>
              <a:gd name="connsiteY14" fmla="*/ 1 h 856311"/>
              <a:gd name="connsiteX15" fmla="*/ 540989 w 1969759"/>
              <a:gd name="connsiteY15" fmla="*/ 1 h 856311"/>
              <a:gd name="connsiteX16" fmla="*/ 540989 w 1969759"/>
              <a:gd name="connsiteY16" fmla="*/ 0 h 85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69759" h="856311">
                <a:moveTo>
                  <a:pt x="0" y="428156"/>
                </a:moveTo>
                <a:lnTo>
                  <a:pt x="0" y="428156"/>
                </a:lnTo>
                <a:lnTo>
                  <a:pt x="0" y="428155"/>
                </a:lnTo>
                <a:close/>
                <a:moveTo>
                  <a:pt x="1969759" y="0"/>
                </a:moveTo>
                <a:lnTo>
                  <a:pt x="1969759" y="856311"/>
                </a:lnTo>
                <a:lnTo>
                  <a:pt x="1255794" y="856311"/>
                </a:lnTo>
                <a:lnTo>
                  <a:pt x="1255789" y="856311"/>
                </a:lnTo>
                <a:lnTo>
                  <a:pt x="836734" y="856311"/>
                </a:lnTo>
                <a:lnTo>
                  <a:pt x="540989" y="856311"/>
                </a:lnTo>
                <a:lnTo>
                  <a:pt x="540989" y="856310"/>
                </a:lnTo>
                <a:lnTo>
                  <a:pt x="428155" y="856310"/>
                </a:lnTo>
                <a:cubicBezTo>
                  <a:pt x="221250" y="856310"/>
                  <a:pt x="48623" y="709546"/>
                  <a:pt x="8699" y="514443"/>
                </a:cubicBezTo>
                <a:lnTo>
                  <a:pt x="0" y="428156"/>
                </a:lnTo>
                <a:lnTo>
                  <a:pt x="8699" y="341868"/>
                </a:lnTo>
                <a:cubicBezTo>
                  <a:pt x="48623" y="146765"/>
                  <a:pt x="221250" y="1"/>
                  <a:pt x="428155" y="1"/>
                </a:cubicBezTo>
                <a:lnTo>
                  <a:pt x="540989" y="1"/>
                </a:lnTo>
                <a:lnTo>
                  <a:pt x="540989" y="0"/>
                </a:lnTo>
                <a:close/>
              </a:path>
            </a:pathLst>
          </a:custGeom>
          <a:solidFill>
            <a:srgbClr val="B39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r>
              <a:rPr lang="zh-CN" altLang="en-US" sz="4800" b="1"/>
              <a:t>叁</a:t>
            </a:r>
            <a:endParaRPr lang="zh-CN" altLang="en-US" sz="4800" b="1"/>
          </a:p>
        </p:txBody>
      </p:sp>
      <p:sp>
        <p:nvSpPr>
          <p:cNvPr id="2" name="文本框 1"/>
          <p:cNvSpPr txBox="1"/>
          <p:nvPr/>
        </p:nvSpPr>
        <p:spPr>
          <a:xfrm>
            <a:off x="2014220" y="156210"/>
            <a:ext cx="4479925" cy="701040"/>
          </a:xfrm>
          <a:prstGeom prst="rect">
            <a:avLst/>
          </a:prstGeom>
        </p:spPr>
        <p:txBody>
          <a:bodyPr>
            <a:noAutofit/>
          </a:bodyPr>
          <a:p>
            <a:r>
              <a:rPr lang="zh-CN" altLang="en-US" sz="3600" b="1">
                <a:latin typeface="Arial" panose="020B0604020202020204" pitchFamily="34" charset="0"/>
                <a:ea typeface="微软雅黑" panose="020B0503020204020204" charset="-122"/>
              </a:rPr>
              <a:t>实战演练，我</a:t>
            </a:r>
            <a:r>
              <a:rPr lang="zh-CN" altLang="en-US" sz="3600" b="1">
                <a:latin typeface="Arial" panose="020B0604020202020204" pitchFamily="34" charset="0"/>
                <a:ea typeface="微软雅黑" panose="020B0503020204020204" charset="-122"/>
              </a:rPr>
              <a:t>行我秀</a:t>
            </a:r>
            <a:endParaRPr lang="zh-CN" altLang="en-US" sz="36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21485" y="2011680"/>
            <a:ext cx="9723120" cy="2201545"/>
          </a:xfrm>
          <a:prstGeom prst="rect">
            <a:avLst/>
          </a:prstGeom>
        </p:spPr>
        <p:txBody>
          <a:bodyPr>
            <a:noAutofit/>
          </a:bodyPr>
          <a:p>
            <a:r>
              <a:rPr lang="en-US" altLang="zh-CN" sz="3200">
                <a:latin typeface="Arial" panose="020B0604020202020204" pitchFamily="34" charset="0"/>
                <a:ea typeface="微软雅黑" panose="020B0503020204020204" charset="-122"/>
              </a:rPr>
              <a:t>              </a:t>
            </a:r>
            <a:r>
              <a:rPr lang="zh-CN" altLang="en-US" sz="3600">
                <a:latin typeface="Arial" panose="020B0604020202020204" pitchFamily="34" charset="0"/>
                <a:ea typeface="微软雅黑" panose="020B0503020204020204" charset="-122"/>
              </a:rPr>
              <a:t>片段修改升级</a:t>
            </a:r>
            <a:r>
              <a:rPr lang="zh-CN" altLang="en-US" sz="3600">
                <a:latin typeface="Arial" panose="020B0604020202020204" pitchFamily="34" charset="0"/>
                <a:ea typeface="微软雅黑" panose="020B0503020204020204" charset="-122"/>
              </a:rPr>
              <a:t>并展示</a:t>
            </a:r>
            <a:endParaRPr lang="zh-CN" altLang="en-US" sz="360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zh-CN" altLang="en-US" sz="360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zh-CN" altLang="en-US" sz="36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commondata" val="eyJoZGlkIjoiMjA4MDk2NDk0Yzk1NTY5NDQwOWNjNmFmMDU1MDQ2MjI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803</Words>
  <Application>WPS 演示</Application>
  <PresentationFormat>宽屏</PresentationFormat>
  <Paragraphs>45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Wingdings</vt:lpstr>
      <vt:lpstr>Calibri</vt:lpstr>
      <vt:lpstr>微软雅黑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Administrator</cp:lastModifiedBy>
  <cp:revision>185</cp:revision>
  <dcterms:created xsi:type="dcterms:W3CDTF">2019-06-19T02:08:00Z</dcterms:created>
  <dcterms:modified xsi:type="dcterms:W3CDTF">2023-11-25T02:01:01Z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645989034FB64C9083F0FF34CB6CEC36_12</vt:lpwstr>
  </property>
</Properties>
</file>