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8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23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tags" Target="../tags/tag25.xml"/><Relationship Id="rId4" Type="http://schemas.microsoft.com/office/2007/relationships/media" Target="../media/media3.mp4"/><Relationship Id="rId3" Type="http://schemas.openxmlformats.org/officeDocument/2006/relationships/video" Target="../media/media3.mp4"/><Relationship Id="rId2" Type="http://schemas.openxmlformats.org/officeDocument/2006/relationships/tags" Target="../tags/tag24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tags" Target="../tags/tag26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image" Target="../media/image7.jpeg"/><Relationship Id="rId3" Type="http://schemas.openxmlformats.org/officeDocument/2006/relationships/tags" Target="../tags/tag8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tags" Target="../tags/tag10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tags" Target="../tags/tag12.xml"/><Relationship Id="rId3" Type="http://schemas.microsoft.com/office/2007/relationships/media" Target="../media/media2.mp4"/><Relationship Id="rId2" Type="http://schemas.openxmlformats.org/officeDocument/2006/relationships/video" Target="../media/media2.mp4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401570" y="1844040"/>
            <a:ext cx="907288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000" b="1">
                <a:latin typeface="华文新魏" panose="02010800040101010101" charset="-122"/>
                <a:ea typeface="华文新魏" panose="02010800040101010101" charset="-122"/>
              </a:rPr>
              <a:t>《用橡皮筋驱动小车》</a:t>
            </a:r>
            <a:endParaRPr lang="zh-CN" altLang="en-US" sz="60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80810" y="329692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张家港市塘市小学  庞敏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73250" y="722630"/>
            <a:ext cx="8307070" cy="52082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412240" y="40132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</a:rPr>
              <a:t>实验规范操作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庞敏分享的视频2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60095" y="1061720"/>
            <a:ext cx="10688955" cy="549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3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45895" y="1026795"/>
            <a:ext cx="9068435" cy="29660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思考：</a:t>
            </a:r>
            <a:endParaRPr lang="zh-CN" altLang="en-US" sz="3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3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1、缠绕一圈和多圈，产生的</a:t>
            </a:r>
            <a:r>
              <a:rPr lang="zh-CN" altLang="en-US" sz="37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弹力</a:t>
            </a:r>
            <a:r>
              <a:rPr lang="zh-CN" altLang="en-US" sz="3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大小一样吗？你是怎么知道的？</a:t>
            </a:r>
            <a:endParaRPr lang="zh-CN" altLang="en-US" sz="3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3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2、缠绕一圈和多圈，力作用在小车上的</a:t>
            </a:r>
            <a:r>
              <a:rPr lang="zh-CN" altLang="en-US" sz="37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时间</a:t>
            </a:r>
            <a:r>
              <a:rPr lang="zh-CN" altLang="en-US" sz="3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一样吗？</a:t>
            </a:r>
            <a:endParaRPr lang="zh-CN" altLang="en-US" sz="3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26670"/>
            <a:ext cx="12193270" cy="680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31520" y="40703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研讨：</a:t>
            </a:r>
            <a:endParaRPr lang="zh-CN" altLang="en-US" sz="32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97940" y="1229995"/>
            <a:ext cx="916368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橡皮筋在车轴上缠绕的圈数和小车行驶的距离有什么关系？为什么会有这样的关系？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23010" y="2702560"/>
            <a:ext cx="10325735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9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缠绕圈数多   产生弹力大    弹力作用在小车上时间久   行驶远</a:t>
            </a:r>
            <a:endParaRPr lang="zh-CN" altLang="en-US" sz="29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9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缠绕圈数少   产生弹力小    弹力作用在小车上时间短   行驶近</a:t>
            </a:r>
            <a:endParaRPr lang="zh-CN" altLang="en-US" sz="29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03630" y="684530"/>
            <a:ext cx="609600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500">
                <a:latin typeface="华文新魏" panose="02010800040101010101" charset="-122"/>
                <a:ea typeface="华文新魏" panose="02010800040101010101" charset="-122"/>
              </a:rPr>
              <a:t>拓展</a:t>
            </a:r>
            <a:endParaRPr lang="zh-CN" altLang="en-US" sz="4500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2803525" y="1661795"/>
            <a:ext cx="4685665" cy="3113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" name="文本框 108"/>
          <p:cNvSpPr txBox="1"/>
          <p:nvPr>
            <p:custDataLst>
              <p:tags r:id="rId3"/>
            </p:custDataLst>
          </p:nvPr>
        </p:nvSpPr>
        <p:spPr>
          <a:xfrm>
            <a:off x="2661920" y="4858385"/>
            <a:ext cx="4097020" cy="2851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49605" y="4968875"/>
            <a:ext cx="10520045" cy="1522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100">
                <a:latin typeface="华文新魏" panose="02010800040101010101" charset="-122"/>
                <a:ea typeface="华文新魏" panose="02010800040101010101" charset="-122"/>
              </a:rPr>
              <a:t>相同的橡皮筋，挂了不同数量钩码，橡皮筋会有什么不同呢？</a:t>
            </a:r>
            <a:endParaRPr lang="zh-CN" altLang="en-US" sz="3100"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 sz="3100"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 sz="310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483995" y="511810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5400">
                <a:latin typeface="华文新魏" panose="02010800040101010101" charset="-122"/>
                <a:ea typeface="华文新魏" panose="02010800040101010101" charset="-122"/>
              </a:rPr>
              <a:t>玩一玩：</a:t>
            </a:r>
            <a:endParaRPr lang="zh-CN" altLang="en-US" sz="5400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033780" y="1647825"/>
            <a:ext cx="4998720" cy="33058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>
            <p:custDataLst>
              <p:tags r:id="rId3"/>
            </p:custDataLst>
          </p:nvPr>
        </p:nvSpPr>
        <p:spPr>
          <a:xfrm>
            <a:off x="-1643380" y="5769610"/>
            <a:ext cx="2468880" cy="1778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68670" y="1948815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72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“射日”游戏</a:t>
            </a:r>
            <a:endParaRPr lang="zh-CN" altLang="en-US" sz="72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20340" y="5287010"/>
            <a:ext cx="8262620" cy="660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700">
                <a:latin typeface="华文新魏" panose="02010800040101010101" charset="-122"/>
                <a:ea typeface="华文新魏" panose="02010800040101010101" charset="-122"/>
              </a:rPr>
              <a:t>为什么橡皮筋可以使箭发射出去呢？</a:t>
            </a:r>
            <a:endParaRPr lang="zh-CN" altLang="en-US" sz="370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4475480" y="717550"/>
            <a:ext cx="2538730" cy="1214120"/>
            <a:chOff x="7048" y="1130"/>
            <a:chExt cx="3998" cy="1912"/>
          </a:xfrm>
        </p:grpSpPr>
        <p:sp>
          <p:nvSpPr>
            <p:cNvPr id="2" name="圆角矩形 1"/>
            <p:cNvSpPr/>
            <p:nvPr/>
          </p:nvSpPr>
          <p:spPr>
            <a:xfrm>
              <a:off x="7048" y="1259"/>
              <a:ext cx="3706" cy="148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400" y="1130"/>
              <a:ext cx="3647" cy="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7300" b="1">
                  <a:latin typeface="华文新魏" panose="02010800040101010101" charset="-122"/>
                  <a:ea typeface="华文新魏" panose="02010800040101010101" charset="-122"/>
                </a:rPr>
                <a:t>弹力</a:t>
              </a:r>
              <a:endParaRPr lang="zh-CN" altLang="en-US" sz="7300" b="1"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</p:grpSp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472440" y="2188210"/>
            <a:ext cx="2012315" cy="1759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>
            <p:custDataLst>
              <p:tags r:id="rId3"/>
            </p:custDataLst>
          </p:nvPr>
        </p:nvSpPr>
        <p:spPr>
          <a:xfrm>
            <a:off x="636270" y="5834380"/>
            <a:ext cx="2341880" cy="1949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3415665" y="2188210"/>
            <a:ext cx="3730625" cy="1640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>
            <p:custDataLst>
              <p:tags r:id="rId5"/>
            </p:custDataLst>
          </p:nvPr>
        </p:nvSpPr>
        <p:spPr>
          <a:xfrm>
            <a:off x="3285490" y="4251960"/>
            <a:ext cx="3147060" cy="1968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8212455" y="2188845"/>
            <a:ext cx="3515360" cy="1640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>
            <p:custDataLst>
              <p:tags r:id="rId6"/>
            </p:custDataLst>
          </p:nvPr>
        </p:nvSpPr>
        <p:spPr>
          <a:xfrm>
            <a:off x="7451090" y="3611880"/>
            <a:ext cx="2742565" cy="18542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23945" y="4170045"/>
            <a:ext cx="609600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5000" b="1">
                <a:latin typeface="华文新魏" panose="02010800040101010101" charset="-122"/>
                <a:ea typeface="华文新魏" panose="02010800040101010101" charset="-122"/>
              </a:rPr>
              <a:t>受到外力</a:t>
            </a:r>
            <a:endParaRPr lang="zh-CN" altLang="en-US" sz="5000" b="1"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5000" b="1">
                <a:latin typeface="华文新魏" panose="02010800040101010101" charset="-122"/>
                <a:ea typeface="华文新魏" panose="02010800040101010101" charset="-122"/>
              </a:rPr>
              <a:t>发生形变</a:t>
            </a:r>
            <a:endParaRPr lang="zh-CN" altLang="en-US" sz="50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12455" y="4276725"/>
            <a:ext cx="609600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50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恢复原来形状</a:t>
            </a:r>
            <a:endParaRPr lang="zh-CN" altLang="en-US" sz="5000" b="1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2598420" y="2944495"/>
            <a:ext cx="648335" cy="3429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7411720" y="2896235"/>
            <a:ext cx="648335" cy="3429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423410" y="2880995"/>
            <a:ext cx="2063115" cy="100330"/>
            <a:chOff x="6966" y="4537"/>
            <a:chExt cx="3249" cy="158"/>
          </a:xfrm>
        </p:grpSpPr>
        <p:cxnSp>
          <p:nvCxnSpPr>
            <p:cNvPr id="14" name="直接箭头连接符 13"/>
            <p:cNvCxnSpPr/>
            <p:nvPr/>
          </p:nvCxnSpPr>
          <p:spPr>
            <a:xfrm>
              <a:off x="8955" y="4649"/>
              <a:ext cx="1260" cy="47"/>
            </a:xfrm>
            <a:prstGeom prst="straightConnector1">
              <a:avLst/>
            </a:prstGeom>
            <a:ln w="57150" cap="rnd">
              <a:solidFill>
                <a:srgbClr val="FF0000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>
              <p:custDataLst>
                <p:tags r:id="rId7"/>
              </p:custDataLst>
            </p:nvPr>
          </p:nvCxnSpPr>
          <p:spPr>
            <a:xfrm flipH="1" flipV="1">
              <a:off x="6966" y="4537"/>
              <a:ext cx="1231" cy="112"/>
            </a:xfrm>
            <a:prstGeom prst="straightConnector1">
              <a:avLst/>
            </a:prstGeom>
            <a:ln w="57150" cap="rnd">
              <a:solidFill>
                <a:srgbClr val="FF0000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8815705" y="2823845"/>
            <a:ext cx="2547620" cy="128270"/>
            <a:chOff x="6773" y="4605"/>
            <a:chExt cx="4012" cy="202"/>
          </a:xfrm>
        </p:grpSpPr>
        <p:cxnSp>
          <p:nvCxnSpPr>
            <p:cNvPr id="18" name="直接箭头连接符 17"/>
            <p:cNvCxnSpPr/>
            <p:nvPr>
              <p:custDataLst>
                <p:tags r:id="rId8"/>
              </p:custDataLst>
            </p:nvPr>
          </p:nvCxnSpPr>
          <p:spPr>
            <a:xfrm flipH="1" flipV="1">
              <a:off x="9145" y="4705"/>
              <a:ext cx="1640" cy="102"/>
            </a:xfrm>
            <a:prstGeom prst="straightConnector1">
              <a:avLst/>
            </a:prstGeom>
            <a:ln w="57150" cap="rnd">
              <a:solidFill>
                <a:schemeClr val="accent1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>
              <p:custDataLst>
                <p:tags r:id="rId9"/>
              </p:custDataLst>
            </p:nvPr>
          </p:nvCxnSpPr>
          <p:spPr>
            <a:xfrm>
              <a:off x="6773" y="4605"/>
              <a:ext cx="1424" cy="44"/>
            </a:xfrm>
            <a:prstGeom prst="straightConnector1">
              <a:avLst/>
            </a:prstGeom>
            <a:ln w="57150" cap="rnd">
              <a:solidFill>
                <a:schemeClr val="accent1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48485" y="808990"/>
            <a:ext cx="8223885" cy="675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800">
                <a:latin typeface="华文新魏" panose="02010800040101010101" charset="-122"/>
                <a:ea typeface="华文新魏" panose="02010800040101010101" charset="-122"/>
              </a:rPr>
              <a:t>生活中你用过哪些会产生弹力的物品？</a:t>
            </a:r>
            <a:endParaRPr lang="zh-CN" altLang="en-US" sz="3800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949960" y="1574165"/>
            <a:ext cx="4237990" cy="4258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104"/>
          <p:cNvSpPr txBox="1"/>
          <p:nvPr>
            <p:custDataLst>
              <p:tags r:id="rId3"/>
            </p:custDataLst>
          </p:nvPr>
        </p:nvSpPr>
        <p:spPr>
          <a:xfrm>
            <a:off x="492125" y="5436870"/>
            <a:ext cx="3390900" cy="2470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6488430" y="1574165"/>
            <a:ext cx="3351530" cy="4364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文本框 105"/>
          <p:cNvSpPr txBox="1"/>
          <p:nvPr>
            <p:custDataLst>
              <p:tags r:id="rId5"/>
            </p:custDataLst>
          </p:nvPr>
        </p:nvSpPr>
        <p:spPr>
          <a:xfrm>
            <a:off x="5578475" y="6130925"/>
            <a:ext cx="2483485" cy="1765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370185" y="2480310"/>
            <a:ext cx="798195" cy="21850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减震器</a:t>
            </a:r>
            <a:endParaRPr lang="zh-CN" altLang="en-US" sz="40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81430" y="845820"/>
            <a:ext cx="1066038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200" b="1">
                <a:latin typeface="华文新魏" panose="02010800040101010101" charset="-122"/>
                <a:ea typeface="华文新魏" panose="02010800040101010101" charset="-122"/>
              </a:rPr>
              <a:t>①试一试，组装一辆会运动的橡皮筋小车</a:t>
            </a:r>
            <a:endParaRPr lang="zh-CN" altLang="en-US" sz="42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2851150" y="1583055"/>
            <a:ext cx="6647180" cy="423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文本框 106"/>
          <p:cNvSpPr txBox="1"/>
          <p:nvPr>
            <p:custDataLst>
              <p:tags r:id="rId3"/>
            </p:custDataLst>
          </p:nvPr>
        </p:nvSpPr>
        <p:spPr>
          <a:xfrm>
            <a:off x="-50866675" y="2725420"/>
            <a:ext cx="1141730" cy="1016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756660" y="3154045"/>
            <a:ext cx="678815" cy="87439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35475" y="2827020"/>
            <a:ext cx="1122680" cy="185991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r>
              <a:rPr lang="zh-CN" altLang="en-US" sz="42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车轴套</a:t>
            </a:r>
            <a:endParaRPr lang="zh-CN" altLang="en-US" sz="42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2分钟音乐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2315" y="581914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1198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7" name="图片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2031365" y="993775"/>
            <a:ext cx="7586980" cy="490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" name="文本框 107"/>
          <p:cNvSpPr txBox="1"/>
          <p:nvPr>
            <p:custDataLst>
              <p:tags r:id="rId3"/>
            </p:custDataLst>
          </p:nvPr>
        </p:nvSpPr>
        <p:spPr>
          <a:xfrm>
            <a:off x="-19266535" y="6543040"/>
            <a:ext cx="1153795" cy="9652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031365" y="1678305"/>
            <a:ext cx="828675" cy="21113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2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车头</a:t>
            </a:r>
            <a:endParaRPr lang="zh-CN" altLang="en-US" sz="42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89670" y="1906905"/>
            <a:ext cx="828675" cy="21113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2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车尾</a:t>
            </a:r>
            <a:endParaRPr lang="zh-CN" altLang="en-US" sz="42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07230" y="1906905"/>
            <a:ext cx="346900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向前驱动</a:t>
            </a:r>
            <a:endParaRPr lang="zh-CN" altLang="en-US" sz="50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5196205" y="1769110"/>
            <a:ext cx="1609090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93825" y="1310640"/>
            <a:ext cx="879157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200">
                <a:latin typeface="华文新魏" panose="02010800040101010101" charset="-122"/>
                <a:ea typeface="华文新魏" panose="02010800040101010101" charset="-122"/>
              </a:rPr>
              <a:t>②如何让橡皮筋小车行驶的更远呢？</a:t>
            </a:r>
            <a:endParaRPr lang="zh-CN" altLang="en-US" sz="42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28800" y="2749550"/>
            <a:ext cx="82911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</a:rPr>
              <a:t>橡皮筋缠绕圈数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多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</a:rPr>
              <a:t>，小车行驶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远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</a:rPr>
              <a:t>；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</a:rPr>
              <a:t>橡皮筋缠绕圈数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少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</a:rPr>
              <a:t>，小车行驶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近</a:t>
            </a:r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</a:rPr>
              <a:t>。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42710" y="2687320"/>
            <a:ext cx="2893060" cy="36785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？</a:t>
            </a:r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36040" y="705485"/>
            <a:ext cx="9946005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400" b="1">
                <a:latin typeface="华文新魏" panose="02010800040101010101" charset="-122"/>
                <a:ea typeface="华文新魏" panose="02010800040101010101" charset="-122"/>
              </a:rPr>
              <a:t>探究橡皮筋缠绕圈数与小车行驶距离的关系实验</a:t>
            </a:r>
            <a:endParaRPr lang="zh-CN" altLang="en-US" sz="34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9085" y="145351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1、确定圈数 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9085" y="247269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2、怎么样算一圈呢？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6315" y="150939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1圈、3圈、6圈</a:t>
            </a:r>
            <a:endParaRPr lang="zh-CN" altLang="en-US" sz="32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7" name="庞敏分享的视频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28665" y="2961005"/>
            <a:ext cx="4879340" cy="318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28" fill="hold" display="1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34490" y="94805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3、怎样确定小车行驶的距离呢？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4490" y="5637530"/>
            <a:ext cx="70358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4、一组实验测量几次比较合适呢？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763635" y="3410585"/>
            <a:ext cx="1032510" cy="725170"/>
            <a:chOff x="2574" y="2829"/>
            <a:chExt cx="1626" cy="1142"/>
          </a:xfrm>
        </p:grpSpPr>
        <p:sp>
          <p:nvSpPr>
            <p:cNvPr id="4" name="矩形 3"/>
            <p:cNvSpPr/>
            <p:nvPr/>
          </p:nvSpPr>
          <p:spPr>
            <a:xfrm>
              <a:off x="2574" y="2829"/>
              <a:ext cx="1627" cy="8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664" y="3649"/>
              <a:ext cx="308" cy="3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>
              <p:custDataLst>
                <p:tags r:id="rId2"/>
              </p:custDataLst>
            </p:nvPr>
          </p:nvSpPr>
          <p:spPr>
            <a:xfrm>
              <a:off x="3698" y="3649"/>
              <a:ext cx="308" cy="3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61490" y="1923415"/>
            <a:ext cx="1032510" cy="725170"/>
            <a:chOff x="2574" y="2829"/>
            <a:chExt cx="1626" cy="1142"/>
          </a:xfrm>
        </p:grpSpPr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2574" y="2829"/>
              <a:ext cx="1627" cy="8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>
              <p:custDataLst>
                <p:tags r:id="rId4"/>
              </p:custDataLst>
            </p:nvPr>
          </p:nvSpPr>
          <p:spPr>
            <a:xfrm>
              <a:off x="2664" y="3649"/>
              <a:ext cx="308" cy="3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5"/>
              </p:custDataLst>
            </p:nvPr>
          </p:nvSpPr>
          <p:spPr>
            <a:xfrm>
              <a:off x="3698" y="3649"/>
              <a:ext cx="308" cy="3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794635" y="3410585"/>
            <a:ext cx="1032510" cy="725170"/>
            <a:chOff x="2574" y="2829"/>
            <a:chExt cx="1626" cy="1142"/>
          </a:xfrm>
        </p:grpSpPr>
        <p:sp>
          <p:nvSpPr>
            <p:cNvPr id="13" name="矩形 12"/>
            <p:cNvSpPr/>
            <p:nvPr>
              <p:custDataLst>
                <p:tags r:id="rId6"/>
              </p:custDataLst>
            </p:nvPr>
          </p:nvSpPr>
          <p:spPr>
            <a:xfrm>
              <a:off x="2574" y="2829"/>
              <a:ext cx="1627" cy="8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>
              <p:custDataLst>
                <p:tags r:id="rId7"/>
              </p:custDataLst>
            </p:nvPr>
          </p:nvSpPr>
          <p:spPr>
            <a:xfrm>
              <a:off x="2664" y="3649"/>
              <a:ext cx="308" cy="3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>
              <p:custDataLst>
                <p:tags r:id="rId8"/>
              </p:custDataLst>
            </p:nvPr>
          </p:nvSpPr>
          <p:spPr>
            <a:xfrm>
              <a:off x="3698" y="3649"/>
              <a:ext cx="308" cy="3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730490" y="1796415"/>
            <a:ext cx="1032510" cy="725170"/>
            <a:chOff x="2574" y="2829"/>
            <a:chExt cx="1626" cy="1142"/>
          </a:xfrm>
        </p:grpSpPr>
        <p:sp>
          <p:nvSpPr>
            <p:cNvPr id="17" name="矩形 16"/>
            <p:cNvSpPr/>
            <p:nvPr>
              <p:custDataLst>
                <p:tags r:id="rId9"/>
              </p:custDataLst>
            </p:nvPr>
          </p:nvSpPr>
          <p:spPr>
            <a:xfrm>
              <a:off x="2574" y="2829"/>
              <a:ext cx="1627" cy="8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>
              <p:custDataLst>
                <p:tags r:id="rId10"/>
              </p:custDataLst>
            </p:nvPr>
          </p:nvSpPr>
          <p:spPr>
            <a:xfrm>
              <a:off x="2664" y="3649"/>
              <a:ext cx="308" cy="3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>
              <p:custDataLst>
                <p:tags r:id="rId11"/>
              </p:custDataLst>
            </p:nvPr>
          </p:nvSpPr>
          <p:spPr>
            <a:xfrm>
              <a:off x="3698" y="3649"/>
              <a:ext cx="308" cy="3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2798445" y="1600835"/>
            <a:ext cx="9525" cy="277114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765540" y="1600835"/>
            <a:ext cx="9525" cy="277114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2807970" y="2084705"/>
            <a:ext cx="5961380" cy="5588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2811780" y="3634740"/>
            <a:ext cx="5961380" cy="5588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433955" y="4577080"/>
            <a:ext cx="613410" cy="8553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起点</a:t>
            </a:r>
            <a:endParaRPr lang="zh-CN" altLang="en-US" sz="28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44230" y="4577080"/>
            <a:ext cx="613410" cy="8553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终点</a:t>
            </a:r>
            <a:endParaRPr lang="zh-CN" altLang="en-US" sz="28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54365" y="5432425"/>
            <a:ext cx="6096000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58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3次</a:t>
            </a:r>
            <a:endParaRPr lang="zh-CN" altLang="en-US" sz="58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3" grpId="0"/>
      <p:bldP spid="26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3572*2240*539*539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5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8146*4057*539*539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commondata" val="eyJoZGlkIjoiNTE4OGRiNDJhOTM4ZTdlMmIzODdkNzZkZjNlNGY4MT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WPS 演示</Application>
  <PresentationFormat>宽屏</PresentationFormat>
  <Paragraphs>95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华文新魏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微甜</cp:lastModifiedBy>
  <cp:revision>6</cp:revision>
  <dcterms:created xsi:type="dcterms:W3CDTF">2023-08-09T12:44:00Z</dcterms:created>
  <dcterms:modified xsi:type="dcterms:W3CDTF">2023-12-18T01:44:30Z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2052-12.1.0.15990</vt:lpwstr>
  </property>
</Properties>
</file>