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notesSlides/notesSlide1.xml" ContentType="application/vnd.openxmlformats-officedocument.presentationml.notesSlide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500" r:id="rId3"/>
    <p:sldId id="512" r:id="rId4"/>
    <p:sldId id="501" r:id="rId5"/>
    <p:sldId id="536" r:id="rId6"/>
    <p:sldId id="524" r:id="rId7"/>
    <p:sldId id="537" r:id="rId8"/>
    <p:sldId id="531" r:id="rId9"/>
    <p:sldId id="527" r:id="rId10"/>
    <p:sldId id="528" r:id="rId11"/>
    <p:sldId id="543" r:id="rId12"/>
    <p:sldId id="532" r:id="rId13"/>
  </p:sldIdLst>
  <p:sldSz cx="12192000" cy="6858000"/>
  <p:notesSz cx="6761163" cy="9942513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73137C0-4015-46FE-9260-57A2A37F0D52}">
          <p14:sldIdLst>
            <p14:sldId id="500"/>
            <p14:sldId id="512"/>
            <p14:sldId id="501"/>
            <p14:sldId id="536"/>
            <p14:sldId id="524"/>
            <p14:sldId id="537"/>
            <p14:sldId id="531"/>
            <p14:sldId id="527"/>
            <p14:sldId id="528"/>
            <p14:sldId id="543"/>
            <p14:sldId id="532"/>
          </p14:sldIdLst>
        </p14:section>
        <p14:section name="无标题节" id="{E82044B9-B81A-47F6-AC37-ED2DEBC9E386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4894-E73B-465A-B501-B42E51E7ACF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4AFF7-9996-4814-8F18-CB488835F95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9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9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40.xml"/><Relationship Id="rId9" Type="http://schemas.openxmlformats.org/officeDocument/2006/relationships/tags" Target="../tags/tag4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4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3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56.xml"/><Relationship Id="rId7" Type="http://schemas.openxmlformats.org/officeDocument/2006/relationships/tags" Target="../tags/tag60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80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89.xml"/><Relationship Id="rId7" Type="http://schemas.openxmlformats.org/officeDocument/2006/relationships/tags" Target="../tags/tag93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4" Type="http://schemas.openxmlformats.org/officeDocument/2006/relationships/tags" Target="../tags/tag90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03.xml"/><Relationship Id="rId7" Type="http://schemas.openxmlformats.org/officeDocument/2006/relationships/tags" Target="../tags/tag107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5" Type="http://schemas.openxmlformats.org/officeDocument/2006/relationships/tags" Target="../tags/tag105.xml"/><Relationship Id="rId4" Type="http://schemas.openxmlformats.org/officeDocument/2006/relationships/tags" Target="../tags/tag104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tags" Target="../tags/tag122.xml"/><Relationship Id="rId5" Type="http://schemas.openxmlformats.org/officeDocument/2006/relationships/tags" Target="../tags/tag121.xml"/><Relationship Id="rId4" Type="http://schemas.openxmlformats.org/officeDocument/2006/relationships/tags" Target="../tags/tag12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0" y="1"/>
            <a:ext cx="12192000" cy="74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6477001"/>
            <a:ext cx="12192000" cy="3852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cxnSp>
        <p:nvCxnSpPr>
          <p:cNvPr id="9" name="直接连接符 8"/>
          <p:cNvCxnSpPr/>
          <p:nvPr>
            <p:custDataLst>
              <p:tags r:id="rId3"/>
            </p:custDataLst>
          </p:nvPr>
        </p:nvCxnSpPr>
        <p:spPr>
          <a:xfrm>
            <a:off x="2350559" y="4004733"/>
            <a:ext cx="749088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1524000" y="1412776"/>
            <a:ext cx="9144000" cy="166480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66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524000" y="3169659"/>
            <a:ext cx="9144000" cy="8350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749301"/>
            <a:ext cx="10515600" cy="1239539"/>
          </a:xfrm>
          <a:prstGeom prst="rect">
            <a:avLst/>
          </a:prstGeom>
        </p:spPr>
        <p:txBody>
          <a:bodyPr anchor="b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38200" y="2055813"/>
            <a:ext cx="10515600" cy="41211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1" y="2406650"/>
            <a:ext cx="4305300" cy="15832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5101167" y="4322233"/>
            <a:ext cx="7092951" cy="26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10" name="矩形 9"/>
          <p:cNvSpPr/>
          <p:nvPr>
            <p:custDataLst>
              <p:tags r:id="rId3"/>
            </p:custDataLst>
          </p:nvPr>
        </p:nvSpPr>
        <p:spPr>
          <a:xfrm>
            <a:off x="4402667" y="2406650"/>
            <a:ext cx="408517" cy="15832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811184" y="2406651"/>
            <a:ext cx="6536266" cy="8783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4400" b="1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811184" y="3284986"/>
            <a:ext cx="6536266" cy="7049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749301"/>
            <a:ext cx="10515600" cy="1311547"/>
          </a:xfrm>
          <a:prstGeom prst="rect">
            <a:avLst/>
          </a:prstGeom>
        </p:spPr>
        <p:txBody>
          <a:bodyPr anchor="b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2132856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2132856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749301"/>
            <a:ext cx="10515600" cy="1234504"/>
          </a:xfrm>
          <a:prstGeom prst="rect">
            <a:avLst/>
          </a:prstGeom>
        </p:spPr>
        <p:txBody>
          <a:bodyPr anchor="b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2055813"/>
            <a:ext cx="5157787" cy="7971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924943"/>
            <a:ext cx="5157787" cy="32647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2055813"/>
            <a:ext cx="5183188" cy="7971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924943"/>
            <a:ext cx="5183188" cy="32647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838200" y="933160"/>
            <a:ext cx="4681654" cy="1392533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642517" y="933160"/>
            <a:ext cx="5711882" cy="53679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8200" y="2497732"/>
            <a:ext cx="4681654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FD9D74-47D9-4702-A33C-335B63B48DBF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444898" y="749301"/>
            <a:ext cx="908901" cy="5427662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199" y="749301"/>
            <a:ext cx="9446443" cy="54276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838200" y="876099"/>
            <a:ext cx="10515600" cy="5361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805517" y="980728"/>
            <a:ext cx="8580968" cy="206896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8800" b="1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3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7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8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9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ags" Target="../tags/tag7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ags" Target="../tags/tag4.xml"/><Relationship Id="rId28" Type="http://schemas.openxmlformats.org/officeDocument/2006/relationships/image" Target="file:///D:\qq&#25991;&#20214;\712321467\Image\C2C\Image2\%7b75232B38-A165-1FB7-499C-2E1C792CACB5%7d.png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ags" Target="../tags/tag3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UpDiag">
          <a:fgClr>
            <a:schemeClr val="bg2">
              <a:lumMod val="95000"/>
            </a:schemeClr>
          </a:fgClr>
          <a:bgClr>
            <a:schemeClr val="bg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t>2023/11/17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26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embed="rId27" r:link="rId28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2pPr>
      <a:lvl3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3pPr>
      <a:lvl4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4pPr>
      <a:lvl5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7pPr>
      <a:lvl8pPr marL="18288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8pPr>
      <a:lvl9pPr marL="24384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4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9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80" y="914400"/>
            <a:ext cx="9799320" cy="1579245"/>
          </a:xfrm>
        </p:spPr>
        <p:txBody>
          <a:bodyPr/>
          <a:lstStyle/>
          <a:p>
            <a:r>
              <a:rPr lang="zh-CN" altLang="zh-CN" dirty="0">
                <a:latin typeface="隶书" panose="02010509060101010101" charset="-122"/>
                <a:ea typeface="隶书" panose="02010509060101010101" charset="-122"/>
              </a:rPr>
              <a:t>议论文写作的</a:t>
            </a:r>
            <a:r>
              <a:rPr lang="zh-CN" altLang="zh-CN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思辨性</a:t>
            </a:r>
            <a:r>
              <a:rPr lang="zh-CN" altLang="zh-CN" dirty="0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</a:rPr>
              <a:t>表达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80" y="3560445"/>
            <a:ext cx="10044430" cy="2114550"/>
          </a:xfrm>
        </p:spPr>
        <p:txBody>
          <a:bodyPr>
            <a:noAutofit/>
          </a:bodyPr>
          <a:lstStyle/>
          <a:p>
            <a:endParaRPr lang="zh-CN" altLang="en-US" dirty="0"/>
          </a:p>
          <a:p>
            <a:r>
              <a:rPr lang="zh-CN" altLang="en-US" sz="4000" dirty="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梁丰初级中学</a:t>
            </a:r>
            <a:r>
              <a:rPr lang="en-US" altLang="zh-CN" sz="4000" dirty="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r>
              <a:rPr lang="zh-CN" altLang="en-US" sz="4000" dirty="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张敏</a:t>
            </a:r>
          </a:p>
          <a:p>
            <a:endParaRPr lang="en-US" altLang="zh-CN" sz="4000" dirty="0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49300"/>
            <a:ext cx="10515600" cy="962660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念奴娇·赤壁怀古</a:t>
            </a:r>
            <a:r>
              <a:rPr lang="en-US" altLang="zh-CN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 </a:t>
            </a:r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苏轼</a:t>
            </a:r>
            <a:endParaRPr lang="zh-CN" altLang="en-US" sz="3600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7355" y="2056130"/>
            <a:ext cx="10926445" cy="4121150"/>
          </a:xfrm>
        </p:spPr>
        <p:txBody>
          <a:bodyPr>
            <a:normAutofit fontScale="37500" lnSpcReduction="10000"/>
          </a:bodyPr>
          <a:lstStyle/>
          <a:p>
            <a:pPr marL="0" indent="457200" eaLnBrk="1" latinLnBrk="0" hangingPunct="1">
              <a:spcBef>
                <a:spcPts val="0"/>
              </a:spcBef>
              <a:buNone/>
            </a:pPr>
            <a:r>
              <a:rPr lang="zh-CN" altLang="en-US" sz="8000" b="1">
                <a:latin typeface="楷体" panose="02010609060101010101" pitchFamily="49" charset="-122"/>
                <a:ea typeface="楷体" panose="02010609060101010101" pitchFamily="49" charset="-122"/>
              </a:rPr>
              <a:t>大江东去，浪淘尽，千古风流人物。故垒西边，人道是，三国周郎赤壁。乱石穿空，惊涛拍岸，卷起千堆雪。江山如画，一时多少豪杰。</a:t>
            </a:r>
          </a:p>
          <a:p>
            <a:pPr marL="0" indent="457200" eaLnBrk="1" latinLnBrk="0" hangingPunct="1">
              <a:spcBef>
                <a:spcPts val="0"/>
              </a:spcBef>
              <a:buNone/>
            </a:pPr>
            <a:r>
              <a:rPr lang="zh-CN" altLang="en-US" sz="8000" b="1">
                <a:latin typeface="楷体" panose="02010609060101010101" pitchFamily="49" charset="-122"/>
                <a:ea typeface="楷体" panose="02010609060101010101" pitchFamily="49" charset="-122"/>
              </a:rPr>
              <a:t>遥想公瑾当年，小乔初嫁了，雄姿英发。羽扇纶巾，谈笑间，樯橹灰飞烟灭。故国神游，多情应笑我，早生华发。人生如梦，一尊还酹江月。</a:t>
            </a:r>
            <a:endParaRPr lang="zh-CN" altLang="en-US" sz="8000"/>
          </a:p>
          <a:p>
            <a:pPr marL="0" indent="457200" eaLnBrk="1" latinLnBrk="0" hangingPunct="1">
              <a:spcBef>
                <a:spcPts val="0"/>
              </a:spcBef>
              <a:buNone/>
            </a:pPr>
            <a:endParaRPr lang="zh-CN" altLang="en-US" sz="2250"/>
          </a:p>
          <a:p>
            <a:pPr marL="0" indent="457200" eaLnBrk="1" latinLnBrk="0" hangingPunct="1">
              <a:spcBef>
                <a:spcPts val="0"/>
              </a:spcBef>
              <a:buNone/>
            </a:pPr>
            <a:endParaRPr lang="zh-CN" altLang="en-US" sz="5000"/>
          </a:p>
          <a:p>
            <a:pPr marL="0" indent="457200" eaLnBrk="1" latinLnBrk="0" hangingPunct="1">
              <a:spcBef>
                <a:spcPts val="0"/>
              </a:spcBef>
              <a:buNone/>
            </a:pPr>
            <a:r>
              <a:rPr lang="zh-CN" altLang="en-US" sz="5000"/>
              <a:t>滚滚长江向东奔流而去，千百年来奔腾不息的滔滔巨浪淘尽尽了多少杰出的英雄人物。旧日营垒的西边，有人说，那儿是三国时周瑜大破曹军的赤壁。只见陡峭纷乱的岩壁耸入云霄，汹涌澎湃的巨浪拍打着江岸，卷起无数堆雪白的浪花。雄壮的江山奇丽如画，一时间涌现了多少英雄豪杰。</a:t>
            </a:r>
          </a:p>
          <a:p>
            <a:pPr marL="0" indent="457200" eaLnBrk="1" latinLnBrk="0" hangingPunct="1">
              <a:spcBef>
                <a:spcPts val="0"/>
              </a:spcBef>
              <a:buNone/>
            </a:pPr>
            <a:r>
              <a:rPr lang="zh-CN" altLang="en-US" sz="5000"/>
              <a:t>我不禁遥想起当年的周公瑾，美丽的小乔刚嫁给他，英姿雄健风度翩翩神采照人。手摇羽扇，头戴纶巾，谈笑之间，就将曹军的战船烧得灰飞烟灭。如今我身临古战场神游往昔，应笑我多愁善感，以至于过早生出了白发。人生在世犹如大梦一场，还是洒一杯酒祭献给江中伴我的明月吧！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隶书" panose="02010509060101010101" charset="-122"/>
                <a:ea typeface="隶书" panose="02010509060101010101" charset="-122"/>
              </a:rPr>
              <a:t>作业</a:t>
            </a:r>
            <a:endParaRPr lang="zh-CN" altLang="en-US" dirty="0"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latin typeface="隶书" panose="02010509060101010101" charset="-122"/>
                <a:ea typeface="隶书" panose="02010509060101010101" charset="-122"/>
              </a:rPr>
              <a:t>用苏轼的材料还能证明哪些观点？试</a:t>
            </a:r>
            <a:r>
              <a:rPr lang="zh-CN" altLang="en-US" sz="4800" dirty="0" smtClean="0">
                <a:latin typeface="隶书" panose="02010509060101010101" charset="-122"/>
                <a:ea typeface="隶书" panose="02010509060101010101" charset="-122"/>
              </a:rPr>
              <a:t>着列举出来</a:t>
            </a:r>
            <a:r>
              <a:rPr lang="zh-CN" altLang="en-US" sz="4800" dirty="0" smtClean="0">
                <a:latin typeface="隶书" panose="02010509060101010101" charset="-122"/>
                <a:ea typeface="隶书" panose="02010509060101010101" charset="-122"/>
              </a:rPr>
              <a:t>。</a:t>
            </a:r>
          </a:p>
          <a:p>
            <a:r>
              <a:rPr lang="zh-CN" altLang="en-US" sz="4800" dirty="0" smtClean="0">
                <a:latin typeface="隶书" panose="02010509060101010101" charset="-122"/>
                <a:ea typeface="隶书" panose="02010509060101010101" charset="-122"/>
              </a:rPr>
              <a:t>还有哪些人的经历可以作为反面事例来</a:t>
            </a:r>
            <a:r>
              <a:rPr lang="zh-CN" altLang="en-US" sz="4800" dirty="0" smtClean="0">
                <a:latin typeface="隶书" panose="02010509060101010101" charset="-122"/>
                <a:ea typeface="隶书" panose="02010509060101010101" charset="-122"/>
              </a:rPr>
              <a:t>证明你的观点</a:t>
            </a:r>
            <a:r>
              <a:rPr lang="zh-CN" altLang="en-US" sz="4800" dirty="0" smtClean="0">
                <a:latin typeface="隶书" panose="02010509060101010101" charset="-122"/>
                <a:ea typeface="隶书" panose="02010509060101010101" charset="-122"/>
              </a:rPr>
              <a:t>。</a:t>
            </a:r>
          </a:p>
          <a:p>
            <a:endParaRPr lang="zh-CN" altLang="en-US" sz="4800" dirty="0"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065" y="749300"/>
            <a:ext cx="5339715" cy="741045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考场作文回顾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080" y="1490345"/>
            <a:ext cx="11732895" cy="47593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大雨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过后有两种人，一种人抬头看天，看到的是蔚蓝与美丽；一种人低头看地，看到的是淤泥与绝望。</a:t>
            </a:r>
          </a:p>
          <a:p>
            <a:pPr marL="0" indent="0" algn="r">
              <a:buNone/>
            </a:pPr>
            <a:r>
              <a:rPr lang="zh-CN" altLang="en-US" sz="3200" dirty="0"/>
              <a:t>                                                                 ——陶行知</a:t>
            </a:r>
          </a:p>
          <a:p>
            <a:pPr marL="0" indent="0" algn="l">
              <a:buNone/>
            </a:pPr>
            <a:r>
              <a:rPr lang="zh-CN" altLang="en-US" sz="2800" dirty="0"/>
              <a:t> </a:t>
            </a:r>
            <a:r>
              <a:rPr lang="en-US" altLang="zh-CN" sz="2800" dirty="0"/>
              <a:t>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陶行知先生的这句话，引发了你怎样的联想和思考？ 请根据要求完成作文。</a:t>
            </a:r>
          </a:p>
          <a:p>
            <a:pPr marL="0" indent="0">
              <a:buNone/>
            </a:pP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要求：1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.自拟题目；2.可以写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记叙文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，也可以写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议论文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；3.不少于600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字；</a:t>
            </a:r>
            <a:r>
              <a:rPr lang="en-US" altLang="zh-CN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4.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不得出现真是的人名、校名。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-281" y="868102"/>
            <a:ext cx="7546693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zh-CN" sz="2800" b="1" dirty="0"/>
              <a:t>信息提取</a:t>
            </a:r>
          </a:p>
        </p:txBody>
      </p:sp>
      <p:sp>
        <p:nvSpPr>
          <p:cNvPr id="7" name="矩形 6"/>
          <p:cNvSpPr/>
          <p:nvPr/>
        </p:nvSpPr>
        <p:spPr>
          <a:xfrm>
            <a:off x="497711" y="4815069"/>
            <a:ext cx="6008294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198120" algn="l"/>
              </a:tabLst>
            </a:pPr>
            <a:r>
              <a:rPr lang="zh-CN" altLang="zh-CN" sz="2800" b="1" kern="100" dirty="0">
                <a:latin typeface="+mj-ea"/>
                <a:ea typeface="+mj-ea"/>
                <a:cs typeface="Times New Roman" panose="02020603050405020304" pitchFamily="18" charset="0"/>
                <a:sym typeface="+mn-ea"/>
              </a:rPr>
              <a:t>观点</a:t>
            </a:r>
            <a:r>
              <a:rPr lang="zh-CN" altLang="zh-CN" sz="2800" b="1" kern="100" dirty="0">
                <a:latin typeface="+mj-ea"/>
                <a:ea typeface="+mj-ea"/>
                <a:cs typeface="Times New Roman" panose="02020603050405020304" pitchFamily="18" charset="0"/>
              </a:rPr>
              <a:t>提炼</a:t>
            </a:r>
            <a:r>
              <a:rPr lang="en-US" altLang="zh-CN" sz="2800" b="1" u="sng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 </a:t>
            </a:r>
            <a:endParaRPr lang="zh-CN" altLang="zh-CN" sz="2800" u="sng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803" y="5640776"/>
            <a:ext cx="9838480" cy="7619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335" y="1280160"/>
            <a:ext cx="9757410" cy="35356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595630"/>
            <a:ext cx="12191365" cy="4851400"/>
          </a:xfrm>
        </p:spPr>
        <p:txBody>
          <a:bodyPr>
            <a:noAutofit/>
          </a:bodyPr>
          <a:lstStyle/>
          <a:p>
            <a:r>
              <a:rPr lang="en-US" altLang="zh-CN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zh-CN" altLang="en-US" sz="32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“大江东去，浪淘尽”。可悲可叹的苏子啊，或许只有万古不断的长江才能与你共情。乌台诗案的冤屈泯灭了一位政治家，却也留下了东坡的故事。水天相接，云层晦暗，鸥鸟翻飞，江水滚滚。你伫立在长江之滨，望天、望水，一片苍茫，带给你的不是绝望。江水拍打礁石之声触动了你的诗情。“雄姿英发，羽扇纶巾”，读罢一个英俊的统帅仿佛就在眼前。你又何尝不是一个雄姿勃发的英雄，挥一挥衣袖，痛苦与烦恼飘然自去，世俗与污浊云消雾散；挥一挥笔墨，豪情与乐观跃然纸上，诗意与轻爽发酵酝酿。你的乐观激励着无数在黑暗中挣扎的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8860" y="5527040"/>
            <a:ext cx="98977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跨越挫折，方能海阔天空</a:t>
            </a:r>
            <a:r>
              <a:rPr lang="en-US" altLang="zh-CN" sz="4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……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660" y="824865"/>
            <a:ext cx="11455400" cy="137223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</a:t>
            </a: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hlinkClick r:id="rId2" action="ppaction://hlinksldjump"/>
              </a:rPr>
              <a:t>果</a:t>
            </a: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选取这则材料来证明另一个观点，该如何改写？</a:t>
            </a:r>
            <a:r>
              <a:rPr lang="en-US" altLang="zh-CN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 </a:t>
            </a:r>
          </a:p>
          <a:p>
            <a:pPr marL="0" lvl="0" indent="0">
              <a:buNone/>
            </a:pPr>
            <a:r>
              <a:rPr lang="en-US" altLang="zh-CN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“大江东去，浪淘尽”。可悲可叹的苏子啊，或许只有万古不断的长江才能与你共情。乌台诗案的冤屈泯灭了一位政治家，却也留下了东坡的故事。水天相接，云层晦暗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，鸥鸟翻飞，江水滚滚。你伫立在长江之滨，望天、望水，一片苍茫，带给你的不是绝望。江水拍打礁石之声触动了你的诗情。“雄姿英发，羽扇纶巾”，读罢一个英俊的统帅仿佛就在眼前。你又何尝不是一个雄姿勃发的英雄，挥一挥衣袖，痛苦与烦恼飘然自去，世俗与污浊云消雾散；挥一挥笔墨，豪情与乐观跃然纸上，诗意与轻爽发酵酝酿。你的乐观激励着无数在黑暗中挣扎的人。</a:t>
            </a:r>
            <a:endParaRPr lang="zh-CN" altLang="zh-CN" sz="3200" b="1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endParaRPr lang="zh-CN" altLang="zh-CN" sz="3200" b="1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6875" y="789940"/>
            <a:ext cx="10956925" cy="5387340"/>
          </a:xfrm>
        </p:spPr>
        <p:txBody>
          <a:bodyPr/>
          <a:lstStyle/>
          <a:p>
            <a:pPr marL="0" indent="0" algn="l">
              <a:buNone/>
            </a:pPr>
            <a:r>
              <a:rPr lang="zh-CN" altLang="en-US" sz="4400">
                <a:latin typeface="隶书" panose="02010509060101010101" charset="-122"/>
                <a:ea typeface="隶书" panose="02010509060101010101" charset="-122"/>
              </a:rPr>
              <a:t>阅读苏轼的相关资料，</a:t>
            </a:r>
            <a:r>
              <a:rPr lang="zh-CN" altLang="en-US" sz="4400">
                <a:latin typeface="隶书" panose="02010509060101010101" charset="-122"/>
                <a:ea typeface="隶书" panose="02010509060101010101" charset="-122"/>
                <a:hlinkClick r:id="rId3" action="ppaction://hlinksldjump"/>
              </a:rPr>
              <a:t>根</a:t>
            </a:r>
            <a:r>
              <a:rPr lang="zh-CN" altLang="en-US" sz="4400">
                <a:latin typeface="隶书" panose="02010509060101010101" charset="-122"/>
                <a:ea typeface="隶书" panose="02010509060101010101" charset="-122"/>
              </a:rPr>
              <a:t>据</a:t>
            </a:r>
            <a:r>
              <a:rPr lang="zh-CN" altLang="en-US" sz="4400">
                <a:latin typeface="隶书" panose="02010509060101010101" charset="-122"/>
                <a:ea typeface="隶书" panose="02010509060101010101" charset="-122"/>
                <a:hlinkClick r:id="rId4" action="ppaction://hlinksldjump"/>
              </a:rPr>
              <a:t>要</a:t>
            </a:r>
            <a:r>
              <a:rPr lang="zh-CN" altLang="en-US" sz="4400">
                <a:latin typeface="隶书" panose="02010509060101010101" charset="-122"/>
                <a:ea typeface="隶书" panose="02010509060101010101" charset="-122"/>
              </a:rPr>
              <a:t>求</a:t>
            </a:r>
            <a:r>
              <a:rPr lang="zh-CN" altLang="en-US" sz="4400">
                <a:latin typeface="隶书" panose="02010509060101010101" charset="-122"/>
                <a:ea typeface="隶书" panose="02010509060101010101" charset="-122"/>
                <a:hlinkClick r:id="rId5" action="ppaction://hlinksldjump"/>
              </a:rPr>
              <a:t>写</a:t>
            </a:r>
            <a:r>
              <a:rPr lang="zh-CN" altLang="en-US" sz="4400">
                <a:latin typeface="隶书" panose="02010509060101010101" charset="-122"/>
                <a:ea typeface="隶书" panose="02010509060101010101" charset="-122"/>
              </a:rPr>
              <a:t>文</a:t>
            </a:r>
            <a:r>
              <a:rPr lang="zh-CN" altLang="en-US" sz="4400">
                <a:latin typeface="隶书" panose="02010509060101010101" charset="-122"/>
                <a:ea typeface="隶书" panose="02010509060101010101" charset="-122"/>
                <a:hlinkClick r:id="rId6" action="ppaction://hlinksldjump"/>
              </a:rPr>
              <a:t>段</a:t>
            </a:r>
            <a:r>
              <a:rPr lang="zh-CN" altLang="en-US" sz="4400">
                <a:latin typeface="隶书" panose="02010509060101010101" charset="-122"/>
                <a:ea typeface="隶书" panose="02010509060101010101" charset="-122"/>
              </a:rPr>
              <a:t>。</a:t>
            </a:r>
          </a:p>
          <a:p>
            <a:pPr marL="0" indent="0" algn="ctr">
              <a:buNone/>
            </a:pPr>
            <a:endParaRPr lang="zh-CN" altLang="en-US" sz="3600"/>
          </a:p>
          <a:p>
            <a:pPr marL="0" indent="0" algn="ctr">
              <a:buNone/>
            </a:pPr>
            <a:r>
              <a:rPr lang="zh-CN" altLang="en-US" sz="3600"/>
              <a:t>思辨性表达评价量表</a:t>
            </a: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879475" y="2794635"/>
          <a:ext cx="9894570" cy="3460750"/>
        </p:xfrm>
        <a:graphic>
          <a:graphicData uri="http://schemas.openxmlformats.org/drawingml/2006/table">
            <a:tbl>
              <a:tblPr/>
              <a:tblGrid>
                <a:gridCol w="5352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0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2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293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3200" kern="57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演示秋鸿楷" panose="00000500000000000000" pitchFamily="2" charset="-122"/>
                          <a:ea typeface="演示秋鸿楷" panose="00000500000000000000" pitchFamily="2" charset="-122"/>
                          <a:cs typeface="思源宋体 CN Light" panose="02020300000000000000" pitchFamily="18" charset="-122"/>
                        </a:rPr>
                        <a:t>评价内容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3200" kern="57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演示秋鸿楷" panose="00000500000000000000" pitchFamily="2" charset="-122"/>
                          <a:ea typeface="演示秋鸿楷" panose="00000500000000000000" pitchFamily="2" charset="-122"/>
                          <a:cs typeface="思源宋体 CN Light" panose="02020300000000000000" pitchFamily="18" charset="-122"/>
                        </a:rPr>
                        <a:t>评价得分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3000" b="1" kern="57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演示秋鸿楷" panose="00000500000000000000" pitchFamily="2" charset="-122"/>
                          <a:ea typeface="演示秋鸿楷" panose="00000500000000000000" pitchFamily="2" charset="-122"/>
                          <a:cs typeface="思源宋体 CN Light" panose="02020300000000000000" pitchFamily="18" charset="-122"/>
                        </a:rPr>
                        <a:t>☆</a:t>
                      </a:r>
                      <a:r>
                        <a:rPr lang="zh-CN" altLang="en-US" sz="3000" b="1" kern="57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演示秋鸿楷" panose="00000500000000000000" pitchFamily="2" charset="-122"/>
                          <a:ea typeface="演示秋鸿楷" panose="00000500000000000000" pitchFamily="2" charset="-122"/>
                          <a:cs typeface="思源宋体 CN Light" panose="02020300000000000000" pitchFamily="18" charset="-122"/>
                          <a:sym typeface="+mn-ea"/>
                        </a:rPr>
                        <a:t>☆☆</a:t>
                      </a:r>
                      <a:endParaRPr lang="zh-CN" altLang="en-US" sz="3000" b="1" kern="5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演示秋鸿楷" panose="00000500000000000000" pitchFamily="2" charset="-122"/>
                        <a:ea typeface="演示秋鸿楷" panose="00000500000000000000" pitchFamily="2" charset="-122"/>
                        <a:cs typeface="思源宋体 CN Light" panose="02020300000000000000" pitchFamily="18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3000" b="1" kern="57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演示秋鸿楷" panose="00000500000000000000" pitchFamily="2" charset="-122"/>
                          <a:ea typeface="演示秋鸿楷" panose="00000500000000000000" pitchFamily="2" charset="-122"/>
                          <a:cs typeface="思源宋体 CN Light" panose="02020300000000000000" pitchFamily="18" charset="-122"/>
                          <a:sym typeface="+mn-ea"/>
                        </a:rPr>
                        <a:t>☆☆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3000" b="1" kern="57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演示秋鸿楷" panose="00000500000000000000" pitchFamily="2" charset="-122"/>
                          <a:ea typeface="演示秋鸿楷" panose="00000500000000000000" pitchFamily="2" charset="-122"/>
                          <a:cs typeface="思源宋体 CN Light" panose="02020300000000000000" pitchFamily="18" charset="-122"/>
                          <a:sym typeface="+mn-ea"/>
                        </a:rPr>
                        <a:t>☆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930">
                <a:tc>
                  <a:txBody>
                    <a:bodyPr/>
                    <a:lstStyle/>
                    <a:p>
                      <a:pPr indent="0"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3200" kern="5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演示秋鸿楷" panose="00000500000000000000" pitchFamily="2" charset="-122"/>
                        <a:ea typeface="演示秋鸿楷" panose="00000500000000000000" pitchFamily="2" charset="-122"/>
                        <a:cs typeface="思源宋体 CN Light" panose="02020300000000000000" pitchFamily="18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565">
                <a:tc>
                  <a:txBody>
                    <a:bodyPr/>
                    <a:lstStyle/>
                    <a:p>
                      <a:pPr indent="0"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3200" kern="5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演示秋鸿楷" panose="00000500000000000000" pitchFamily="2" charset="-122"/>
                        <a:ea typeface="演示秋鸿楷" panose="00000500000000000000" pitchFamily="2" charset="-122"/>
                        <a:cs typeface="思源宋体 CN Light" panose="02020300000000000000" pitchFamily="18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295">
                <a:tc>
                  <a:txBody>
                    <a:bodyPr/>
                    <a:lstStyle/>
                    <a:p>
                      <a:pPr indent="0"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3200" kern="5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演示秋鸿楷" panose="00000500000000000000" pitchFamily="2" charset="-122"/>
                        <a:ea typeface="演示秋鸿楷" panose="00000500000000000000" pitchFamily="2" charset="-122"/>
                        <a:cs typeface="思源宋体 CN Light" panose="02020300000000000000" pitchFamily="18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930">
                <a:tc>
                  <a:txBody>
                    <a:bodyPr/>
                    <a:lstStyle/>
                    <a:p>
                      <a:pPr indent="0"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3200" kern="5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演示秋鸿楷" panose="00000500000000000000" pitchFamily="2" charset="-122"/>
                        <a:ea typeface="演示秋鸿楷" panose="00000500000000000000" pitchFamily="2" charset="-122"/>
                        <a:cs typeface="思源宋体 CN Light" panose="02020300000000000000" pitchFamily="18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860675" y="3996055"/>
            <a:ext cx="2338705" cy="15690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fontAlgn="auto">
              <a:lnSpc>
                <a:spcPct val="105000"/>
              </a:lnSpc>
            </a:pPr>
            <a:r>
              <a:rPr lang="zh-CN" altLang="en-US" sz="3200" kern="5700" dirty="0">
                <a:solidFill>
                  <a:schemeClr val="accent1">
                    <a:lumMod val="50000"/>
                  </a:schemeClr>
                </a:solidFill>
                <a:latin typeface="演示秋鸿楷" panose="00000500000000000000" pitchFamily="2" charset="-122"/>
                <a:ea typeface="演示秋鸿楷" panose="00000500000000000000" pitchFamily="2" charset="-122"/>
                <a:cs typeface="思源宋体 CN Light" panose="02020300000000000000" pitchFamily="18" charset="-122"/>
              </a:rPr>
              <a:t>观点要明确</a:t>
            </a:r>
          </a:p>
          <a:p>
            <a:pPr indent="0" fontAlgn="auto">
              <a:lnSpc>
                <a:spcPct val="105000"/>
              </a:lnSpc>
            </a:pPr>
            <a:r>
              <a:rPr lang="zh-CN" altLang="en-US" sz="3200" kern="5700" dirty="0">
                <a:solidFill>
                  <a:schemeClr val="accent1">
                    <a:lumMod val="50000"/>
                  </a:schemeClr>
                </a:solidFill>
                <a:latin typeface="演示秋鸿楷" panose="00000500000000000000" pitchFamily="2" charset="-122"/>
                <a:ea typeface="演示秋鸿楷" panose="00000500000000000000" pitchFamily="2" charset="-122"/>
                <a:cs typeface="思源宋体 CN Light" panose="02020300000000000000" pitchFamily="18" charset="-122"/>
              </a:rPr>
              <a:t>思路应清晰</a:t>
            </a:r>
          </a:p>
          <a:p>
            <a:pPr indent="0" fontAlgn="auto">
              <a:lnSpc>
                <a:spcPct val="105000"/>
              </a:lnSpc>
            </a:pPr>
            <a:r>
              <a:rPr lang="zh-CN" altLang="en-US" sz="3200" kern="5700" dirty="0">
                <a:solidFill>
                  <a:schemeClr val="accent1">
                    <a:lumMod val="50000"/>
                  </a:schemeClr>
                </a:solidFill>
                <a:latin typeface="演示秋鸿楷" panose="00000500000000000000" pitchFamily="2" charset="-122"/>
                <a:ea typeface="演示秋鸿楷" panose="00000500000000000000" pitchFamily="2" charset="-122"/>
                <a:cs typeface="思源宋体 CN Light" panose="02020300000000000000" pitchFamily="18" charset="-122"/>
              </a:rPr>
              <a:t>证据</a:t>
            </a:r>
            <a:r>
              <a:rPr lang="zh-CN" altLang="en-US" sz="3200" kern="5700" dirty="0">
                <a:solidFill>
                  <a:schemeClr val="accent1">
                    <a:lumMod val="50000"/>
                  </a:schemeClr>
                </a:solidFill>
                <a:latin typeface="演示秋鸿楷" panose="00000500000000000000" pitchFamily="2" charset="-122"/>
                <a:ea typeface="演示秋鸿楷" panose="00000500000000000000" pitchFamily="2" charset="-122"/>
                <a:cs typeface="思源宋体 CN Light" panose="02020300000000000000" pitchFamily="18" charset="-122"/>
                <a:sym typeface="+mn-ea"/>
              </a:rPr>
              <a:t>需充分</a:t>
            </a:r>
            <a:endParaRPr lang="zh-CN" altLang="en-US" sz="3200" kern="5700" dirty="0">
              <a:solidFill>
                <a:schemeClr val="accent1">
                  <a:lumMod val="50000"/>
                </a:schemeClr>
              </a:solidFill>
              <a:latin typeface="演示秋鸿楷" panose="00000500000000000000" pitchFamily="2" charset="-122"/>
              <a:ea typeface="演示秋鸿楷" panose="00000500000000000000" pitchFamily="2" charset="-122"/>
              <a:cs typeface="思源宋体 CN Light" panose="02020300000000000000" pitchFamily="18" charset="-122"/>
            </a:endParaRPr>
          </a:p>
          <a:p>
            <a:pPr indent="0" fontAlgn="auto">
              <a:lnSpc>
                <a:spcPct val="105000"/>
              </a:lnSpc>
            </a:pPr>
            <a:r>
              <a:rPr lang="zh-CN" altLang="en-US" sz="3200" kern="5700" dirty="0">
                <a:solidFill>
                  <a:schemeClr val="accent1">
                    <a:lumMod val="50000"/>
                  </a:schemeClr>
                </a:solidFill>
                <a:latin typeface="演示秋鸿楷" panose="00000500000000000000" pitchFamily="2" charset="-122"/>
                <a:ea typeface="演示秋鸿楷" panose="00000500000000000000" pitchFamily="2" charset="-122"/>
                <a:cs typeface="思源宋体 CN Light" panose="02020300000000000000" pitchFamily="18" charset="-122"/>
              </a:rPr>
              <a:t>语言有风格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6219" y="1088020"/>
            <a:ext cx="11087582" cy="5088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b="1" dirty="0">
                <a:hlinkClick r:id="rId2" action="ppaction://hlinksldjump"/>
              </a:rPr>
              <a:t>资料一</a:t>
            </a:r>
            <a:endParaRPr lang="zh-CN" altLang="zh-CN" dirty="0"/>
          </a:p>
          <a:p>
            <a:endParaRPr lang="en-US" altLang="zh-CN" b="1" dirty="0" smtClean="0"/>
          </a:p>
          <a:p>
            <a:pPr marL="0" indent="0">
              <a:buNone/>
            </a:pPr>
            <a:r>
              <a:rPr lang="zh-CN" altLang="zh-CN" b="1" dirty="0" smtClean="0"/>
              <a:t>关于</a:t>
            </a:r>
            <a:r>
              <a:rPr lang="zh-CN" altLang="zh-CN" b="1" dirty="0"/>
              <a:t>“乌台诗案”（背景资料）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zh-CN" altLang="zh-CN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元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丰二年（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1079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年）四月，苏轼调任湖州知州。上任后，他即给神宗写了一封《湖州谢上表》，这本是例行公事，但苏轼是诗人，笔端常带感情，即使官样文章，也忘不了加上点个人色彩，说自己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愚不适时，难以追陪新进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老不生事或能牧养小民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，这些话被新党利用，说他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愚弄朝廷，妄自尊大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”“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衔怨怀怒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”“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指斥乘舆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”“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包藏祸心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，又讽刺政府，莽撞无礼，对皇帝不忠，如此大罪可谓死有余辜。</a:t>
            </a:r>
            <a:r>
              <a:rPr lang="zh-CN" altLang="zh-CN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他们从苏轼的大量诗作中挑出他们认为隐含讥讽之意的句子，一时间，朝廷内一片倒苏之声。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七月二十八日，上任才三个月的苏轼被御史台的吏卒逮捕，解往京师，受牵连者达数十人。这就是北宋著名的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乌台诗案</a:t>
            </a:r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r>
              <a:rPr lang="zh-CN"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  <a:p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666" y="983849"/>
            <a:ext cx="11493661" cy="24306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zh-CN" sz="3000" dirty="0">
                <a:hlinkClick r:id="rId2" action="ppaction://hlinksldjump"/>
              </a:rPr>
              <a:t>资料二</a:t>
            </a:r>
            <a:endParaRPr lang="zh-CN" altLang="zh-CN" sz="3000" dirty="0"/>
          </a:p>
          <a:p>
            <a:pPr marL="0" indent="0" algn="ctr">
              <a:buNone/>
            </a:pPr>
            <a:r>
              <a:rPr lang="zh-CN" altLang="zh-CN" sz="2800" dirty="0"/>
              <a:t>记承天寺夜游</a:t>
            </a:r>
          </a:p>
          <a:p>
            <a:pPr marL="0" indent="0" algn="ctr">
              <a:buNone/>
            </a:pPr>
            <a:r>
              <a:rPr lang="zh-CN" altLang="zh-CN" sz="2800" dirty="0"/>
              <a:t>苏 </a:t>
            </a:r>
            <a:r>
              <a:rPr lang="zh-CN" altLang="zh-CN" sz="2800" dirty="0" smtClean="0"/>
              <a:t>轼</a:t>
            </a:r>
          </a:p>
          <a:p>
            <a:pPr marL="0" indent="0">
              <a:buNone/>
            </a:pPr>
            <a:r>
              <a:rPr lang="en-US" altLang="zh-CN" sz="2800" dirty="0" smtClean="0"/>
              <a:t>       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元丰六年十月十二日夜，解衣欲睡，月色入户，欣然起行。念无与为乐者，遂至承天寺寻张怀民。怀民亦未寝，相与步于中庭。庭下如积水空明，水中藻荇交横，盖竹柏影也。何夜无月？何处无竹柏？但少闲人如吾两人者耳。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89367" y="3680749"/>
            <a:ext cx="109612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/>
              <a:t>资料三</a:t>
            </a:r>
          </a:p>
          <a:p>
            <a:pPr algn="ctr"/>
            <a:r>
              <a:rPr lang="zh-CN" altLang="zh-CN" sz="2800" dirty="0"/>
              <a:t>卜算子·黄州定慧院寓居作</a:t>
            </a:r>
          </a:p>
          <a:p>
            <a:pPr algn="ctr"/>
            <a:r>
              <a:rPr lang="zh-CN" altLang="zh-CN" sz="2800" dirty="0"/>
              <a:t>苏 轼</a:t>
            </a:r>
          </a:p>
          <a:p>
            <a:pPr algn="ctr"/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缺月挂疏桐，漏断人初静。时见幽人独往来，缥缈孤鸿影。</a:t>
            </a:r>
          </a:p>
          <a:p>
            <a:pPr algn="ctr"/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惊起却回头，有恨无人省。拣尽寒枝不肯栖，寂寞沙洲冷。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868102"/>
            <a:ext cx="11864051" cy="2963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b="1" dirty="0">
                <a:hlinkClick r:id="rId2" action="ppaction://hlinksldjump"/>
              </a:rPr>
              <a:t>资料四</a:t>
            </a:r>
            <a:endParaRPr lang="zh-CN" altLang="zh-CN" dirty="0"/>
          </a:p>
          <a:p>
            <a:pPr marL="0" indent="0" algn="ctr">
              <a:buNone/>
            </a:pPr>
            <a:r>
              <a:rPr lang="zh-CN" altLang="zh-CN" dirty="0"/>
              <a:t>定风波·莫听穿林打叶声</a:t>
            </a:r>
          </a:p>
          <a:p>
            <a:pPr marL="0" indent="0" algn="ctr">
              <a:buNone/>
            </a:pPr>
            <a:r>
              <a:rPr lang="zh-CN" altLang="zh-CN" dirty="0"/>
              <a:t>苏 轼</a:t>
            </a:r>
          </a:p>
          <a:p>
            <a:pPr marL="0" indent="0" algn="ctr">
              <a:buNone/>
            </a:pPr>
            <a:r>
              <a:rPr lang="zh-CN" altLang="zh-CN" dirty="0"/>
              <a:t>三月七日，沙湖道中遇雨。雨具先去，同行皆狼狈，余独不觉。已而遂晴，故作此词</a:t>
            </a:r>
            <a:r>
              <a:rPr lang="zh-CN" altLang="zh-CN" dirty="0" smtClean="0"/>
              <a:t>。</a:t>
            </a:r>
            <a:r>
              <a:rPr lang="zh-CN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莫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听穿林打叶声，何妨吟啸且徐行。竹杖芒鞋轻胜马，谁怕？一蓑烟雨任平生。</a:t>
            </a:r>
          </a:p>
          <a:p>
            <a:pPr marL="0" indent="0" algn="ctr">
              <a:buNone/>
            </a:pP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料峭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春风吹酒醒，微冷，山头斜照却相迎。回首向来萧瑟处，归去，也无风雨也无晴。</a:t>
            </a:r>
          </a:p>
          <a:p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1494" y="4016415"/>
            <a:ext cx="1045193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/>
              <a:t>资料五 </a:t>
            </a:r>
            <a:r>
              <a:rPr lang="en-US" altLang="zh-CN" sz="2800" b="1" dirty="0"/>
              <a:t>                     </a:t>
            </a:r>
            <a:endParaRPr lang="zh-CN" altLang="zh-CN" sz="2800" dirty="0"/>
          </a:p>
          <a:p>
            <a:pPr algn="ctr"/>
            <a:r>
              <a:rPr lang="zh-CN" altLang="zh-CN" sz="2800" dirty="0"/>
              <a:t>自题金山画像</a:t>
            </a:r>
          </a:p>
          <a:p>
            <a:pPr algn="ctr"/>
            <a:r>
              <a:rPr lang="zh-CN" altLang="zh-CN" sz="2800" dirty="0"/>
              <a:t>苏 轼</a:t>
            </a:r>
          </a:p>
          <a:p>
            <a:pPr algn="ctr"/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心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似已灰之木，身如不系之舟。</a:t>
            </a:r>
          </a:p>
          <a:p>
            <a:pPr algn="ctr"/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问汝平生功业，黄州惠州儋州。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KSO_WPP_MARK_KEY" val="aa5392df-15f6-401b-949d-1d9b7b3aa6d7"/>
  <p:tag name="COMMONDATA" val="eyJoZGlkIjoiNjM3MTQ4MGJjOTZlNjQzZTNhMzM2MDdjMWJhODk5M2Q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6*i*1"/>
  <p:tag name="KSO_WM_UNIT_INDEX" val="1"/>
  <p:tag name="KSO_WM_UNIT_LAYERLEVEL" val="1"/>
  <p:tag name="KSO_WM_UNIT_SUBTYPE" val="h"/>
  <p:tag name="KSO_WM_UNIT_TYPE" val="i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SUBTYPE" val="h"/>
  <p:tag name="KSO_WM_UNIT_TYPE" val="i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SUBTYPE" val="h"/>
  <p:tag name="KSO_WM_UNIT_TYPE" val="i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ID" val="custom20205081_1*a*1"/>
  <p:tag name="KSO_WM_TEMPLATE_CATEGORY" val="custom"/>
  <p:tag name="KSO_WM_TEMPLATE_INDEX" val="20205081"/>
  <p:tag name="KSO_WM_UNIT_LAYERLEVEL" val="1"/>
  <p:tag name="KSO_WM_TAG_VERSION" val="1.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ID" val="custom20205081_1*b*1"/>
  <p:tag name="KSO_WM_TEMPLATE_CATEGORY" val="custom"/>
  <p:tag name="KSO_WM_TEMPLATE_INDEX" val="20205081"/>
  <p:tag name="KSO_WM_UNIT_LAYERLEVEL" val="1"/>
  <p:tag name="KSO_WM_TAG_VERSION" val="1.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68f67e8-46da-4be9-9eea-9604a3562c95}"/>
  <p:tag name="TABLE_ENDDRAG_ORIGIN_RECT" val="782*252"/>
  <p:tag name="TABLE_ENDDRAG_RECT" val="66*220*782*25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81724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81724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OMBINE_RELATE_SLIDE_ID" val="background20179300_1"/>
  <p:tag name="KSO_WM_TAG_VERSION" val="1.0"/>
  <p:tag name="KSO_WM_TEMPLATE_CATEGORY" val="custom"/>
  <p:tag name="KSO_WM_TEMPLATE_INDEX" val="20181724"/>
  <p:tag name="KSO_WM_TEMPLATE_MASTER_TYPE" val="1"/>
  <p:tag name="KSO_WM_TEMPLATE_SUBCATEGORY" val="combine"/>
  <p:tag name="KSO_WM_TEMPLATE_THUMBS_INDEX" val="1、4、6、12、13、14、18、23、26、27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SUBTYPE" val="h"/>
  <p:tag name="KSO_WM_UNIT_TYPE" val="i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4*i*1"/>
  <p:tag name="KSO_WM_UNIT_INDEX" val="1"/>
  <p:tag name="KSO_WM_UNIT_LAYERLEVEL" val="1"/>
  <p:tag name="KSO_WM_UNIT_SUBTYPE" val="h"/>
  <p:tag name="KSO_WM_UNIT_TYPE" val="i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5*i*1"/>
  <p:tag name="KSO_WM_UNIT_INDEX" val="1"/>
  <p:tag name="KSO_WM_UNIT_LAYERLEVEL" val="1"/>
  <p:tag name="KSO_WM_UNIT_SUBTYPE" val="h"/>
  <p:tag name="KSO_WM_UNIT_TYPE" val="i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微软雅黑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微软雅黑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E8E8ED"/>
      </a:dk2>
      <a:lt2>
        <a:srgbClr val="FFFFFF"/>
      </a:lt2>
      <a:accent1>
        <a:srgbClr val="006599"/>
      </a:accent1>
      <a:accent2>
        <a:srgbClr val="1085C2"/>
      </a:accent2>
      <a:accent3>
        <a:srgbClr val="21A6EB"/>
      </a:accent3>
      <a:accent4>
        <a:srgbClr val="35B0CC"/>
      </a:accent4>
      <a:accent5>
        <a:srgbClr val="4DA566"/>
      </a:accent5>
      <a:accent6>
        <a:srgbClr val="659900"/>
      </a:accent6>
      <a:hlink>
        <a:srgbClr val="36303B"/>
      </a:hlink>
      <a:folHlink>
        <a:srgbClr val="948A54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1300</Words>
  <Application>Microsoft Office PowerPoint</Application>
  <PresentationFormat>宽屏</PresentationFormat>
  <Paragraphs>68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Lao UI</vt:lpstr>
      <vt:lpstr>等线</vt:lpstr>
      <vt:lpstr>黑体</vt:lpstr>
      <vt:lpstr>楷体</vt:lpstr>
      <vt:lpstr>隶书</vt:lpstr>
      <vt:lpstr>思源宋体 CN Light</vt:lpstr>
      <vt:lpstr>宋体</vt:lpstr>
      <vt:lpstr>微软雅黑</vt:lpstr>
      <vt:lpstr>演示秋鸿楷</vt:lpstr>
      <vt:lpstr>Arial</vt:lpstr>
      <vt:lpstr>Calibri</vt:lpstr>
      <vt:lpstr>Times New Roman</vt:lpstr>
      <vt:lpstr>Wingdings</vt:lpstr>
      <vt:lpstr>Office 主题</vt:lpstr>
      <vt:lpstr>1_Office 主题​​</vt:lpstr>
      <vt:lpstr>议论文写作的思辨性表达</vt:lpstr>
      <vt:lpstr>考场作文回顾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念奴娇·赤壁怀古  苏轼</vt:lpstr>
      <vt:lpstr>作业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议论文写作的思辨性表达</dc:title>
  <dc:creator>rbm.xkw.com</dc:creator>
  <cp:lastModifiedBy>Windows 用户</cp:lastModifiedBy>
  <cp:revision>34</cp:revision>
  <cp:lastPrinted>2023-11-13T12:44:00Z</cp:lastPrinted>
  <dcterms:created xsi:type="dcterms:W3CDTF">2023-09-19T18:28:00Z</dcterms:created>
  <dcterms:modified xsi:type="dcterms:W3CDTF">2023-11-17T07:38:15Z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3724094CBAE7430AA1D3D140A76A541F_13</vt:lpwstr>
  </property>
  <property fmtid="{D5CDD505-2E9C-101B-9397-08002B2CF9AE}" pid="7" name="KSOProductBuildVer">
    <vt:lpwstr>2052-12.1.0.15712</vt:lpwstr>
  </property>
</Properties>
</file>