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6" r:id="rId3"/>
    <p:sldId id="592" r:id="rId5"/>
    <p:sldId id="367" r:id="rId6"/>
    <p:sldId id="270" r:id="rId7"/>
    <p:sldId id="369" r:id="rId8"/>
    <p:sldId id="539" r:id="rId9"/>
    <p:sldId id="538" r:id="rId10"/>
    <p:sldId id="304" r:id="rId11"/>
    <p:sldId id="370" r:id="rId12"/>
    <p:sldId id="372" r:id="rId13"/>
    <p:sldId id="598" r:id="rId14"/>
    <p:sldId id="457" r:id="rId15"/>
    <p:sldId id="603" r:id="rId16"/>
    <p:sldId id="458" r:id="rId17"/>
    <p:sldId id="606" r:id="rId18"/>
    <p:sldId id="599" r:id="rId19"/>
    <p:sldId id="608" r:id="rId20"/>
    <p:sldId id="607" r:id="rId21"/>
    <p:sldId id="668" r:id="rId22"/>
  </p:sldIdLst>
  <p:sldSz cx="12195175"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51" userDrawn="1">
          <p15:clr>
            <a:srgbClr val="A4A3A4"/>
          </p15:clr>
        </p15:guide>
        <p15:guide id="2" pos="76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AF92"/>
    <a:srgbClr val="F20C6D"/>
    <a:srgbClr val="FF6D67"/>
    <a:srgbClr val="2684E2"/>
    <a:srgbClr val="3CCCC7"/>
    <a:srgbClr val="1C76CE"/>
    <a:srgbClr val="FA783A"/>
    <a:srgbClr val="FF3D33"/>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p:scale>
          <a:sx n="57" d="100"/>
          <a:sy n="57" d="100"/>
        </p:scale>
        <p:origin x="-1986" y="-1236"/>
      </p:cViewPr>
      <p:guideLst>
        <p:guide orient="horz" pos="4351"/>
        <p:guide pos="768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143.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4A1DB-77B4-46A1-8248-376E3A82654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4DA30-AA03-4F72-96B9-33D624FA8F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3EF50FB-A872-4548-BE96-D557265687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EF50FB-A872-4548-BE96-D557265687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EF50FB-A872-4548-BE96-D557265687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EF50FB-A872-4548-BE96-D557265687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3EF50FB-A872-4548-BE96-D557265687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3EF50FB-A872-4548-BE96-D557265687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FABEE-F649-434F-AA04-C5194DFCC83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3EF50FB-A872-4548-BE96-D5572656878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2FABEE-F649-434F-AA04-C5194DFCC83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3EF50FB-A872-4548-BE96-D5572656878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2FABEE-F649-434F-AA04-C5194DFCC83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3EF50FB-A872-4548-BE96-D5572656878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2FABEE-F649-434F-AA04-C5194DFCC83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3EF50FB-A872-4548-BE96-D557265687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FABEE-F649-434F-AA04-C5194DFCC83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3EF50FB-A872-4548-BE96-D557265687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FABEE-F649-434F-AA04-C5194DFCC83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F50FB-A872-4548-BE96-D55726568788}" type="datetimeFigureOut">
              <a:rPr lang="zh-CN" altLang="en-US" smtClean="0"/>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FABEE-F649-434F-AA04-C5194DFCC83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8" Type="http://schemas.openxmlformats.org/officeDocument/2006/relationships/notesSlide" Target="../notesSlides/notesSlide10.xml"/><Relationship Id="rId17" Type="http://schemas.openxmlformats.org/officeDocument/2006/relationships/slideLayout" Target="../slideLayouts/slideLayout7.xml"/><Relationship Id="rId16" Type="http://schemas.openxmlformats.org/officeDocument/2006/relationships/tags" Target="../tags/tag22.xml"/><Relationship Id="rId15" Type="http://schemas.openxmlformats.org/officeDocument/2006/relationships/image" Target="../media/image6.jpeg"/><Relationship Id="rId14" Type="http://schemas.openxmlformats.org/officeDocument/2006/relationships/image" Target="../media/image5.jpeg"/><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3" Type="http://schemas.openxmlformats.org/officeDocument/2006/relationships/notesSlide" Target="../notesSlides/notesSlide12.xml"/><Relationship Id="rId22" Type="http://schemas.openxmlformats.org/officeDocument/2006/relationships/slideLayout" Target="../slideLayouts/slideLayout7.xml"/><Relationship Id="rId21" Type="http://schemas.openxmlformats.org/officeDocument/2006/relationships/image" Target="../media/image10.png"/><Relationship Id="rId20" Type="http://schemas.openxmlformats.org/officeDocument/2006/relationships/tags" Target="../tags/tag42.xml"/><Relationship Id="rId2" Type="http://schemas.openxmlformats.org/officeDocument/2006/relationships/tags" Target="../tags/tag27.xml"/><Relationship Id="rId19" Type="http://schemas.openxmlformats.org/officeDocument/2006/relationships/image" Target="../media/image9.jpeg"/><Relationship Id="rId18" Type="http://schemas.openxmlformats.org/officeDocument/2006/relationships/tags" Target="../tags/tag41.xml"/><Relationship Id="rId17" Type="http://schemas.openxmlformats.org/officeDocument/2006/relationships/tags" Target="../tags/tag40.xml"/><Relationship Id="rId16" Type="http://schemas.openxmlformats.org/officeDocument/2006/relationships/image" Target="../media/image8.jpeg"/><Relationship Id="rId15" Type="http://schemas.openxmlformats.org/officeDocument/2006/relationships/image" Target="../media/image7.png"/><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7.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14.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8" Type="http://schemas.openxmlformats.org/officeDocument/2006/relationships/notesSlide" Target="../notesSlides/notesSlide14.xml"/><Relationship Id="rId27" Type="http://schemas.openxmlformats.org/officeDocument/2006/relationships/slideLayout" Target="../slideLayouts/slideLayout7.xml"/><Relationship Id="rId26" Type="http://schemas.openxmlformats.org/officeDocument/2006/relationships/image" Target="../media/image12.jpeg"/><Relationship Id="rId25" Type="http://schemas.openxmlformats.org/officeDocument/2006/relationships/tags" Target="../tags/tag71.xml"/><Relationship Id="rId24" Type="http://schemas.openxmlformats.org/officeDocument/2006/relationships/tags" Target="../tags/tag70.xml"/><Relationship Id="rId23" Type="http://schemas.openxmlformats.org/officeDocument/2006/relationships/tags" Target="../tags/tag69.xml"/><Relationship Id="rId22" Type="http://schemas.openxmlformats.org/officeDocument/2006/relationships/tags" Target="../tags/tag68.xml"/><Relationship Id="rId21" Type="http://schemas.openxmlformats.org/officeDocument/2006/relationships/tags" Target="../tags/tag67.xml"/><Relationship Id="rId20" Type="http://schemas.openxmlformats.org/officeDocument/2006/relationships/tags" Target="../tags/tag66.xml"/><Relationship Id="rId2" Type="http://schemas.openxmlformats.org/officeDocument/2006/relationships/tags" Target="../tags/tag49.xml"/><Relationship Id="rId19" Type="http://schemas.openxmlformats.org/officeDocument/2006/relationships/tags" Target="../tags/tag65.xml"/><Relationship Id="rId18" Type="http://schemas.openxmlformats.org/officeDocument/2006/relationships/tags" Target="../tags/tag64.xml"/><Relationship Id="rId17" Type="http://schemas.openxmlformats.org/officeDocument/2006/relationships/tags" Target="../tags/tag63.xml"/><Relationship Id="rId16" Type="http://schemas.openxmlformats.org/officeDocument/2006/relationships/tags" Target="../tags/tag62.xml"/><Relationship Id="rId15" Type="http://schemas.openxmlformats.org/officeDocument/2006/relationships/image" Target="../media/image11.jpeg"/><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tags" Target="../tags/tag48.xml"/></Relationships>
</file>

<file path=ppt/slides/_rels/slide15.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0" Type="http://schemas.openxmlformats.org/officeDocument/2006/relationships/notesSlide" Target="../notesSlides/notesSlide15.xml"/><Relationship Id="rId3" Type="http://schemas.openxmlformats.org/officeDocument/2006/relationships/tags" Target="../tags/tag74.xml"/><Relationship Id="rId29" Type="http://schemas.openxmlformats.org/officeDocument/2006/relationships/slideLayout" Target="../slideLayouts/slideLayout7.xml"/><Relationship Id="rId28" Type="http://schemas.openxmlformats.org/officeDocument/2006/relationships/tags" Target="../tags/tag99.xml"/><Relationship Id="rId27" Type="http://schemas.openxmlformats.org/officeDocument/2006/relationships/tags" Target="../tags/tag98.xml"/><Relationship Id="rId26" Type="http://schemas.openxmlformats.org/officeDocument/2006/relationships/tags" Target="../tags/tag97.xml"/><Relationship Id="rId25" Type="http://schemas.openxmlformats.org/officeDocument/2006/relationships/tags" Target="../tags/tag96.xml"/><Relationship Id="rId24" Type="http://schemas.openxmlformats.org/officeDocument/2006/relationships/tags" Target="../tags/tag95.xml"/><Relationship Id="rId23" Type="http://schemas.openxmlformats.org/officeDocument/2006/relationships/tags" Target="../tags/tag94.xml"/><Relationship Id="rId22" Type="http://schemas.openxmlformats.org/officeDocument/2006/relationships/tags" Target="../tags/tag93.xml"/><Relationship Id="rId21" Type="http://schemas.openxmlformats.org/officeDocument/2006/relationships/tags" Target="../tags/tag92.xml"/><Relationship Id="rId20" Type="http://schemas.openxmlformats.org/officeDocument/2006/relationships/tags" Target="../tags/tag91.xml"/><Relationship Id="rId2" Type="http://schemas.openxmlformats.org/officeDocument/2006/relationships/tags" Target="../tags/tag73.xml"/><Relationship Id="rId19" Type="http://schemas.openxmlformats.org/officeDocument/2006/relationships/tags" Target="../tags/tag90.xml"/><Relationship Id="rId18" Type="http://schemas.openxmlformats.org/officeDocument/2006/relationships/tags" Target="../tags/tag89.xml"/><Relationship Id="rId17" Type="http://schemas.openxmlformats.org/officeDocument/2006/relationships/tags" Target="../tags/tag88.xml"/><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tags" Target="../tags/tag72.xml"/></Relationships>
</file>

<file path=ppt/slides/_rels/slide16.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8" Type="http://schemas.openxmlformats.org/officeDocument/2006/relationships/notesSlide" Target="../notesSlides/notesSlide16.xml"/><Relationship Id="rId17" Type="http://schemas.openxmlformats.org/officeDocument/2006/relationships/slideLayout" Target="../slideLayouts/slideLayout7.xml"/><Relationship Id="rId16" Type="http://schemas.openxmlformats.org/officeDocument/2006/relationships/tags" Target="../tags/tag115.xml"/><Relationship Id="rId15" Type="http://schemas.openxmlformats.org/officeDocument/2006/relationships/tags" Target="../tags/tag114.xml"/><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tags" Target="../tags/tag100.xml"/></Relationships>
</file>

<file path=ppt/slides/_rels/slide17.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6" Type="http://schemas.openxmlformats.org/officeDocument/2006/relationships/notesSlide" Target="../notesSlides/notesSlide17.xml"/><Relationship Id="rId15" Type="http://schemas.openxmlformats.org/officeDocument/2006/relationships/slideLayout" Target="../slideLayouts/slideLayout7.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tags" Target="../tags/tag116.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0" Type="http://schemas.openxmlformats.org/officeDocument/2006/relationships/notesSlide" Target="../notesSlides/notesSlide18.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7.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背景音乐 - 纯音乐 - 你是爱 Ppt2.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017862" y="-594360"/>
            <a:ext cx="609600" cy="609600"/>
          </a:xfrm>
          <a:prstGeom prst="rect">
            <a:avLst/>
          </a:prstGeom>
        </p:spPr>
      </p:pic>
      <p:sp>
        <p:nvSpPr>
          <p:cNvPr id="54" name="矩形 53"/>
          <p:cNvSpPr/>
          <p:nvPr/>
        </p:nvSpPr>
        <p:spPr>
          <a:xfrm>
            <a:off x="7311593" y="2046811"/>
            <a:ext cx="4883582" cy="1988154"/>
          </a:xfrm>
          <a:prstGeom prst="rect">
            <a:avLst/>
          </a:prstGeom>
          <a:solidFill>
            <a:srgbClr val="2684E2">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0" y="2046811"/>
            <a:ext cx="7743643" cy="1988154"/>
          </a:xfrm>
          <a:prstGeom prst="rect">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0" y="2276475"/>
            <a:ext cx="7346950" cy="922020"/>
          </a:xfrm>
          <a:prstGeom prst="rect">
            <a:avLst/>
          </a:prstGeom>
          <a:noFill/>
        </p:spPr>
        <p:txBody>
          <a:bodyPr wrap="square" rtlCol="0">
            <a:spAutoFit/>
          </a:bodyPr>
          <a:lstStyle/>
          <a:p>
            <a:pPr algn="r"/>
            <a:r>
              <a:rPr lang="zh-CN" altLang="en-US" sz="5400" b="1" dirty="0">
                <a:solidFill>
                  <a:schemeClr val="bg1"/>
                </a:solidFill>
                <a:latin typeface="微软雅黑" panose="020B0503020204020204" pitchFamily="34" charset="-122"/>
                <a:ea typeface="微软雅黑" panose="020B0503020204020204" pitchFamily="34" charset="-122"/>
              </a:rPr>
              <a:t>交易性金融资产的核算</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59" name="标题 4"/>
          <p:cNvSpPr txBox="1"/>
          <p:nvPr/>
        </p:nvSpPr>
        <p:spPr>
          <a:xfrm>
            <a:off x="2785110" y="3403600"/>
            <a:ext cx="4239895" cy="4025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sz="2000" dirty="0" smtClean="0">
                <a:solidFill>
                  <a:schemeClr val="bg1"/>
                </a:solidFill>
                <a:latin typeface="微软雅黑" panose="020B0503020204020204" pitchFamily="34" charset="-122"/>
                <a:ea typeface="微软雅黑" panose="020B0503020204020204" pitchFamily="34" charset="-122"/>
              </a:rPr>
              <a:t>张家港市第二职业高级中学</a:t>
            </a:r>
            <a:r>
              <a:rPr lang="en-US" altLang="zh-CN" sz="2000" dirty="0" smtClean="0">
                <a:solidFill>
                  <a:schemeClr val="bg1"/>
                </a:solidFill>
                <a:latin typeface="微软雅黑" panose="020B0503020204020204" pitchFamily="34" charset="-122"/>
                <a:ea typeface="微软雅黑" panose="020B0503020204020204" pitchFamily="34" charset="-122"/>
              </a:rPr>
              <a:t> </a:t>
            </a:r>
            <a:r>
              <a:rPr lang="zh-CN" altLang="en-US" sz="2000" dirty="0" smtClean="0">
                <a:solidFill>
                  <a:schemeClr val="bg1"/>
                </a:solidFill>
                <a:latin typeface="微软雅黑" panose="020B0503020204020204" pitchFamily="34" charset="-122"/>
                <a:ea typeface="微软雅黑" panose="020B0503020204020204" pitchFamily="34" charset="-122"/>
              </a:rPr>
              <a:t>曹筱华</a:t>
            </a:r>
            <a:endParaRPr lang="zh-CN" altLang="en-US" sz="2000" dirty="0" smtClean="0">
              <a:solidFill>
                <a:schemeClr val="bg1"/>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0-#ppt_w/2"/>
                                          </p:val>
                                        </p:tav>
                                        <p:tav tm="100000">
                                          <p:val>
                                            <p:strVal val="#ppt_x"/>
                                          </p:val>
                                        </p:tav>
                                      </p:tavLst>
                                    </p:anim>
                                    <p:anim calcmode="lin" valueType="num">
                                      <p:cBhvr additive="base">
                                        <p:cTn id="12" dur="500" fill="hold"/>
                                        <p:tgtEl>
                                          <p:spTgt spid="5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8"/>
                                        </p:tgtEl>
                                        <p:attrNameLst>
                                          <p:attrName>ppt_y</p:attrName>
                                        </p:attrNameLst>
                                      </p:cBhvr>
                                      <p:tavLst>
                                        <p:tav tm="0">
                                          <p:val>
                                            <p:strVal val="#ppt_y"/>
                                          </p:val>
                                        </p:tav>
                                        <p:tav tm="100000">
                                          <p:val>
                                            <p:strVal val="#ppt_y"/>
                                          </p:val>
                                        </p:tav>
                                      </p:tavLst>
                                    </p:anim>
                                    <p:anim calcmode="lin" valueType="num">
                                      <p:cBhvr>
                                        <p:cTn id="18"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8"/>
                                        </p:tgtEl>
                                      </p:cBhvr>
                                    </p:animEffect>
                                  </p:childTnLst>
                                </p:cTn>
                              </p:par>
                            </p:childTnLst>
                          </p:cTn>
                        </p:par>
                        <p:par>
                          <p:cTn id="21" fill="hold">
                            <p:stCondLst>
                              <p:cond delay="949"/>
                            </p:stCondLst>
                            <p:childTnLst>
                              <p:par>
                                <p:cTn id="22" presetID="42"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1000"/>
                                        <p:tgtEl>
                                          <p:spTgt spid="59"/>
                                        </p:tgtEl>
                                      </p:cBhvr>
                                    </p:animEffect>
                                    <p:anim calcmode="lin" valueType="num">
                                      <p:cBhvr>
                                        <p:cTn id="25" dur="1000" fill="hold"/>
                                        <p:tgtEl>
                                          <p:spTgt spid="59"/>
                                        </p:tgtEl>
                                        <p:attrNameLst>
                                          <p:attrName>ppt_x</p:attrName>
                                        </p:attrNameLst>
                                      </p:cBhvr>
                                      <p:tavLst>
                                        <p:tav tm="0">
                                          <p:val>
                                            <p:strVal val="#ppt_x"/>
                                          </p:val>
                                        </p:tav>
                                        <p:tav tm="100000">
                                          <p:val>
                                            <p:strVal val="#ppt_x"/>
                                          </p:val>
                                        </p:tav>
                                      </p:tavLst>
                                    </p:anim>
                                    <p:anim calcmode="lin" valueType="num">
                                      <p:cBhvr>
                                        <p:cTn id="26" dur="1000" fill="hold"/>
                                        <p:tgtEl>
                                          <p:spTgt spid="59"/>
                                        </p:tgtEl>
                                        <p:attrNameLst>
                                          <p:attrName>ppt_y</p:attrName>
                                        </p:attrNameLst>
                                      </p:cBhvr>
                                      <p:tavLst>
                                        <p:tav tm="0">
                                          <p:val>
                                            <p:strVal val="#ppt_y+.1"/>
                                          </p:val>
                                        </p:tav>
                                        <p:tav tm="100000">
                                          <p:val>
                                            <p:strVal val="#ppt_y"/>
                                          </p:val>
                                        </p:tav>
                                      </p:tavLst>
                                    </p:anim>
                                  </p:childTnLst>
                                </p:cTn>
                              </p:par>
                            </p:childTnLst>
                          </p:cTn>
                        </p:par>
                        <p:par>
                          <p:cTn id="27" fill="hold">
                            <p:stCondLst>
                              <p:cond delay="1949"/>
                            </p:stCondLst>
                            <p:childTnLst>
                              <p:par>
                                <p:cTn id="28" presetID="10" presetClass="entr" presetSubtype="0"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1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remove" display="0">
                  <p:stCondLst>
                    <p:cond delay="indefinite"/>
                  </p:stCondLst>
                  <p:endCondLst>
                    <p:cond evt="onStopAudio" delay="0">
                      <p:tgtEl>
                        <p:sldTgt/>
                      </p:tgtEl>
                    </p:cond>
                  </p:endCondLst>
                </p:cTn>
                <p:tgtEl>
                  <p:spTgt spid="4"/>
                </p:tgtEl>
              </p:cMediaNode>
            </p:audio>
          </p:childTnLst>
        </p:cTn>
      </p:par>
    </p:tnLst>
    <p:bldLst>
      <p:bldP spid="54" grpId="0" animBg="1"/>
      <p:bldP spid="56" grpId="0" animBg="1"/>
      <p:bldP spid="58" grpId="0"/>
      <p:bldP spid="59" grpId="0"/>
      <p:bldP spid="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88176" y="-292735"/>
            <a:ext cx="3895892" cy="1099537"/>
            <a:chOff x="6768" y="2905"/>
            <a:chExt cx="7221" cy="2041"/>
          </a:xfrm>
        </p:grpSpPr>
        <p:cxnSp>
          <p:nvCxnSpPr>
            <p:cNvPr id="6" name="直接连接符 5"/>
            <p:cNvCxnSpPr/>
            <p:nvPr/>
          </p:nvCxnSpPr>
          <p:spPr>
            <a:xfrm>
              <a:off x="8242" y="4946"/>
              <a:ext cx="510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49"/>
            <p:cNvSpPr/>
            <p:nvPr/>
          </p:nvSpPr>
          <p:spPr>
            <a:xfrm>
              <a:off x="7533" y="3798"/>
              <a:ext cx="6456" cy="1083"/>
            </a:xfrm>
            <a:prstGeom prst="rect">
              <a:avLst/>
            </a:prstGeom>
            <a:effectLst/>
          </p:spPr>
          <p:txBody>
            <a:bodyPr wrap="square">
              <a:spAutoFit/>
            </a:bodyPr>
            <a:lstStyle/>
            <a:p>
              <a:pPr marL="0" lvl="1"/>
              <a:r>
                <a:rPr lang="zh-CN" altLang="en-US" sz="3200" b="1" dirty="0" smtClean="0">
                  <a:solidFill>
                    <a:srgbClr val="2684E2"/>
                  </a:solidFill>
                  <a:latin typeface="微软雅黑" panose="020B0503020204020204" pitchFamily="34" charset="-122"/>
                  <a:ea typeface="微软雅黑" panose="020B0503020204020204" pitchFamily="34" charset="-122"/>
                </a:rPr>
                <a:t>（二）持有期间</a:t>
              </a:r>
              <a:endParaRPr lang="en-US" altLang="zh-CN" sz="3200" b="1" dirty="0" smtClean="0">
                <a:solidFill>
                  <a:srgbClr val="2684E2"/>
                </a:solidFill>
                <a:latin typeface="微软雅黑" panose="020B0503020204020204" pitchFamily="34" charset="-122"/>
                <a:ea typeface="微软雅黑" panose="020B0503020204020204" pitchFamily="34" charset="-122"/>
              </a:endParaRPr>
            </a:p>
          </p:txBody>
        </p:sp>
        <p:sp>
          <p:nvSpPr>
            <p:cNvPr id="39" name="椭圆 38"/>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0" name="椭圆 39"/>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1" name="椭圆 40"/>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2" name="椭圆 41"/>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3" name="椭圆 42"/>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4" name="椭圆 43"/>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5" name="椭圆 44"/>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6" name="椭圆 45"/>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7" name="椭圆 46"/>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8" name="椭圆 47"/>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sp>
        <p:nvSpPr>
          <p:cNvPr id="59" name="等腰三角形 58"/>
          <p:cNvSpPr/>
          <p:nvPr/>
        </p:nvSpPr>
        <p:spPr>
          <a:xfrm>
            <a:off x="0" y="4698175"/>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694055" y="1586230"/>
            <a:ext cx="11011535" cy="953135"/>
          </a:xfrm>
          <a:prstGeom prst="rect">
            <a:avLst/>
          </a:prstGeom>
          <a:noFill/>
          <a:ln w="9525">
            <a:noFill/>
          </a:ln>
        </p:spPr>
        <p:txBody>
          <a:bodyPr wrap="square">
            <a:spAutoFit/>
          </a:bodyPr>
          <a:p>
            <a:pPr indent="0"/>
            <a:r>
              <a:rPr lang="zh-CN" sz="2800" b="1">
                <a:solidFill>
                  <a:srgbClr val="00B050"/>
                </a:solidFill>
                <a:ea typeface="宋体" panose="02010600030101010101" pitchFamily="2" charset="-122"/>
              </a:rPr>
              <a:t>（</a:t>
            </a:r>
            <a:r>
              <a:rPr lang="en-US" altLang="zh-CN" sz="2800" b="1">
                <a:solidFill>
                  <a:srgbClr val="00AF92"/>
                </a:solidFill>
                <a:ea typeface="宋体" panose="02010600030101010101" pitchFamily="2" charset="-122"/>
              </a:rPr>
              <a:t>1</a:t>
            </a:r>
            <a:r>
              <a:rPr lang="zh-CN" altLang="en-US" sz="2800" b="1">
                <a:solidFill>
                  <a:srgbClr val="00AF92"/>
                </a:solidFill>
                <a:ea typeface="宋体" panose="02010600030101010101" pitchFamily="2" charset="-122"/>
              </a:rPr>
              <a:t>）收到取得时已</a:t>
            </a:r>
            <a:r>
              <a:rPr lang="zh-CN" sz="2800" b="1">
                <a:solidFill>
                  <a:srgbClr val="00AF92"/>
                </a:solidFill>
                <a:ea typeface="宋体" panose="02010600030101010101" pitchFamily="2" charset="-122"/>
              </a:rPr>
              <a:t>宣告但尚未发放的现金股利</a:t>
            </a:r>
            <a:endParaRPr lang="zh-CN" sz="2800" b="1">
              <a:solidFill>
                <a:srgbClr val="00AF92"/>
              </a:solidFill>
              <a:ea typeface="宋体" panose="02010600030101010101" pitchFamily="2" charset="-122"/>
            </a:endParaRPr>
          </a:p>
          <a:p>
            <a:pPr indent="0"/>
            <a:r>
              <a:rPr lang="zh-CN" sz="2800" b="1">
                <a:solidFill>
                  <a:srgbClr val="00AF92"/>
                </a:solidFill>
                <a:ea typeface="宋体" panose="02010600030101010101" pitchFamily="2" charset="-122"/>
              </a:rPr>
              <a:t> </a:t>
            </a:r>
            <a:r>
              <a:rPr lang="en-US" altLang="zh-CN" sz="2800" b="1">
                <a:solidFill>
                  <a:srgbClr val="00AF92"/>
                </a:solidFill>
                <a:ea typeface="宋体" panose="02010600030101010101" pitchFamily="2" charset="-122"/>
              </a:rPr>
              <a:t>                            </a:t>
            </a:r>
            <a:r>
              <a:rPr lang="zh-CN" sz="2800" b="1">
                <a:solidFill>
                  <a:srgbClr val="00AF92"/>
                </a:solidFill>
                <a:ea typeface="宋体" panose="02010600030101010101" pitchFamily="2" charset="-122"/>
              </a:rPr>
              <a:t>或已到付息期但尚未领取的债券利息</a:t>
            </a:r>
            <a:endParaRPr lang="zh-CN" altLang="en-US" sz="2800" b="1">
              <a:solidFill>
                <a:srgbClr val="00AF92"/>
              </a:solidFill>
              <a:ea typeface="宋体" panose="02010600030101010101" pitchFamily="2" charset="-122"/>
            </a:endParaRPr>
          </a:p>
        </p:txBody>
      </p:sp>
      <p:sp>
        <p:nvSpPr>
          <p:cNvPr id="10" name="文本框 9"/>
          <p:cNvSpPr txBox="1"/>
          <p:nvPr/>
        </p:nvSpPr>
        <p:spPr>
          <a:xfrm>
            <a:off x="1311275" y="2646680"/>
            <a:ext cx="7782560" cy="953135"/>
          </a:xfrm>
          <a:prstGeom prst="rect">
            <a:avLst/>
          </a:prstGeom>
          <a:noFill/>
          <a:ln w="9525">
            <a:noFill/>
          </a:ln>
        </p:spPr>
        <p:txBody>
          <a:bodyPr wrap="square">
            <a:spAutoFit/>
          </a:bodyPr>
          <a:p>
            <a:pPr indent="0"/>
            <a:r>
              <a:rPr lang="zh-CN" sz="2800" b="1">
                <a:solidFill>
                  <a:schemeClr val="tx1"/>
                </a:solidFill>
                <a:ea typeface="宋体" panose="02010600030101010101" pitchFamily="2" charset="-122"/>
                <a:sym typeface="+mn-ea"/>
              </a:rPr>
              <a:t>借：其他货币资金——存出投资款等</a:t>
            </a:r>
            <a:endParaRPr lang="zh-CN" sz="2800" b="1">
              <a:solidFill>
                <a:schemeClr val="tx1"/>
              </a:solidFill>
              <a:ea typeface="宋体" panose="02010600030101010101" pitchFamily="2" charset="-122"/>
              <a:sym typeface="+mn-ea"/>
            </a:endParaRPr>
          </a:p>
          <a:p>
            <a:pPr indent="0"/>
            <a:r>
              <a:rPr lang="en-US" altLang="zh-CN" sz="2800" b="1">
                <a:solidFill>
                  <a:schemeClr val="tx1"/>
                </a:solidFill>
                <a:ea typeface="宋体" panose="02010600030101010101" pitchFamily="2" charset="-122"/>
              </a:rPr>
              <a:t>         </a:t>
            </a:r>
            <a:r>
              <a:rPr lang="zh-CN" altLang="en-US" sz="2800" b="1">
                <a:solidFill>
                  <a:schemeClr val="tx1"/>
                </a:solidFill>
                <a:ea typeface="宋体" panose="02010600030101010101" pitchFamily="2" charset="-122"/>
              </a:rPr>
              <a:t>贷：</a:t>
            </a:r>
            <a:r>
              <a:rPr lang="zh-CN" sz="2800" b="1">
                <a:solidFill>
                  <a:schemeClr val="tx1"/>
                </a:solidFill>
                <a:ea typeface="宋体" panose="02010600030101010101" pitchFamily="2" charset="-122"/>
                <a:sym typeface="+mn-ea"/>
              </a:rPr>
              <a:t>应收股利/应收利息</a:t>
            </a:r>
            <a:r>
              <a:rPr lang="en-US" altLang="zh-CN" sz="2800" b="1">
                <a:solidFill>
                  <a:schemeClr val="tx1"/>
                </a:solidFill>
                <a:ea typeface="宋体" panose="02010600030101010101" pitchFamily="2" charset="-122"/>
              </a:rPr>
              <a:t> </a:t>
            </a:r>
            <a:r>
              <a:rPr lang="en-US" altLang="zh-CN" b="0">
                <a:solidFill>
                  <a:srgbClr val="3F3F3F"/>
                </a:solidFill>
                <a:ea typeface="宋体" panose="02010600030101010101" pitchFamily="2" charset="-122"/>
              </a:rPr>
              <a:t>                 </a:t>
            </a:r>
            <a:endParaRPr lang="en-US" altLang="zh-CN" b="0">
              <a:solidFill>
                <a:srgbClr val="3F3F3F"/>
              </a:solidFill>
              <a:ea typeface="宋体" panose="02010600030101010101" pitchFamily="2" charset="-122"/>
            </a:endParaRPr>
          </a:p>
        </p:txBody>
      </p:sp>
      <p:sp>
        <p:nvSpPr>
          <p:cNvPr id="11" name="Rectangle 49"/>
          <p:cNvSpPr/>
          <p:nvPr/>
        </p:nvSpPr>
        <p:spPr>
          <a:xfrm>
            <a:off x="1993265" y="887095"/>
            <a:ext cx="6269355" cy="583565"/>
          </a:xfrm>
          <a:prstGeom prst="rect">
            <a:avLst/>
          </a:prstGeom>
          <a:effectLst/>
        </p:spPr>
        <p:txBody>
          <a:bodyPr wrap="square">
            <a:spAutoFit/>
          </a:bodyPr>
          <a:p>
            <a:pPr marL="0" lvl="1"/>
            <a:r>
              <a:rPr lang="en-US" altLang="zh-CN" sz="3200" b="1" dirty="0" smtClean="0">
                <a:solidFill>
                  <a:srgbClr val="7030A0"/>
                </a:solidFill>
                <a:latin typeface="微软雅黑" panose="020B0503020204020204" pitchFamily="34" charset="-122"/>
                <a:ea typeface="微软雅黑" panose="020B0503020204020204" pitchFamily="34" charset="-122"/>
              </a:rPr>
              <a:t>1.</a:t>
            </a:r>
            <a:r>
              <a:rPr lang="zh-CN" altLang="en-US" sz="3200" b="1" dirty="0" smtClean="0">
                <a:solidFill>
                  <a:srgbClr val="7030A0"/>
                </a:solidFill>
                <a:latin typeface="微软雅黑" panose="020B0503020204020204" pitchFamily="34" charset="-122"/>
                <a:ea typeface="微软雅黑" panose="020B0503020204020204" pitchFamily="34" charset="-122"/>
              </a:rPr>
              <a:t>股利或利息的核算</a:t>
            </a:r>
            <a:endParaRPr lang="zh-CN" altLang="en-US" sz="3200" b="1" dirty="0" smtClean="0">
              <a:solidFill>
                <a:srgbClr val="7030A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9525" y="-203835"/>
            <a:ext cx="1485265" cy="1689100"/>
            <a:chOff x="5293" y="2905"/>
            <a:chExt cx="3200" cy="3654"/>
          </a:xfrm>
        </p:grpSpPr>
        <p:grpSp>
          <p:nvGrpSpPr>
            <p:cNvPr id="13" name="组合 12"/>
            <p:cNvGrpSpPr/>
            <p:nvPr/>
          </p:nvGrpSpPr>
          <p:grpSpPr>
            <a:xfrm>
              <a:off x="5293" y="3359"/>
              <a:ext cx="3200" cy="3200"/>
              <a:chOff x="1677608" y="2996952"/>
              <a:chExt cx="1395643" cy="1395643"/>
            </a:xfrm>
          </p:grpSpPr>
          <p:sp>
            <p:nvSpPr>
              <p:cNvPr id="14" name="Oval 60"/>
              <p:cNvSpPr>
                <a:spLocks noChangeAspect="1"/>
              </p:cNvSpPr>
              <p:nvPr>
                <p:custDataLst>
                  <p:tags r:id="rId1"/>
                </p:custDataLst>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dirty="0">
                  <a:solidFill>
                    <a:srgbClr val="FA783A"/>
                  </a:solidFill>
                </a:endParaRPr>
              </a:p>
            </p:txBody>
          </p:sp>
          <p:sp>
            <p:nvSpPr>
              <p:cNvPr id="15" name="Oval 29"/>
              <p:cNvSpPr>
                <a:spLocks noChangeAspect="1"/>
              </p:cNvSpPr>
              <p:nvPr>
                <p:custDataLst>
                  <p:tags r:id="rId2"/>
                </p:custDataLst>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endParaRPr lang="en-US" sz="2800" dirty="0">
                  <a:solidFill>
                    <a:srgbClr val="FA783A"/>
                  </a:solidFill>
                  <a:effectLst>
                    <a:outerShdw blurRad="38100" dist="38100" dir="2700000" algn="tl">
                      <a:srgbClr val="000000">
                        <a:alpha val="43137"/>
                      </a:srgbClr>
                    </a:outerShdw>
                  </a:effectLst>
                  <a:latin typeface="DIN-BoldItalic" pitchFamily="50" charset="0"/>
                </a:endParaRPr>
              </a:p>
            </p:txBody>
          </p:sp>
        </p:grpSp>
        <p:sp>
          <p:nvSpPr>
            <p:cNvPr id="16" name="椭圆 15"/>
            <p:cNvSpPr>
              <a:spLocks noChangeAspect="1"/>
            </p:cNvSpPr>
            <p:nvPr>
              <p:custDataLst>
                <p:tags r:id="rId3"/>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17" name="椭圆 16"/>
            <p:cNvSpPr>
              <a:spLocks noChangeAspect="1"/>
            </p:cNvSpPr>
            <p:nvPr>
              <p:custDataLst>
                <p:tags r:id="rId4"/>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18" name="椭圆 17"/>
            <p:cNvSpPr>
              <a:spLocks noChangeAspect="1"/>
            </p:cNvSpPr>
            <p:nvPr>
              <p:custDataLst>
                <p:tags r:id="rId5"/>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19" name="椭圆 18"/>
            <p:cNvSpPr>
              <a:spLocks noChangeAspect="1"/>
            </p:cNvSpPr>
            <p:nvPr>
              <p:custDataLst>
                <p:tags r:id="rId6"/>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0" name="椭圆 19"/>
            <p:cNvSpPr>
              <a:spLocks noChangeAspect="1"/>
            </p:cNvSpPr>
            <p:nvPr>
              <p:custDataLst>
                <p:tags r:id="rId7"/>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1" name="椭圆 20"/>
            <p:cNvSpPr>
              <a:spLocks noChangeAspect="1"/>
            </p:cNvSpPr>
            <p:nvPr>
              <p:custDataLst>
                <p:tags r:id="rId8"/>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2" name="椭圆 21"/>
            <p:cNvSpPr>
              <a:spLocks noChangeAspect="1"/>
            </p:cNvSpPr>
            <p:nvPr>
              <p:custDataLst>
                <p:tags r:id="rId9"/>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3" name="椭圆 22"/>
            <p:cNvSpPr>
              <a:spLocks noChangeAspect="1"/>
            </p:cNvSpPr>
            <p:nvPr>
              <p:custDataLst>
                <p:tags r:id="rId10"/>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4" name="椭圆 23"/>
            <p:cNvSpPr>
              <a:spLocks noChangeAspect="1"/>
            </p:cNvSpPr>
            <p:nvPr>
              <p:custDataLst>
                <p:tags r:id="rId11"/>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5" name="椭圆 24"/>
            <p:cNvSpPr>
              <a:spLocks noChangeAspect="1"/>
            </p:cNvSpPr>
            <p:nvPr>
              <p:custDataLst>
                <p:tags r:id="rId12"/>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56" name="KSO_Shape"/>
            <p:cNvSpPr/>
            <p:nvPr>
              <p:custDataLst>
                <p:tags r:id="rId13"/>
              </p:custDataLst>
            </p:nvPr>
          </p:nvSpPr>
          <p:spPr bwMode="auto">
            <a:xfrm>
              <a:off x="6161" y="4447"/>
              <a:ext cx="1465" cy="115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defRPr/>
              </a:pPr>
              <a:endParaRPr lang="zh-CN" altLang="en-US">
                <a:solidFill>
                  <a:srgbClr val="1C666E"/>
                </a:solidFill>
                <a:ea typeface="宋体" panose="02010600030101010101" pitchFamily="2" charset="-122"/>
              </a:endParaRPr>
            </a:p>
          </p:txBody>
        </p:sp>
      </p:grpSp>
      <p:pic>
        <p:nvPicPr>
          <p:cNvPr id="29" name="图片 28" descr="案例2"/>
          <p:cNvPicPr>
            <a:picLocks noChangeAspect="1"/>
          </p:cNvPicPr>
          <p:nvPr/>
        </p:nvPicPr>
        <p:blipFill>
          <a:blip r:embed="rId14"/>
          <a:stretch>
            <a:fillRect/>
          </a:stretch>
        </p:blipFill>
        <p:spPr>
          <a:xfrm>
            <a:off x="1220470" y="3644900"/>
            <a:ext cx="9687560" cy="1329690"/>
          </a:xfrm>
          <a:prstGeom prst="rect">
            <a:avLst/>
          </a:prstGeom>
        </p:spPr>
      </p:pic>
      <p:pic>
        <p:nvPicPr>
          <p:cNvPr id="30" name="图片 29" descr="2-1"/>
          <p:cNvPicPr>
            <a:picLocks noChangeAspect="1"/>
          </p:cNvPicPr>
          <p:nvPr/>
        </p:nvPicPr>
        <p:blipFill>
          <a:blip r:embed="rId15"/>
          <a:stretch>
            <a:fillRect/>
          </a:stretch>
        </p:blipFill>
        <p:spPr>
          <a:xfrm>
            <a:off x="1220470" y="5085080"/>
            <a:ext cx="9777730" cy="1450975"/>
          </a:xfrm>
          <a:prstGeom prst="rect">
            <a:avLst/>
          </a:prstGeom>
        </p:spPr>
      </p:pic>
      <p:sp>
        <p:nvSpPr>
          <p:cNvPr id="31" name="等腰三角形 30"/>
          <p:cNvSpPr/>
          <p:nvPr>
            <p:custDataLst>
              <p:tags r:id="rId16"/>
            </p:custDataLst>
          </p:nvPr>
        </p:nvSpPr>
        <p:spPr>
          <a:xfrm rot="10800000">
            <a:off x="9820080" y="-27384"/>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to="" calcmode="lin" valueType="num">
                                      <p:cBhvr>
                                        <p:cTn id="12" dur="1" fill="hold"/>
                                        <p:tgtEl>
                                          <p:spTgt spid="29"/>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250"/>
                                  </p:stCondLst>
                                  <p:childTnLst>
                                    <p:set>
                                      <p:cBhvr>
                                        <p:cTn id="16" dur="1" fill="hold">
                                          <p:stCondLst>
                                            <p:cond delay="0"/>
                                          </p:stCondLst>
                                        </p:cTn>
                                        <p:tgtEl>
                                          <p:spTgt spid="30"/>
                                        </p:tgtEl>
                                        <p:attrNameLst>
                                          <p:attrName>style.visibility</p:attrName>
                                        </p:attrNameLst>
                                      </p:cBhvr>
                                      <p:to>
                                        <p:strVal val="visible"/>
                                      </p:to>
                                    </p:set>
                                    <p:anim to="" calcmode="lin" valueType="num">
                                      <p:cBhvr>
                                        <p:cTn id="17" dur="1" fill="hold"/>
                                        <p:tgtEl>
                                          <p:spTgt spid="30"/>
                                        </p:tgtEl>
                                      </p:cBhvr>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1" animBg="1"/>
      <p:bldP spid="100" grpId="0"/>
      <p:bldP spid="10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620" y="-292735"/>
            <a:ext cx="4806066" cy="1968500"/>
            <a:chOff x="5293" y="2905"/>
            <a:chExt cx="8908" cy="3654"/>
          </a:xfrm>
        </p:grpSpPr>
        <p:cxnSp>
          <p:nvCxnSpPr>
            <p:cNvPr id="6" name="直接连接符 5"/>
            <p:cNvCxnSpPr/>
            <p:nvPr/>
          </p:nvCxnSpPr>
          <p:spPr>
            <a:xfrm>
              <a:off x="8242" y="4946"/>
              <a:ext cx="510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293" y="3359"/>
              <a:ext cx="3200" cy="3200"/>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4" name="Oval 29"/>
              <p:cNvSpPr>
                <a:spLocks noChangeAspect="1"/>
              </p:cNvSpPr>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endParaRPr lang="en-US" sz="2800" dirty="0">
                  <a:solidFill>
                    <a:srgbClr val="FA783A"/>
                  </a:solidFill>
                  <a:effectLst>
                    <a:outerShdw blurRad="38100" dist="38100" dir="2700000" algn="tl">
                      <a:srgbClr val="000000">
                        <a:alpha val="43137"/>
                      </a:srgbClr>
                    </a:outerShdw>
                  </a:effectLst>
                  <a:latin typeface="DIN-BoldItalic" pitchFamily="50" charset="0"/>
                </a:endParaRPr>
              </a:p>
            </p:txBody>
          </p:sp>
        </p:grpSp>
        <p:sp>
          <p:nvSpPr>
            <p:cNvPr id="8" name="Rectangle 49"/>
            <p:cNvSpPr/>
            <p:nvPr/>
          </p:nvSpPr>
          <p:spPr>
            <a:xfrm>
              <a:off x="9134" y="3914"/>
              <a:ext cx="5067" cy="1083"/>
            </a:xfrm>
            <a:prstGeom prst="rect">
              <a:avLst/>
            </a:prstGeom>
            <a:effectLst/>
          </p:spPr>
          <p:txBody>
            <a:bodyPr wrap="square">
              <a:spAutoFit/>
            </a:bodyPr>
            <a:lstStyle/>
            <a:p>
              <a:pPr marL="0" lvl="1"/>
              <a:r>
                <a:rPr lang="zh-CN" altLang="en-US" sz="3200" b="1" dirty="0" smtClean="0">
                  <a:solidFill>
                    <a:srgbClr val="2684E2"/>
                  </a:solidFill>
                  <a:latin typeface="微软雅黑" panose="020B0503020204020204" pitchFamily="34" charset="-122"/>
                  <a:ea typeface="微软雅黑" panose="020B0503020204020204" pitchFamily="34" charset="-122"/>
                </a:rPr>
                <a:t>例题分析</a:t>
              </a:r>
              <a:endParaRPr lang="zh-CN" altLang="en-US" sz="3200" b="1" dirty="0" smtClean="0">
                <a:solidFill>
                  <a:srgbClr val="2684E2"/>
                </a:solidFill>
                <a:latin typeface="微软雅黑" panose="020B0503020204020204" pitchFamily="34" charset="-122"/>
                <a:ea typeface="微软雅黑" panose="020B0503020204020204" pitchFamily="34" charset="-122"/>
              </a:endParaRPr>
            </a:p>
          </p:txBody>
        </p:sp>
        <p:sp>
          <p:nvSpPr>
            <p:cNvPr id="39" name="椭圆 38"/>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0" name="椭圆 39"/>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1" name="椭圆 40"/>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2" name="椭圆 41"/>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3" name="椭圆 42"/>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4" name="椭圆 43"/>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5" name="椭圆 44"/>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6" name="椭圆 45"/>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7" name="椭圆 46"/>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8" name="椭圆 47"/>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sp>
        <p:nvSpPr>
          <p:cNvPr id="58" name="等腰三角形 57"/>
          <p:cNvSpPr/>
          <p:nvPr/>
        </p:nvSpPr>
        <p:spPr>
          <a:xfrm rot="10800000">
            <a:off x="9820080" y="-27384"/>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a:off x="0" y="4698175"/>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583690" y="1113155"/>
            <a:ext cx="8735695" cy="1614170"/>
          </a:xfrm>
          <a:prstGeom prst="rect">
            <a:avLst/>
          </a:prstGeom>
          <a:noFill/>
          <a:ln w="9525">
            <a:noFill/>
          </a:ln>
        </p:spPr>
        <p:txBody>
          <a:bodyPr>
            <a:noAutofit/>
          </a:bodyPr>
          <a:p>
            <a:pPr indent="200025"/>
            <a:r>
              <a:rPr lang="zh-CN" sz="3200" b="1">
                <a:solidFill>
                  <a:srgbClr val="3F3F3F"/>
                </a:solidFill>
                <a:ea typeface="宋体" panose="02010600030101010101" pitchFamily="2" charset="-122"/>
                <a:sym typeface="+mn-ea"/>
              </a:rPr>
              <a:t>【例</a:t>
            </a:r>
            <a:r>
              <a:rPr lang="en-US" altLang="zh-CN" sz="3200" b="1">
                <a:solidFill>
                  <a:srgbClr val="3F3F3F"/>
                </a:solidFill>
                <a:ea typeface="宋体" panose="02010600030101010101" pitchFamily="2" charset="-122"/>
                <a:sym typeface="+mn-ea"/>
              </a:rPr>
              <a:t>2</a:t>
            </a:r>
            <a:r>
              <a:rPr lang="zh-CN" sz="3200" b="1">
                <a:solidFill>
                  <a:srgbClr val="3F3F3F"/>
                </a:solidFill>
                <a:ea typeface="宋体" panose="02010600030101010101" pitchFamily="2" charset="-122"/>
                <a:sym typeface="+mn-ea"/>
              </a:rPr>
              <a:t>】承</a:t>
            </a:r>
            <a:r>
              <a:rPr lang="zh-CN" sz="3200" b="1">
                <a:solidFill>
                  <a:srgbClr val="3F3F3F"/>
                </a:solidFill>
                <a:ea typeface="宋体" panose="02010600030101010101" pitchFamily="2" charset="-122"/>
              </a:rPr>
              <a:t>【例1】</a:t>
            </a:r>
            <a:r>
              <a:rPr lang="zh-CN" sz="3200" b="1">
                <a:solidFill>
                  <a:srgbClr val="3F3F3F"/>
                </a:solidFill>
                <a:ea typeface="宋体" panose="02010600030101010101" pitchFamily="2" charset="-122"/>
                <a:sym typeface="+mn-ea"/>
              </a:rPr>
              <a:t>20</a:t>
            </a:r>
            <a:r>
              <a:rPr lang="en-US" altLang="zh-CN" sz="3200" b="1">
                <a:solidFill>
                  <a:srgbClr val="3F3F3F"/>
                </a:solidFill>
                <a:ea typeface="宋体" panose="02010600030101010101" pitchFamily="2" charset="-122"/>
                <a:sym typeface="+mn-ea"/>
              </a:rPr>
              <a:t>21</a:t>
            </a:r>
            <a:r>
              <a:rPr lang="zh-CN" sz="3200" b="1">
                <a:solidFill>
                  <a:srgbClr val="3F3F3F"/>
                </a:solidFill>
                <a:ea typeface="宋体" panose="02010600030101010101" pitchFamily="2" charset="-122"/>
                <a:sym typeface="+mn-ea"/>
              </a:rPr>
              <a:t>年4月2日，收到A公司发放的每股现金股利</a:t>
            </a:r>
            <a:r>
              <a:rPr lang="en-US" altLang="zh-CN" sz="3200" b="1">
                <a:solidFill>
                  <a:srgbClr val="3F3F3F"/>
                </a:solidFill>
                <a:ea typeface="宋体" panose="02010600030101010101" pitchFamily="2" charset="-122"/>
                <a:sym typeface="+mn-ea"/>
              </a:rPr>
              <a:t>1</a:t>
            </a:r>
            <a:r>
              <a:rPr lang="zh-CN" altLang="en-US" sz="3200" b="1">
                <a:solidFill>
                  <a:srgbClr val="3F3F3F"/>
                </a:solidFill>
                <a:ea typeface="宋体" panose="02010600030101010101" pitchFamily="2" charset="-122"/>
                <a:sym typeface="+mn-ea"/>
              </a:rPr>
              <a:t>元</a:t>
            </a:r>
            <a:r>
              <a:rPr lang="zh-CN" sz="3200" b="1">
                <a:solidFill>
                  <a:srgbClr val="3F3F3F"/>
                </a:solidFill>
                <a:ea typeface="宋体" panose="02010600030101010101" pitchFamily="2" charset="-122"/>
                <a:sym typeface="+mn-ea"/>
              </a:rPr>
              <a:t>。</a:t>
            </a:r>
            <a:endParaRPr lang="zh-CN" sz="3200" b="1">
              <a:solidFill>
                <a:srgbClr val="3F3F3F"/>
              </a:solidFill>
              <a:ea typeface="宋体" panose="02010600030101010101" pitchFamily="2" charset="-122"/>
            </a:endParaRPr>
          </a:p>
        </p:txBody>
      </p:sp>
      <p:sp>
        <p:nvSpPr>
          <p:cNvPr id="10" name="文本框 9"/>
          <p:cNvSpPr txBox="1"/>
          <p:nvPr/>
        </p:nvSpPr>
        <p:spPr>
          <a:xfrm>
            <a:off x="2352675" y="5661025"/>
            <a:ext cx="9390380" cy="3396615"/>
          </a:xfrm>
          <a:prstGeom prst="rect">
            <a:avLst/>
          </a:prstGeom>
          <a:noFill/>
          <a:ln w="9525">
            <a:noFill/>
          </a:ln>
        </p:spPr>
        <p:txBody>
          <a:bodyPr wrap="square">
            <a:noAutofit/>
          </a:bodyPr>
          <a:p>
            <a:pPr lvl="0"/>
            <a:endParaRPr lang="zh-CN" sz="2400" b="1">
              <a:solidFill>
                <a:srgbClr val="3F3F3F"/>
              </a:solidFill>
              <a:ea typeface="宋体" panose="02010600030101010101" pitchFamily="2" charset="-122"/>
            </a:endParaRPr>
          </a:p>
        </p:txBody>
      </p:sp>
      <p:sp>
        <p:nvSpPr>
          <p:cNvPr id="13" name="文本框 9"/>
          <p:cNvSpPr txBox="1"/>
          <p:nvPr>
            <p:custDataLst>
              <p:tags r:id="rId1"/>
            </p:custDataLst>
          </p:nvPr>
        </p:nvSpPr>
        <p:spPr>
          <a:xfrm>
            <a:off x="31750" y="3860800"/>
            <a:ext cx="4766945" cy="2430145"/>
          </a:xfrm>
          <a:prstGeom prst="rect">
            <a:avLst/>
          </a:prstGeom>
          <a:noFill/>
        </p:spPr>
        <p:txBody>
          <a:bodyPr wrap="square" lIns="68580" tIns="34290" rIns="68580" bIns="34290" rtlCol="0">
            <a:noAutofit/>
          </a:bodyPr>
          <a:p>
            <a:pPr marL="0" lvl="1" algn="ctr"/>
            <a:r>
              <a:rPr lang="zh-CN" sz="2800" b="1" dirty="0" smtClean="0">
                <a:solidFill>
                  <a:schemeClr val="tx1">
                    <a:lumMod val="50000"/>
                    <a:lumOff val="50000"/>
                  </a:schemeClr>
                </a:solidFill>
                <a:latin typeface="微软雅黑" panose="020B0503020204020204" pitchFamily="34" charset="-122"/>
                <a:ea typeface="微软雅黑" panose="020B0503020204020204" pitchFamily="34" charset="-122"/>
              </a:rPr>
              <a:t>收到购入时的</a:t>
            </a:r>
            <a:endParaRPr lang="zh-CN" sz="28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sz="2800" b="1" dirty="0" smtClean="0">
                <a:solidFill>
                  <a:srgbClr val="2684E2"/>
                </a:solidFill>
                <a:latin typeface="微软雅黑" panose="020B0503020204020204" pitchFamily="34" charset="-122"/>
                <a:ea typeface="微软雅黑" panose="020B0503020204020204" pitchFamily="34" charset="-122"/>
              </a:rPr>
              <a:t>现金股利</a:t>
            </a:r>
            <a:endParaRPr lang="zh-CN" sz="2800" b="1" dirty="0" smtClean="0">
              <a:solidFill>
                <a:srgbClr val="2684E2"/>
              </a:solidFill>
              <a:latin typeface="微软雅黑" panose="020B0503020204020204" pitchFamily="34" charset="-122"/>
              <a:ea typeface="微软雅黑" panose="020B0503020204020204" pitchFamily="34" charset="-122"/>
            </a:endParaRPr>
          </a:p>
        </p:txBody>
      </p:sp>
      <p:sp>
        <p:nvSpPr>
          <p:cNvPr id="18" name="矩形 17"/>
          <p:cNvSpPr/>
          <p:nvPr>
            <p:custDataLst>
              <p:tags r:id="rId2"/>
            </p:custDataLst>
          </p:nvPr>
        </p:nvSpPr>
        <p:spPr>
          <a:xfrm>
            <a:off x="4144010" y="3932555"/>
            <a:ext cx="6753225" cy="2299970"/>
          </a:xfrm>
          <a:prstGeom prst="rect">
            <a:avLst/>
          </a:prstGeom>
        </p:spPr>
        <p:txBody>
          <a:bodyPr wrap="square">
            <a:noAutofit/>
          </a:bodyPr>
          <a:p>
            <a:pPr lvl="0"/>
            <a:r>
              <a:rPr lang="zh-CN" sz="2800" b="1">
                <a:solidFill>
                  <a:srgbClr val="3F3F3F"/>
                </a:solidFill>
                <a:ea typeface="宋体" panose="02010600030101010101" pitchFamily="2" charset="-122"/>
                <a:sym typeface="+mn-ea"/>
              </a:rPr>
              <a:t>借：其他货币资金</a:t>
            </a:r>
            <a:r>
              <a:rPr lang="en-US" altLang="zh-CN" sz="2800" b="1">
                <a:solidFill>
                  <a:srgbClr val="3F3F3F"/>
                </a:solidFill>
                <a:ea typeface="宋体" panose="02010600030101010101" pitchFamily="2" charset="-122"/>
                <a:sym typeface="+mn-ea"/>
              </a:rPr>
              <a:t>——</a:t>
            </a:r>
            <a:r>
              <a:rPr lang="zh-CN" altLang="en-US" sz="2800" b="1">
                <a:solidFill>
                  <a:srgbClr val="3F3F3F"/>
                </a:solidFill>
                <a:ea typeface="宋体" panose="02010600030101010101" pitchFamily="2" charset="-122"/>
                <a:sym typeface="+mn-ea"/>
              </a:rPr>
              <a:t>存出投资款</a:t>
            </a:r>
            <a:r>
              <a:rPr lang="zh-CN" sz="2800" b="1">
                <a:solidFill>
                  <a:srgbClr val="3F3F3F"/>
                </a:solidFill>
                <a:ea typeface="宋体" panose="02010600030101010101" pitchFamily="2" charset="-122"/>
                <a:sym typeface="+mn-ea"/>
              </a:rPr>
              <a:t> 50000</a:t>
            </a:r>
            <a:endParaRPr lang="zh-CN" sz="2800" b="1">
              <a:solidFill>
                <a:srgbClr val="3F3F3F"/>
              </a:solidFill>
              <a:ea typeface="宋体" panose="02010600030101010101" pitchFamily="2" charset="-122"/>
            </a:endParaRPr>
          </a:p>
          <a:p>
            <a:pPr lvl="0"/>
            <a:r>
              <a:rPr lang="zh-CN" sz="2800" b="1">
                <a:solidFill>
                  <a:srgbClr val="3F3F3F"/>
                </a:solidFill>
                <a:ea typeface="宋体" panose="02010600030101010101" pitchFamily="2" charset="-122"/>
                <a:sym typeface="+mn-ea"/>
              </a:rPr>
              <a:t>         贷：应收股利                  </a:t>
            </a:r>
            <a:r>
              <a:rPr lang="en-US" altLang="zh-CN" sz="2800" b="1">
                <a:solidFill>
                  <a:srgbClr val="3F3F3F"/>
                </a:solidFill>
                <a:ea typeface="宋体" panose="02010600030101010101" pitchFamily="2" charset="-122"/>
                <a:sym typeface="+mn-ea"/>
              </a:rPr>
              <a:t>               </a:t>
            </a:r>
            <a:r>
              <a:rPr lang="zh-CN" sz="2800" b="1">
                <a:solidFill>
                  <a:srgbClr val="3F3F3F"/>
                </a:solidFill>
                <a:ea typeface="宋体" panose="02010600030101010101" pitchFamily="2" charset="-122"/>
                <a:sym typeface="+mn-ea"/>
              </a:rPr>
              <a:t>50000</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KSO_Shape"/>
          <p:cNvSpPr/>
          <p:nvPr>
            <p:custDataLst>
              <p:tags r:id="rId3"/>
            </p:custDataLst>
          </p:nvPr>
        </p:nvSpPr>
        <p:spPr bwMode="auto">
          <a:xfrm>
            <a:off x="553373" y="548341"/>
            <a:ext cx="679973" cy="53206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defRPr/>
            </a:pPr>
            <a:endParaRPr lang="zh-CN" altLang="en-US">
              <a:solidFill>
                <a:srgbClr val="1C666E"/>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2000"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1+#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88176" y="-292735"/>
            <a:ext cx="3895892" cy="1099537"/>
            <a:chOff x="6768" y="2905"/>
            <a:chExt cx="7221" cy="2041"/>
          </a:xfrm>
        </p:grpSpPr>
        <p:cxnSp>
          <p:nvCxnSpPr>
            <p:cNvPr id="6" name="直接连接符 5"/>
            <p:cNvCxnSpPr/>
            <p:nvPr/>
          </p:nvCxnSpPr>
          <p:spPr>
            <a:xfrm>
              <a:off x="8242" y="4946"/>
              <a:ext cx="510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49"/>
            <p:cNvSpPr/>
            <p:nvPr/>
          </p:nvSpPr>
          <p:spPr>
            <a:xfrm>
              <a:off x="7533" y="3798"/>
              <a:ext cx="6456" cy="1083"/>
            </a:xfrm>
            <a:prstGeom prst="rect">
              <a:avLst/>
            </a:prstGeom>
            <a:effectLst/>
          </p:spPr>
          <p:txBody>
            <a:bodyPr wrap="square">
              <a:spAutoFit/>
            </a:bodyPr>
            <a:lstStyle/>
            <a:p>
              <a:pPr marL="0" lvl="1"/>
              <a:r>
                <a:rPr lang="zh-CN" altLang="en-US" sz="3200" b="1" dirty="0" smtClean="0">
                  <a:solidFill>
                    <a:srgbClr val="2684E2"/>
                  </a:solidFill>
                  <a:latin typeface="微软雅黑" panose="020B0503020204020204" pitchFamily="34" charset="-122"/>
                  <a:ea typeface="微软雅黑" panose="020B0503020204020204" pitchFamily="34" charset="-122"/>
                </a:rPr>
                <a:t>（二）持有期间</a:t>
              </a:r>
              <a:endParaRPr lang="en-US" altLang="zh-CN" sz="3200" b="1" dirty="0" smtClean="0">
                <a:solidFill>
                  <a:srgbClr val="2684E2"/>
                </a:solidFill>
                <a:latin typeface="微软雅黑" panose="020B0503020204020204" pitchFamily="34" charset="-122"/>
                <a:ea typeface="微软雅黑" panose="020B0503020204020204" pitchFamily="34" charset="-122"/>
              </a:endParaRPr>
            </a:p>
          </p:txBody>
        </p:sp>
        <p:sp>
          <p:nvSpPr>
            <p:cNvPr id="39" name="椭圆 38"/>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0" name="椭圆 39"/>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1" name="椭圆 40"/>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2" name="椭圆 41"/>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3" name="椭圆 42"/>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4" name="椭圆 43"/>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5" name="椭圆 44"/>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6" name="椭圆 45"/>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7" name="椭圆 46"/>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8" name="椭圆 47"/>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sp>
        <p:nvSpPr>
          <p:cNvPr id="58" name="等腰三角形 57"/>
          <p:cNvSpPr/>
          <p:nvPr/>
        </p:nvSpPr>
        <p:spPr>
          <a:xfrm rot="10800000">
            <a:off x="9725660" y="-27305"/>
            <a:ext cx="2480945" cy="2355850"/>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a:off x="0" y="4698175"/>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9525" y="-203835"/>
            <a:ext cx="1485265" cy="1689100"/>
            <a:chOff x="5293" y="2905"/>
            <a:chExt cx="3200" cy="3654"/>
          </a:xfrm>
        </p:grpSpPr>
        <p:grpSp>
          <p:nvGrpSpPr>
            <p:cNvPr id="13" name="组合 12"/>
            <p:cNvGrpSpPr/>
            <p:nvPr/>
          </p:nvGrpSpPr>
          <p:grpSpPr>
            <a:xfrm>
              <a:off x="5293" y="3359"/>
              <a:ext cx="3200" cy="3200"/>
              <a:chOff x="1677608" y="2996952"/>
              <a:chExt cx="1395643" cy="1395643"/>
            </a:xfrm>
          </p:grpSpPr>
          <p:sp>
            <p:nvSpPr>
              <p:cNvPr id="14" name="Oval 60"/>
              <p:cNvSpPr>
                <a:spLocks noChangeAspect="1"/>
              </p:cNvSpPr>
              <p:nvPr>
                <p:custDataLst>
                  <p:tags r:id="rId1"/>
                </p:custDataLst>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dirty="0">
                  <a:solidFill>
                    <a:srgbClr val="FA783A"/>
                  </a:solidFill>
                </a:endParaRPr>
              </a:p>
            </p:txBody>
          </p:sp>
          <p:sp>
            <p:nvSpPr>
              <p:cNvPr id="15" name="Oval 29"/>
              <p:cNvSpPr>
                <a:spLocks noChangeAspect="1"/>
              </p:cNvSpPr>
              <p:nvPr>
                <p:custDataLst>
                  <p:tags r:id="rId2"/>
                </p:custDataLst>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endParaRPr lang="en-US" sz="2800" dirty="0">
                  <a:solidFill>
                    <a:srgbClr val="FA783A"/>
                  </a:solidFill>
                  <a:effectLst>
                    <a:outerShdw blurRad="38100" dist="38100" dir="2700000" algn="tl">
                      <a:srgbClr val="000000">
                        <a:alpha val="43137"/>
                      </a:srgbClr>
                    </a:outerShdw>
                  </a:effectLst>
                  <a:latin typeface="DIN-BoldItalic" pitchFamily="50" charset="0"/>
                </a:endParaRPr>
              </a:p>
            </p:txBody>
          </p:sp>
        </p:grpSp>
        <p:sp>
          <p:nvSpPr>
            <p:cNvPr id="16" name="椭圆 15"/>
            <p:cNvSpPr>
              <a:spLocks noChangeAspect="1"/>
            </p:cNvSpPr>
            <p:nvPr>
              <p:custDataLst>
                <p:tags r:id="rId3"/>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17" name="椭圆 16"/>
            <p:cNvSpPr>
              <a:spLocks noChangeAspect="1"/>
            </p:cNvSpPr>
            <p:nvPr>
              <p:custDataLst>
                <p:tags r:id="rId4"/>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18" name="椭圆 17"/>
            <p:cNvSpPr>
              <a:spLocks noChangeAspect="1"/>
            </p:cNvSpPr>
            <p:nvPr>
              <p:custDataLst>
                <p:tags r:id="rId5"/>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19" name="椭圆 18"/>
            <p:cNvSpPr>
              <a:spLocks noChangeAspect="1"/>
            </p:cNvSpPr>
            <p:nvPr>
              <p:custDataLst>
                <p:tags r:id="rId6"/>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0" name="椭圆 19"/>
            <p:cNvSpPr>
              <a:spLocks noChangeAspect="1"/>
            </p:cNvSpPr>
            <p:nvPr>
              <p:custDataLst>
                <p:tags r:id="rId7"/>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1" name="椭圆 20"/>
            <p:cNvSpPr>
              <a:spLocks noChangeAspect="1"/>
            </p:cNvSpPr>
            <p:nvPr>
              <p:custDataLst>
                <p:tags r:id="rId8"/>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2" name="椭圆 21"/>
            <p:cNvSpPr>
              <a:spLocks noChangeAspect="1"/>
            </p:cNvSpPr>
            <p:nvPr>
              <p:custDataLst>
                <p:tags r:id="rId9"/>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3" name="椭圆 22"/>
            <p:cNvSpPr>
              <a:spLocks noChangeAspect="1"/>
            </p:cNvSpPr>
            <p:nvPr>
              <p:custDataLst>
                <p:tags r:id="rId10"/>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4" name="椭圆 23"/>
            <p:cNvSpPr>
              <a:spLocks noChangeAspect="1"/>
            </p:cNvSpPr>
            <p:nvPr>
              <p:custDataLst>
                <p:tags r:id="rId11"/>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5" name="椭圆 24"/>
            <p:cNvSpPr>
              <a:spLocks noChangeAspect="1"/>
            </p:cNvSpPr>
            <p:nvPr>
              <p:custDataLst>
                <p:tags r:id="rId12"/>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56" name="KSO_Shape"/>
            <p:cNvSpPr/>
            <p:nvPr>
              <p:custDataLst>
                <p:tags r:id="rId13"/>
              </p:custDataLst>
            </p:nvPr>
          </p:nvSpPr>
          <p:spPr bwMode="auto">
            <a:xfrm>
              <a:off x="6161" y="4447"/>
              <a:ext cx="1465" cy="115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defRPr/>
              </a:pPr>
              <a:endParaRPr lang="zh-CN" altLang="en-US">
                <a:solidFill>
                  <a:srgbClr val="1C666E"/>
                </a:solidFill>
                <a:ea typeface="宋体" panose="02010600030101010101" pitchFamily="2" charset="-122"/>
              </a:endParaRPr>
            </a:p>
          </p:txBody>
        </p:sp>
      </p:grpSp>
      <p:sp>
        <p:nvSpPr>
          <p:cNvPr id="26" name="文本框 25"/>
          <p:cNvSpPr txBox="1"/>
          <p:nvPr>
            <p:custDataLst>
              <p:tags r:id="rId14"/>
            </p:custDataLst>
          </p:nvPr>
        </p:nvSpPr>
        <p:spPr>
          <a:xfrm>
            <a:off x="1993265" y="1124585"/>
            <a:ext cx="11011535" cy="583565"/>
          </a:xfrm>
          <a:prstGeom prst="rect">
            <a:avLst/>
          </a:prstGeom>
          <a:noFill/>
          <a:ln w="9525">
            <a:noFill/>
          </a:ln>
        </p:spPr>
        <p:txBody>
          <a:bodyPr wrap="square">
            <a:spAutoFit/>
          </a:bodyPr>
          <a:p>
            <a:pPr indent="0"/>
            <a:r>
              <a:rPr lang="zh-CN" sz="3200" b="1">
                <a:solidFill>
                  <a:srgbClr val="00AF92"/>
                </a:solidFill>
                <a:ea typeface="宋体" panose="02010600030101010101" pitchFamily="2" charset="-122"/>
              </a:rPr>
              <a:t>（</a:t>
            </a:r>
            <a:r>
              <a:rPr lang="en-US" altLang="zh-CN" sz="3200" b="1">
                <a:solidFill>
                  <a:srgbClr val="00AF92"/>
                </a:solidFill>
                <a:ea typeface="宋体" panose="02010600030101010101" pitchFamily="2" charset="-122"/>
              </a:rPr>
              <a:t>2</a:t>
            </a:r>
            <a:r>
              <a:rPr lang="zh-CN" altLang="en-US" sz="3200" b="1">
                <a:solidFill>
                  <a:srgbClr val="00AF92"/>
                </a:solidFill>
                <a:ea typeface="宋体" panose="02010600030101010101" pitchFamily="2" charset="-122"/>
              </a:rPr>
              <a:t>）持有期间应得的</a:t>
            </a:r>
            <a:r>
              <a:rPr lang="zh-CN" sz="3200" b="1">
                <a:solidFill>
                  <a:srgbClr val="00AF92"/>
                </a:solidFill>
                <a:ea typeface="宋体" panose="02010600030101010101" pitchFamily="2" charset="-122"/>
              </a:rPr>
              <a:t>现金股利或债券利息</a:t>
            </a:r>
            <a:endParaRPr lang="zh-CN" altLang="en-US" sz="3200" b="1">
              <a:solidFill>
                <a:srgbClr val="00AF92"/>
              </a:solidFill>
              <a:ea typeface="宋体" panose="02010600030101010101" pitchFamily="2" charset="-122"/>
            </a:endParaRPr>
          </a:p>
        </p:txBody>
      </p:sp>
      <p:sp>
        <p:nvSpPr>
          <p:cNvPr id="27" name="文本框 26"/>
          <p:cNvSpPr txBox="1"/>
          <p:nvPr/>
        </p:nvSpPr>
        <p:spPr>
          <a:xfrm>
            <a:off x="788035" y="1861185"/>
            <a:ext cx="7782560" cy="1383665"/>
          </a:xfrm>
          <a:prstGeom prst="rect">
            <a:avLst/>
          </a:prstGeom>
          <a:noFill/>
          <a:ln w="9525">
            <a:noFill/>
          </a:ln>
        </p:spPr>
        <p:txBody>
          <a:bodyPr wrap="square">
            <a:spAutoFit/>
          </a:bodyPr>
          <a:p>
            <a:pPr indent="0"/>
            <a:r>
              <a:rPr lang="zh-CN" sz="2800" b="1">
                <a:solidFill>
                  <a:schemeClr val="tx1"/>
                </a:solidFill>
                <a:ea typeface="宋体" panose="02010600030101010101" pitchFamily="2" charset="-122"/>
                <a:sym typeface="+mn-ea"/>
              </a:rPr>
              <a:t>对方宣告分红或利息到期时：</a:t>
            </a:r>
            <a:endParaRPr lang="zh-CN" sz="2800" b="1">
              <a:solidFill>
                <a:schemeClr val="tx1"/>
              </a:solidFill>
              <a:ea typeface="宋体" panose="02010600030101010101" pitchFamily="2" charset="-122"/>
              <a:sym typeface="+mn-ea"/>
            </a:endParaRPr>
          </a:p>
          <a:p>
            <a:pPr indent="0"/>
            <a:r>
              <a:rPr lang="zh-CN" sz="2800" b="1">
                <a:solidFill>
                  <a:schemeClr val="tx1"/>
                </a:solidFill>
                <a:ea typeface="宋体" panose="02010600030101010101" pitchFamily="2" charset="-122"/>
                <a:sym typeface="+mn-ea"/>
              </a:rPr>
              <a:t>借：</a:t>
            </a:r>
            <a:r>
              <a:rPr lang="zh-CN" sz="2800" b="1">
                <a:ea typeface="宋体" panose="02010600030101010101" pitchFamily="2" charset="-122"/>
                <a:sym typeface="+mn-ea"/>
              </a:rPr>
              <a:t>应收股利/应收利息</a:t>
            </a:r>
            <a:endParaRPr lang="zh-CN" sz="2800" b="1">
              <a:solidFill>
                <a:schemeClr val="tx1"/>
              </a:solidFill>
              <a:ea typeface="宋体" panose="02010600030101010101" pitchFamily="2" charset="-122"/>
              <a:sym typeface="+mn-ea"/>
            </a:endParaRPr>
          </a:p>
          <a:p>
            <a:pPr indent="0"/>
            <a:r>
              <a:rPr lang="en-US" altLang="zh-CN" sz="2800" b="1">
                <a:solidFill>
                  <a:schemeClr val="tx1"/>
                </a:solidFill>
                <a:ea typeface="宋体" panose="02010600030101010101" pitchFamily="2" charset="-122"/>
              </a:rPr>
              <a:t>         </a:t>
            </a:r>
            <a:r>
              <a:rPr lang="zh-CN" altLang="en-US" sz="2800" b="1">
                <a:solidFill>
                  <a:schemeClr val="tx1"/>
                </a:solidFill>
                <a:ea typeface="宋体" panose="02010600030101010101" pitchFamily="2" charset="-122"/>
              </a:rPr>
              <a:t>贷：</a:t>
            </a:r>
            <a:r>
              <a:rPr lang="zh-CN" sz="2800" b="1">
                <a:solidFill>
                  <a:srgbClr val="FF0000"/>
                </a:solidFill>
                <a:ea typeface="宋体" panose="02010600030101010101" pitchFamily="2" charset="-122"/>
                <a:sym typeface="+mn-ea"/>
              </a:rPr>
              <a:t>投资收益</a:t>
            </a:r>
            <a:r>
              <a:rPr lang="en-US" altLang="zh-CN" sz="2800" b="1">
                <a:solidFill>
                  <a:schemeClr val="tx1"/>
                </a:solidFill>
                <a:ea typeface="宋体" panose="02010600030101010101" pitchFamily="2" charset="-122"/>
              </a:rPr>
              <a:t> </a:t>
            </a:r>
            <a:r>
              <a:rPr lang="en-US" altLang="zh-CN" b="0">
                <a:solidFill>
                  <a:srgbClr val="3F3F3F"/>
                </a:solidFill>
                <a:ea typeface="宋体" panose="02010600030101010101" pitchFamily="2" charset="-122"/>
              </a:rPr>
              <a:t>                 </a:t>
            </a:r>
            <a:endParaRPr lang="en-US" altLang="zh-CN" b="0">
              <a:solidFill>
                <a:srgbClr val="3F3F3F"/>
              </a:solidFill>
              <a:ea typeface="宋体" panose="02010600030101010101" pitchFamily="2" charset="-122"/>
            </a:endParaRPr>
          </a:p>
        </p:txBody>
      </p:sp>
      <p:pic>
        <p:nvPicPr>
          <p:cNvPr id="28" name="图片 27" descr="3-1"/>
          <p:cNvPicPr>
            <a:picLocks noChangeAspect="1"/>
          </p:cNvPicPr>
          <p:nvPr/>
        </p:nvPicPr>
        <p:blipFill>
          <a:blip r:embed="rId15"/>
          <a:stretch>
            <a:fillRect/>
          </a:stretch>
        </p:blipFill>
        <p:spPr>
          <a:xfrm>
            <a:off x="1704975" y="4941570"/>
            <a:ext cx="8632825" cy="1490980"/>
          </a:xfrm>
          <a:prstGeom prst="rect">
            <a:avLst/>
          </a:prstGeom>
        </p:spPr>
      </p:pic>
      <p:pic>
        <p:nvPicPr>
          <p:cNvPr id="3" name="图片 2" descr="案例3"/>
          <p:cNvPicPr>
            <a:picLocks noChangeAspect="1"/>
          </p:cNvPicPr>
          <p:nvPr/>
        </p:nvPicPr>
        <p:blipFill>
          <a:blip r:embed="rId16"/>
          <a:stretch>
            <a:fillRect/>
          </a:stretch>
        </p:blipFill>
        <p:spPr>
          <a:xfrm>
            <a:off x="1704975" y="3644900"/>
            <a:ext cx="8628380" cy="1116330"/>
          </a:xfrm>
          <a:prstGeom prst="rect">
            <a:avLst/>
          </a:prstGeom>
        </p:spPr>
      </p:pic>
      <p:sp>
        <p:nvSpPr>
          <p:cNvPr id="2" name="文本框 1"/>
          <p:cNvSpPr txBox="1"/>
          <p:nvPr>
            <p:custDataLst>
              <p:tags r:id="rId17"/>
            </p:custDataLst>
          </p:nvPr>
        </p:nvSpPr>
        <p:spPr>
          <a:xfrm>
            <a:off x="5737860" y="1862455"/>
            <a:ext cx="7782560" cy="1383665"/>
          </a:xfrm>
          <a:prstGeom prst="rect">
            <a:avLst/>
          </a:prstGeom>
          <a:noFill/>
          <a:ln w="9525">
            <a:noFill/>
          </a:ln>
        </p:spPr>
        <p:txBody>
          <a:bodyPr wrap="square">
            <a:spAutoFit/>
          </a:bodyPr>
          <a:p>
            <a:pPr indent="0"/>
            <a:r>
              <a:rPr lang="zh-CN" sz="2800" b="1">
                <a:solidFill>
                  <a:schemeClr val="tx1"/>
                </a:solidFill>
                <a:ea typeface="宋体" panose="02010600030101010101" pitchFamily="2" charset="-122"/>
                <a:sym typeface="+mn-ea"/>
              </a:rPr>
              <a:t>收到股息或利息时：</a:t>
            </a:r>
            <a:endParaRPr lang="zh-CN" sz="2800" b="1">
              <a:solidFill>
                <a:schemeClr val="tx1"/>
              </a:solidFill>
              <a:ea typeface="宋体" panose="02010600030101010101" pitchFamily="2" charset="-122"/>
              <a:sym typeface="+mn-ea"/>
            </a:endParaRPr>
          </a:p>
          <a:p>
            <a:pPr indent="0"/>
            <a:r>
              <a:rPr lang="zh-CN" sz="2800" b="1">
                <a:solidFill>
                  <a:schemeClr val="tx1"/>
                </a:solidFill>
                <a:ea typeface="宋体" panose="02010600030101010101" pitchFamily="2" charset="-122"/>
                <a:sym typeface="+mn-ea"/>
              </a:rPr>
              <a:t>借：</a:t>
            </a:r>
            <a:r>
              <a:rPr lang="zh-CN" sz="2800" b="1">
                <a:ea typeface="宋体" panose="02010600030101010101" pitchFamily="2" charset="-122"/>
                <a:sym typeface="+mn-ea"/>
              </a:rPr>
              <a:t>其他货币资金——存出投资款等</a:t>
            </a:r>
            <a:endParaRPr lang="zh-CN" sz="2800" b="1">
              <a:solidFill>
                <a:schemeClr val="tx1"/>
              </a:solidFill>
              <a:ea typeface="宋体" panose="02010600030101010101" pitchFamily="2" charset="-122"/>
              <a:sym typeface="+mn-ea"/>
            </a:endParaRPr>
          </a:p>
          <a:p>
            <a:pPr indent="0"/>
            <a:r>
              <a:rPr lang="en-US" altLang="zh-CN" sz="2800" b="1">
                <a:solidFill>
                  <a:schemeClr val="tx1"/>
                </a:solidFill>
                <a:ea typeface="宋体" panose="02010600030101010101" pitchFamily="2" charset="-122"/>
              </a:rPr>
              <a:t>         </a:t>
            </a:r>
            <a:r>
              <a:rPr lang="zh-CN" altLang="en-US" sz="2800" b="1">
                <a:solidFill>
                  <a:schemeClr val="tx1"/>
                </a:solidFill>
                <a:ea typeface="宋体" panose="02010600030101010101" pitchFamily="2" charset="-122"/>
              </a:rPr>
              <a:t>贷：</a:t>
            </a:r>
            <a:r>
              <a:rPr lang="zh-CN" sz="2800" b="1">
                <a:ea typeface="宋体" panose="02010600030101010101" pitchFamily="2" charset="-122"/>
                <a:sym typeface="+mn-ea"/>
              </a:rPr>
              <a:t>应收股利/应收利息</a:t>
            </a:r>
            <a:r>
              <a:rPr lang="en-US" altLang="zh-CN" sz="2800" b="1">
                <a:solidFill>
                  <a:schemeClr val="tx1"/>
                </a:solidFill>
                <a:ea typeface="宋体" panose="02010600030101010101" pitchFamily="2" charset="-122"/>
              </a:rPr>
              <a:t> </a:t>
            </a:r>
            <a:r>
              <a:rPr lang="en-US" altLang="zh-CN" b="0">
                <a:solidFill>
                  <a:srgbClr val="3F3F3F"/>
                </a:solidFill>
                <a:ea typeface="宋体" panose="02010600030101010101" pitchFamily="2" charset="-122"/>
              </a:rPr>
              <a:t>                 </a:t>
            </a:r>
            <a:endParaRPr lang="en-US" altLang="zh-CN" b="0">
              <a:solidFill>
                <a:srgbClr val="3F3F3F"/>
              </a:solidFill>
              <a:ea typeface="宋体" panose="02010600030101010101" pitchFamily="2" charset="-122"/>
            </a:endParaRPr>
          </a:p>
        </p:txBody>
      </p:sp>
      <p:pic>
        <p:nvPicPr>
          <p:cNvPr id="29" name="图片 28" descr="案例4"/>
          <p:cNvPicPr>
            <a:picLocks noChangeAspect="1"/>
          </p:cNvPicPr>
          <p:nvPr>
            <p:custDataLst>
              <p:tags r:id="rId18"/>
            </p:custDataLst>
          </p:nvPr>
        </p:nvPicPr>
        <p:blipFill>
          <a:blip r:embed="rId19"/>
          <a:stretch>
            <a:fillRect/>
          </a:stretch>
        </p:blipFill>
        <p:spPr>
          <a:xfrm>
            <a:off x="1417320" y="3365500"/>
            <a:ext cx="9314180" cy="1528445"/>
          </a:xfrm>
          <a:prstGeom prst="rect">
            <a:avLst/>
          </a:prstGeom>
        </p:spPr>
      </p:pic>
      <p:pic>
        <p:nvPicPr>
          <p:cNvPr id="4" name="图片 3" descr="7"/>
          <p:cNvPicPr>
            <a:picLocks noChangeAspect="1"/>
          </p:cNvPicPr>
          <p:nvPr>
            <p:custDataLst>
              <p:tags r:id="rId20"/>
            </p:custDataLst>
          </p:nvPr>
        </p:nvPicPr>
        <p:blipFill>
          <a:blip r:embed="rId21"/>
          <a:stretch>
            <a:fillRect/>
          </a:stretch>
        </p:blipFill>
        <p:spPr>
          <a:xfrm>
            <a:off x="1388745" y="4797425"/>
            <a:ext cx="9342755" cy="20040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to="" calcmode="lin" valueType="num">
                                      <p:cBhvr>
                                        <p:cTn id="12" dur="1" fill="hold"/>
                                        <p:tgtEl>
                                          <p:spTgt spid="28"/>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to="" calcmode="lin" valueType="num">
                                      <p:cBhvr>
                                        <p:cTn id="17" dur="1" fill="hold"/>
                                        <p:tgtEl>
                                          <p:spTgt spid="27"/>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 to="" calcmode="lin" valueType="num">
                                      <p:cBhvr>
                                        <p:cTn id="22" dur="1" fill="hold"/>
                                        <p:tgtEl>
                                          <p:spTgt spid="29"/>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to="" calcmode="lin" valueType="num">
                                      <p:cBhvr>
                                        <p:cTn id="27" dur="1" fill="hold"/>
                                        <p:tgtEl>
                                          <p:spTgt spid="4"/>
                                        </p:tgtEl>
                                      </p:cBhvr>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620" y="-292735"/>
            <a:ext cx="4603750" cy="1838325"/>
            <a:chOff x="5293" y="2905"/>
            <a:chExt cx="8908" cy="3654"/>
          </a:xfrm>
        </p:grpSpPr>
        <p:cxnSp>
          <p:nvCxnSpPr>
            <p:cNvPr id="6" name="直接连接符 5"/>
            <p:cNvCxnSpPr/>
            <p:nvPr/>
          </p:nvCxnSpPr>
          <p:spPr>
            <a:xfrm>
              <a:off x="8242" y="4946"/>
              <a:ext cx="510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293" y="3359"/>
              <a:ext cx="3200" cy="3200"/>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4" name="Oval 29"/>
              <p:cNvSpPr>
                <a:spLocks noChangeAspect="1"/>
              </p:cNvSpPr>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endParaRPr lang="en-US" sz="2800" dirty="0">
                  <a:solidFill>
                    <a:srgbClr val="FA783A"/>
                  </a:solidFill>
                  <a:effectLst>
                    <a:outerShdw blurRad="38100" dist="38100" dir="2700000" algn="tl">
                      <a:srgbClr val="000000">
                        <a:alpha val="43137"/>
                      </a:srgbClr>
                    </a:outerShdw>
                  </a:effectLst>
                  <a:latin typeface="DIN-BoldItalic" pitchFamily="50" charset="0"/>
                </a:endParaRPr>
              </a:p>
            </p:txBody>
          </p:sp>
        </p:grpSp>
        <p:sp>
          <p:nvSpPr>
            <p:cNvPr id="8" name="Rectangle 49"/>
            <p:cNvSpPr/>
            <p:nvPr/>
          </p:nvSpPr>
          <p:spPr>
            <a:xfrm>
              <a:off x="9134" y="3914"/>
              <a:ext cx="5067" cy="1160"/>
            </a:xfrm>
            <a:prstGeom prst="rect">
              <a:avLst/>
            </a:prstGeom>
            <a:effectLst/>
          </p:spPr>
          <p:txBody>
            <a:bodyPr wrap="square">
              <a:spAutoFit/>
            </a:bodyPr>
            <a:lstStyle/>
            <a:p>
              <a:pPr marL="0" lvl="1"/>
              <a:r>
                <a:rPr lang="zh-CN" altLang="en-US" sz="3200" b="1" dirty="0" smtClean="0">
                  <a:solidFill>
                    <a:srgbClr val="2684E2"/>
                  </a:solidFill>
                  <a:latin typeface="微软雅黑" panose="020B0503020204020204" pitchFamily="34" charset="-122"/>
                  <a:ea typeface="微软雅黑" panose="020B0503020204020204" pitchFamily="34" charset="-122"/>
                </a:rPr>
                <a:t>例题分析</a:t>
              </a:r>
              <a:endParaRPr lang="zh-CN" altLang="en-US" sz="3200" b="1" dirty="0" smtClean="0">
                <a:solidFill>
                  <a:srgbClr val="2684E2"/>
                </a:solidFill>
                <a:latin typeface="微软雅黑" panose="020B0503020204020204" pitchFamily="34" charset="-122"/>
                <a:ea typeface="微软雅黑" panose="020B0503020204020204" pitchFamily="34" charset="-122"/>
              </a:endParaRPr>
            </a:p>
          </p:txBody>
        </p:sp>
        <p:sp>
          <p:nvSpPr>
            <p:cNvPr id="39" name="椭圆 38"/>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0" name="椭圆 39"/>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1" name="椭圆 40"/>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2" name="椭圆 41"/>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3" name="椭圆 42"/>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4" name="椭圆 43"/>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5" name="椭圆 44"/>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6" name="椭圆 45"/>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7" name="椭圆 46"/>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8" name="椭圆 47"/>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sp>
        <p:nvSpPr>
          <p:cNvPr id="58" name="等腰三角形 57"/>
          <p:cNvSpPr/>
          <p:nvPr/>
        </p:nvSpPr>
        <p:spPr>
          <a:xfrm rot="10800000">
            <a:off x="9820080" y="-27384"/>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a:off x="0" y="4698175"/>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645920" y="878205"/>
            <a:ext cx="8735695" cy="1614170"/>
          </a:xfrm>
          <a:prstGeom prst="rect">
            <a:avLst/>
          </a:prstGeom>
          <a:noFill/>
          <a:ln w="9525">
            <a:noFill/>
          </a:ln>
        </p:spPr>
        <p:txBody>
          <a:bodyPr>
            <a:noAutofit/>
          </a:bodyPr>
          <a:p>
            <a:pPr indent="200025"/>
            <a:r>
              <a:rPr lang="zh-CN" sz="3200" b="1">
                <a:solidFill>
                  <a:srgbClr val="3F3F3F"/>
                </a:solidFill>
                <a:ea typeface="宋体" panose="02010600030101010101" pitchFamily="2" charset="-122"/>
                <a:sym typeface="+mn-ea"/>
              </a:rPr>
              <a:t>【例</a:t>
            </a:r>
            <a:r>
              <a:rPr lang="en-US" altLang="zh-CN" sz="3200" b="1">
                <a:solidFill>
                  <a:srgbClr val="3F3F3F"/>
                </a:solidFill>
                <a:ea typeface="宋体" panose="02010600030101010101" pitchFamily="2" charset="-122"/>
                <a:sym typeface="+mn-ea"/>
              </a:rPr>
              <a:t>3</a:t>
            </a:r>
            <a:r>
              <a:rPr lang="zh-CN" sz="3200" b="1">
                <a:solidFill>
                  <a:srgbClr val="3F3F3F"/>
                </a:solidFill>
                <a:ea typeface="宋体" panose="02010600030101010101" pitchFamily="2" charset="-122"/>
                <a:sym typeface="+mn-ea"/>
              </a:rPr>
              <a:t>】承</a:t>
            </a:r>
            <a:r>
              <a:rPr lang="zh-CN" sz="3200" b="1">
                <a:solidFill>
                  <a:srgbClr val="3F3F3F"/>
                </a:solidFill>
                <a:ea typeface="宋体" panose="02010600030101010101" pitchFamily="2" charset="-122"/>
              </a:rPr>
              <a:t>【例</a:t>
            </a:r>
            <a:r>
              <a:rPr lang="en-US" altLang="zh-CN" sz="3200" b="1">
                <a:solidFill>
                  <a:srgbClr val="3F3F3F"/>
                </a:solidFill>
                <a:ea typeface="宋体" panose="02010600030101010101" pitchFamily="2" charset="-122"/>
              </a:rPr>
              <a:t>2</a:t>
            </a:r>
            <a:r>
              <a:rPr lang="zh-CN" sz="3200" b="1">
                <a:solidFill>
                  <a:srgbClr val="3F3F3F"/>
                </a:solidFill>
                <a:ea typeface="宋体" panose="02010600030101010101" pitchFamily="2" charset="-122"/>
              </a:rPr>
              <a:t>】</a:t>
            </a:r>
            <a:r>
              <a:rPr lang="zh-CN" sz="3200" b="1">
                <a:solidFill>
                  <a:srgbClr val="3F3F3F"/>
                </a:solidFill>
                <a:ea typeface="宋体" panose="02010600030101010101" pitchFamily="2" charset="-122"/>
                <a:sym typeface="+mn-ea"/>
              </a:rPr>
              <a:t>20</a:t>
            </a:r>
            <a:r>
              <a:rPr lang="en-US" altLang="zh-CN" sz="3200" b="1">
                <a:solidFill>
                  <a:srgbClr val="3F3F3F"/>
                </a:solidFill>
                <a:ea typeface="宋体" panose="02010600030101010101" pitchFamily="2" charset="-122"/>
                <a:sym typeface="+mn-ea"/>
              </a:rPr>
              <a:t>21</a:t>
            </a:r>
            <a:r>
              <a:rPr lang="zh-CN" sz="3200" b="1">
                <a:solidFill>
                  <a:srgbClr val="3F3F3F"/>
                </a:solidFill>
                <a:ea typeface="宋体" panose="02010600030101010101" pitchFamily="2" charset="-122"/>
                <a:sym typeface="+mn-ea"/>
              </a:rPr>
              <a:t>年4月20日，A公司宣告发放现金股利，每股0.4元。</a:t>
            </a:r>
            <a:endParaRPr lang="zh-CN" sz="3200" b="1">
              <a:solidFill>
                <a:srgbClr val="3F3F3F"/>
              </a:solidFill>
              <a:ea typeface="宋体" panose="02010600030101010101" pitchFamily="2" charset="-122"/>
              <a:sym typeface="+mn-ea"/>
            </a:endParaRPr>
          </a:p>
          <a:p>
            <a:pPr indent="200025"/>
            <a:r>
              <a:rPr lang="zh-CN" sz="3200" b="1">
                <a:solidFill>
                  <a:srgbClr val="3F3F3F"/>
                </a:solidFill>
                <a:ea typeface="宋体" panose="02010600030101010101" pitchFamily="2" charset="-122"/>
                <a:sym typeface="+mn-ea"/>
              </a:rPr>
              <a:t>【例</a:t>
            </a:r>
            <a:r>
              <a:rPr lang="en-US" altLang="zh-CN" sz="3200" b="1">
                <a:solidFill>
                  <a:srgbClr val="3F3F3F"/>
                </a:solidFill>
                <a:ea typeface="宋体" panose="02010600030101010101" pitchFamily="2" charset="-122"/>
                <a:sym typeface="+mn-ea"/>
              </a:rPr>
              <a:t>4</a:t>
            </a:r>
            <a:r>
              <a:rPr lang="zh-CN" sz="3200" b="1">
                <a:solidFill>
                  <a:srgbClr val="3F3F3F"/>
                </a:solidFill>
                <a:ea typeface="宋体" panose="02010600030101010101" pitchFamily="2" charset="-122"/>
                <a:sym typeface="+mn-ea"/>
              </a:rPr>
              <a:t>】承</a:t>
            </a:r>
            <a:r>
              <a:rPr lang="zh-CN" sz="3200" b="1">
                <a:solidFill>
                  <a:srgbClr val="3F3F3F"/>
                </a:solidFill>
                <a:ea typeface="宋体" panose="02010600030101010101" pitchFamily="2" charset="-122"/>
                <a:sym typeface="+mn-ea"/>
              </a:rPr>
              <a:t>【例</a:t>
            </a:r>
            <a:r>
              <a:rPr lang="en-US" altLang="zh-CN" sz="3200" b="1">
                <a:solidFill>
                  <a:srgbClr val="3F3F3F"/>
                </a:solidFill>
                <a:ea typeface="宋体" panose="02010600030101010101" pitchFamily="2" charset="-122"/>
                <a:sym typeface="+mn-ea"/>
              </a:rPr>
              <a:t>3</a:t>
            </a:r>
            <a:r>
              <a:rPr lang="zh-CN" sz="3200" b="1">
                <a:solidFill>
                  <a:srgbClr val="3F3F3F"/>
                </a:solidFill>
                <a:ea typeface="宋体" panose="02010600030101010101" pitchFamily="2" charset="-122"/>
                <a:sym typeface="+mn-ea"/>
              </a:rPr>
              <a:t>】</a:t>
            </a:r>
            <a:r>
              <a:rPr lang="zh-CN" sz="3200" b="1">
                <a:solidFill>
                  <a:srgbClr val="3F3F3F"/>
                </a:solidFill>
                <a:ea typeface="宋体" panose="02010600030101010101" pitchFamily="2" charset="-122"/>
                <a:sym typeface="+mn-ea"/>
              </a:rPr>
              <a:t>20</a:t>
            </a:r>
            <a:r>
              <a:rPr lang="en-US" altLang="zh-CN" sz="3200" b="1">
                <a:solidFill>
                  <a:srgbClr val="3F3F3F"/>
                </a:solidFill>
                <a:ea typeface="宋体" panose="02010600030101010101" pitchFamily="2" charset="-122"/>
                <a:sym typeface="+mn-ea"/>
              </a:rPr>
              <a:t>21</a:t>
            </a:r>
            <a:r>
              <a:rPr lang="zh-CN" sz="3200" b="1">
                <a:solidFill>
                  <a:srgbClr val="3F3F3F"/>
                </a:solidFill>
                <a:ea typeface="宋体" panose="02010600030101010101" pitchFamily="2" charset="-122"/>
                <a:sym typeface="+mn-ea"/>
              </a:rPr>
              <a:t>年4月</a:t>
            </a:r>
            <a:r>
              <a:rPr lang="en-US" altLang="zh-CN" sz="3200" b="1">
                <a:solidFill>
                  <a:srgbClr val="3F3F3F"/>
                </a:solidFill>
                <a:ea typeface="宋体" panose="02010600030101010101" pitchFamily="2" charset="-122"/>
                <a:sym typeface="+mn-ea"/>
              </a:rPr>
              <a:t>25</a:t>
            </a:r>
            <a:r>
              <a:rPr lang="zh-CN" sz="3200" b="1">
                <a:solidFill>
                  <a:srgbClr val="3F3F3F"/>
                </a:solidFill>
                <a:ea typeface="宋体" panose="02010600030101010101" pitchFamily="2" charset="-122"/>
                <a:sym typeface="+mn-ea"/>
              </a:rPr>
              <a:t>日，收到A公司发放的现金股利每股</a:t>
            </a:r>
            <a:r>
              <a:rPr lang="en-US" altLang="zh-CN" sz="3200" b="1">
                <a:solidFill>
                  <a:srgbClr val="3F3F3F"/>
                </a:solidFill>
                <a:ea typeface="宋体" panose="02010600030101010101" pitchFamily="2" charset="-122"/>
                <a:sym typeface="+mn-ea"/>
              </a:rPr>
              <a:t>0.4</a:t>
            </a:r>
            <a:r>
              <a:rPr lang="zh-CN" altLang="en-US" sz="3200" b="1">
                <a:solidFill>
                  <a:srgbClr val="3F3F3F"/>
                </a:solidFill>
                <a:ea typeface="宋体" panose="02010600030101010101" pitchFamily="2" charset="-122"/>
                <a:sym typeface="+mn-ea"/>
              </a:rPr>
              <a:t>元</a:t>
            </a:r>
            <a:r>
              <a:rPr lang="zh-CN" sz="3200" b="1">
                <a:solidFill>
                  <a:srgbClr val="3F3F3F"/>
                </a:solidFill>
                <a:ea typeface="宋体" panose="02010600030101010101" pitchFamily="2" charset="-122"/>
                <a:sym typeface="+mn-ea"/>
              </a:rPr>
              <a:t>。</a:t>
            </a:r>
            <a:endParaRPr lang="zh-CN" sz="3200" b="1">
              <a:solidFill>
                <a:srgbClr val="3F3F3F"/>
              </a:solidFill>
              <a:ea typeface="宋体" panose="02010600030101010101" pitchFamily="2" charset="-122"/>
            </a:endParaRPr>
          </a:p>
          <a:p>
            <a:pPr indent="200025"/>
            <a:endParaRPr lang="zh-CN" sz="3200" b="1">
              <a:solidFill>
                <a:srgbClr val="3F3F3F"/>
              </a:solidFill>
              <a:ea typeface="宋体" panose="02010600030101010101" pitchFamily="2" charset="-122"/>
            </a:endParaRPr>
          </a:p>
        </p:txBody>
      </p:sp>
      <p:sp>
        <p:nvSpPr>
          <p:cNvPr id="10" name="文本框 9"/>
          <p:cNvSpPr txBox="1"/>
          <p:nvPr/>
        </p:nvSpPr>
        <p:spPr>
          <a:xfrm>
            <a:off x="2352675" y="5661025"/>
            <a:ext cx="9390380" cy="3396615"/>
          </a:xfrm>
          <a:prstGeom prst="rect">
            <a:avLst/>
          </a:prstGeom>
          <a:noFill/>
          <a:ln w="9525">
            <a:noFill/>
          </a:ln>
        </p:spPr>
        <p:txBody>
          <a:bodyPr wrap="square">
            <a:noAutofit/>
          </a:bodyPr>
          <a:p>
            <a:pPr lvl="0"/>
            <a:endParaRPr lang="zh-CN" sz="2400" b="1">
              <a:solidFill>
                <a:srgbClr val="3F3F3F"/>
              </a:solidFill>
              <a:ea typeface="宋体" panose="02010600030101010101" pitchFamily="2" charset="-122"/>
            </a:endParaRPr>
          </a:p>
        </p:txBody>
      </p:sp>
      <p:sp>
        <p:nvSpPr>
          <p:cNvPr id="13" name="文本框 9"/>
          <p:cNvSpPr txBox="1"/>
          <p:nvPr>
            <p:custDataLst>
              <p:tags r:id="rId1"/>
            </p:custDataLst>
          </p:nvPr>
        </p:nvSpPr>
        <p:spPr>
          <a:xfrm>
            <a:off x="-238760" y="3429000"/>
            <a:ext cx="4766945" cy="2430145"/>
          </a:xfrm>
          <a:prstGeom prst="rect">
            <a:avLst/>
          </a:prstGeom>
          <a:noFill/>
        </p:spPr>
        <p:txBody>
          <a:bodyPr wrap="square" lIns="68580" tIns="34290" rIns="68580" bIns="34290" rtlCol="0">
            <a:noAutofit/>
          </a:bodyPr>
          <a:p>
            <a:pPr marL="0" lvl="1" algn="ctr"/>
            <a:r>
              <a:rPr lang="zh-CN" sz="2800" b="1" dirty="0" smtClean="0">
                <a:solidFill>
                  <a:schemeClr val="tx1">
                    <a:lumMod val="50000"/>
                    <a:lumOff val="50000"/>
                  </a:schemeClr>
                </a:solidFill>
                <a:latin typeface="微软雅黑" panose="020B0503020204020204" pitchFamily="34" charset="-122"/>
                <a:ea typeface="微软雅黑" panose="020B0503020204020204" pitchFamily="34" charset="-122"/>
              </a:rPr>
              <a:t>持有期间</a:t>
            </a:r>
            <a:endParaRPr lang="zh-CN" sz="28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sz="2800" b="1" dirty="0" smtClean="0">
                <a:solidFill>
                  <a:schemeClr val="tx1">
                    <a:lumMod val="50000"/>
                    <a:lumOff val="50000"/>
                  </a:schemeClr>
                </a:solidFill>
                <a:latin typeface="微软雅黑" panose="020B0503020204020204" pitchFamily="34" charset="-122"/>
                <a:ea typeface="微软雅黑" panose="020B0503020204020204" pitchFamily="34" charset="-122"/>
              </a:rPr>
              <a:t>宣告发放的</a:t>
            </a:r>
            <a:endParaRPr lang="zh-CN" sz="28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sz="2800" b="1" dirty="0" smtClean="0">
                <a:solidFill>
                  <a:srgbClr val="2684E2"/>
                </a:solidFill>
                <a:latin typeface="微软雅黑" panose="020B0503020204020204" pitchFamily="34" charset="-122"/>
                <a:ea typeface="微软雅黑" panose="020B0503020204020204" pitchFamily="34" charset="-122"/>
              </a:rPr>
              <a:t>现金股利</a:t>
            </a:r>
            <a:endParaRPr lang="zh-CN" sz="2800" b="1" dirty="0" smtClean="0">
              <a:solidFill>
                <a:srgbClr val="2684E2"/>
              </a:solidFill>
              <a:latin typeface="微软雅黑" panose="020B0503020204020204" pitchFamily="34" charset="-122"/>
              <a:ea typeface="微软雅黑" panose="020B0503020204020204" pitchFamily="34" charset="-122"/>
            </a:endParaRPr>
          </a:p>
        </p:txBody>
      </p:sp>
      <p:sp>
        <p:nvSpPr>
          <p:cNvPr id="18" name="矩形 17"/>
          <p:cNvSpPr/>
          <p:nvPr>
            <p:custDataLst>
              <p:tags r:id="rId2"/>
            </p:custDataLst>
          </p:nvPr>
        </p:nvSpPr>
        <p:spPr>
          <a:xfrm>
            <a:off x="3794125" y="3213100"/>
            <a:ext cx="6301740" cy="2299970"/>
          </a:xfrm>
          <a:prstGeom prst="rect">
            <a:avLst/>
          </a:prstGeom>
        </p:spPr>
        <p:txBody>
          <a:bodyPr wrap="square">
            <a:noAutofit/>
          </a:bodyPr>
          <a:p>
            <a:pPr lvl="0" algn="l"/>
            <a:endParaRPr lang="zh-CN" sz="2800" b="1">
              <a:solidFill>
                <a:srgbClr val="3F3F3F"/>
              </a:solidFill>
              <a:ea typeface="宋体" panose="02010600030101010101" pitchFamily="2" charset="-122"/>
            </a:endParaRPr>
          </a:p>
          <a:p>
            <a:pPr lvl="0"/>
            <a:r>
              <a:rPr lang="zh-CN" sz="3200" b="1">
                <a:solidFill>
                  <a:srgbClr val="3F3F3F"/>
                </a:solidFill>
                <a:ea typeface="宋体" panose="02010600030101010101" pitchFamily="2" charset="-122"/>
                <a:sym typeface="+mn-ea"/>
              </a:rPr>
              <a:t>借：</a:t>
            </a:r>
            <a:r>
              <a:rPr lang="zh-CN" sz="3200" b="1">
                <a:solidFill>
                  <a:srgbClr val="3F3F3F"/>
                </a:solidFill>
                <a:ea typeface="宋体" panose="02010600030101010101" pitchFamily="2" charset="-122"/>
                <a:sym typeface="+mn-ea"/>
              </a:rPr>
              <a:t>应收股利</a:t>
            </a:r>
            <a:r>
              <a:rPr lang="zh-CN" sz="3200" b="1">
                <a:solidFill>
                  <a:srgbClr val="3F3F3F"/>
                </a:solidFill>
                <a:ea typeface="宋体" panose="02010600030101010101" pitchFamily="2" charset="-122"/>
                <a:sym typeface="+mn-ea"/>
              </a:rPr>
              <a:t>               </a:t>
            </a:r>
            <a:r>
              <a:rPr lang="en-US" altLang="zh-CN" sz="3200" b="1">
                <a:solidFill>
                  <a:srgbClr val="3F3F3F"/>
                </a:solidFill>
                <a:ea typeface="宋体" panose="02010600030101010101" pitchFamily="2" charset="-122"/>
                <a:sym typeface="+mn-ea"/>
              </a:rPr>
              <a:t>2</a:t>
            </a:r>
            <a:r>
              <a:rPr lang="zh-CN" sz="3200" b="1">
                <a:solidFill>
                  <a:srgbClr val="3F3F3F"/>
                </a:solidFill>
                <a:ea typeface="宋体" panose="02010600030101010101" pitchFamily="2" charset="-122"/>
                <a:sym typeface="+mn-ea"/>
              </a:rPr>
              <a:t>0000</a:t>
            </a:r>
            <a:endParaRPr lang="zh-CN" sz="3200" b="1">
              <a:solidFill>
                <a:srgbClr val="3F3F3F"/>
              </a:solidFill>
              <a:ea typeface="宋体" panose="02010600030101010101" pitchFamily="2" charset="-122"/>
            </a:endParaRPr>
          </a:p>
          <a:p>
            <a:pPr lvl="0"/>
            <a:r>
              <a:rPr lang="zh-CN" sz="3200" b="1">
                <a:solidFill>
                  <a:srgbClr val="3F3F3F"/>
                </a:solidFill>
                <a:ea typeface="宋体" panose="02010600030101010101" pitchFamily="2" charset="-122"/>
                <a:sym typeface="+mn-ea"/>
              </a:rPr>
              <a:t>         贷：投资收益                 </a:t>
            </a:r>
            <a:r>
              <a:rPr lang="en-US" altLang="zh-CN" sz="3200" b="1">
                <a:solidFill>
                  <a:srgbClr val="3F3F3F"/>
                </a:solidFill>
                <a:ea typeface="宋体" panose="02010600030101010101" pitchFamily="2" charset="-122"/>
                <a:sym typeface="+mn-ea"/>
              </a:rPr>
              <a:t>2</a:t>
            </a:r>
            <a:r>
              <a:rPr lang="zh-CN" sz="3200" b="1">
                <a:solidFill>
                  <a:srgbClr val="3F3F3F"/>
                </a:solidFill>
                <a:ea typeface="宋体" panose="02010600030101010101" pitchFamily="2" charset="-122"/>
                <a:sym typeface="+mn-ea"/>
              </a:rPr>
              <a:t>0000</a:t>
            </a: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KSO_Shape"/>
          <p:cNvSpPr/>
          <p:nvPr>
            <p:custDataLst>
              <p:tags r:id="rId3"/>
            </p:custDataLst>
          </p:nvPr>
        </p:nvSpPr>
        <p:spPr bwMode="auto">
          <a:xfrm>
            <a:off x="480983" y="475951"/>
            <a:ext cx="679973" cy="53206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defRPr/>
            </a:pPr>
            <a:endParaRPr lang="zh-CN" altLang="en-US">
              <a:solidFill>
                <a:srgbClr val="1C666E"/>
              </a:solidFill>
              <a:ea typeface="宋体" panose="02010600030101010101" pitchFamily="2" charset="-122"/>
            </a:endParaRPr>
          </a:p>
        </p:txBody>
      </p:sp>
      <p:sp>
        <p:nvSpPr>
          <p:cNvPr id="5" name="文本框 9"/>
          <p:cNvSpPr txBox="1"/>
          <p:nvPr>
            <p:custDataLst>
              <p:tags r:id="rId4"/>
            </p:custDataLst>
          </p:nvPr>
        </p:nvSpPr>
        <p:spPr>
          <a:xfrm>
            <a:off x="-311150" y="4869180"/>
            <a:ext cx="4766945" cy="2430145"/>
          </a:xfrm>
          <a:prstGeom prst="rect">
            <a:avLst/>
          </a:prstGeom>
          <a:noFill/>
        </p:spPr>
        <p:txBody>
          <a:bodyPr wrap="square" lIns="68580" tIns="34290" rIns="68580" bIns="34290" rtlCol="0">
            <a:noAutofit/>
          </a:bodyPr>
          <a:p>
            <a:pPr marL="0" lvl="1" algn="ctr"/>
            <a:r>
              <a:rPr lang="zh-CN" sz="2800" b="1" dirty="0" smtClean="0">
                <a:solidFill>
                  <a:schemeClr val="tx1">
                    <a:lumMod val="50000"/>
                    <a:lumOff val="50000"/>
                  </a:schemeClr>
                </a:solidFill>
                <a:latin typeface="微软雅黑" panose="020B0503020204020204" pitchFamily="34" charset="-122"/>
                <a:ea typeface="微软雅黑" panose="020B0503020204020204" pitchFamily="34" charset="-122"/>
              </a:rPr>
              <a:t>收到</a:t>
            </a:r>
            <a:endParaRPr lang="zh-CN" sz="28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sz="2800" b="1" dirty="0" smtClean="0">
                <a:solidFill>
                  <a:schemeClr val="tx1">
                    <a:lumMod val="50000"/>
                    <a:lumOff val="50000"/>
                  </a:schemeClr>
                </a:solidFill>
                <a:latin typeface="微软雅黑" panose="020B0503020204020204" pitchFamily="34" charset="-122"/>
                <a:ea typeface="微软雅黑" panose="020B0503020204020204" pitchFamily="34" charset="-122"/>
              </a:rPr>
              <a:t>宣告发放的</a:t>
            </a:r>
            <a:endParaRPr lang="zh-CN" sz="28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sz="2800" b="1" dirty="0" smtClean="0">
                <a:solidFill>
                  <a:srgbClr val="2684E2"/>
                </a:solidFill>
                <a:latin typeface="微软雅黑" panose="020B0503020204020204" pitchFamily="34" charset="-122"/>
                <a:ea typeface="微软雅黑" panose="020B0503020204020204" pitchFamily="34" charset="-122"/>
              </a:rPr>
              <a:t>现金股利</a:t>
            </a:r>
            <a:endParaRPr lang="zh-CN" sz="2800" b="1" dirty="0" smtClean="0">
              <a:solidFill>
                <a:srgbClr val="2684E2"/>
              </a:solidFill>
              <a:latin typeface="微软雅黑" panose="020B0503020204020204" pitchFamily="34" charset="-122"/>
              <a:ea typeface="微软雅黑" panose="020B0503020204020204" pitchFamily="34" charset="-122"/>
            </a:endParaRPr>
          </a:p>
        </p:txBody>
      </p:sp>
      <p:sp>
        <p:nvSpPr>
          <p:cNvPr id="9" name="矩形 8"/>
          <p:cNvSpPr/>
          <p:nvPr>
            <p:custDataLst>
              <p:tags r:id="rId5"/>
            </p:custDataLst>
          </p:nvPr>
        </p:nvSpPr>
        <p:spPr>
          <a:xfrm>
            <a:off x="3766185" y="4533900"/>
            <a:ext cx="7829550" cy="2299970"/>
          </a:xfrm>
          <a:prstGeom prst="rect">
            <a:avLst/>
          </a:prstGeom>
        </p:spPr>
        <p:txBody>
          <a:bodyPr wrap="square">
            <a:noAutofit/>
          </a:bodyPr>
          <a:p>
            <a:pPr lvl="0" algn="l"/>
            <a:endParaRPr lang="zh-CN" sz="2800" b="1">
              <a:solidFill>
                <a:srgbClr val="3F3F3F"/>
              </a:solidFill>
              <a:ea typeface="宋体" panose="02010600030101010101" pitchFamily="2" charset="-122"/>
            </a:endParaRPr>
          </a:p>
          <a:p>
            <a:pPr lvl="0"/>
            <a:r>
              <a:rPr lang="zh-CN" sz="3200" b="1">
                <a:solidFill>
                  <a:srgbClr val="3F3F3F"/>
                </a:solidFill>
                <a:ea typeface="宋体" panose="02010600030101010101" pitchFamily="2" charset="-122"/>
                <a:sym typeface="+mn-ea"/>
              </a:rPr>
              <a:t>借：其他货币资金</a:t>
            </a:r>
            <a:r>
              <a:rPr lang="en-US" altLang="zh-CN" sz="3200" b="1">
                <a:solidFill>
                  <a:srgbClr val="3F3F3F"/>
                </a:solidFill>
                <a:ea typeface="宋体" panose="02010600030101010101" pitchFamily="2" charset="-122"/>
                <a:sym typeface="+mn-ea"/>
              </a:rPr>
              <a:t>——</a:t>
            </a:r>
            <a:r>
              <a:rPr lang="zh-CN" altLang="en-US" sz="3200" b="1">
                <a:solidFill>
                  <a:srgbClr val="3F3F3F"/>
                </a:solidFill>
                <a:ea typeface="宋体" panose="02010600030101010101" pitchFamily="2" charset="-122"/>
                <a:sym typeface="+mn-ea"/>
              </a:rPr>
              <a:t>存出投资款</a:t>
            </a:r>
            <a:r>
              <a:rPr lang="zh-CN" sz="3200" b="1">
                <a:solidFill>
                  <a:srgbClr val="3F3F3F"/>
                </a:solidFill>
                <a:ea typeface="宋体" panose="02010600030101010101" pitchFamily="2" charset="-122"/>
                <a:sym typeface="+mn-ea"/>
              </a:rPr>
              <a:t> </a:t>
            </a:r>
            <a:r>
              <a:rPr lang="en-US" altLang="zh-CN" sz="3200" b="1">
                <a:solidFill>
                  <a:srgbClr val="3F3F3F"/>
                </a:solidFill>
                <a:ea typeface="宋体" panose="02010600030101010101" pitchFamily="2" charset="-122"/>
                <a:sym typeface="+mn-ea"/>
              </a:rPr>
              <a:t>2</a:t>
            </a:r>
            <a:r>
              <a:rPr lang="zh-CN" sz="3200" b="1">
                <a:solidFill>
                  <a:srgbClr val="3F3F3F"/>
                </a:solidFill>
                <a:ea typeface="宋体" panose="02010600030101010101" pitchFamily="2" charset="-122"/>
                <a:sym typeface="+mn-ea"/>
              </a:rPr>
              <a:t>0000</a:t>
            </a:r>
            <a:endParaRPr lang="zh-CN" sz="3200" b="1">
              <a:solidFill>
                <a:srgbClr val="3F3F3F"/>
              </a:solidFill>
              <a:ea typeface="宋体" panose="02010600030101010101" pitchFamily="2" charset="-122"/>
            </a:endParaRPr>
          </a:p>
          <a:p>
            <a:pPr lvl="0"/>
            <a:r>
              <a:rPr lang="zh-CN" sz="3200" b="1">
                <a:solidFill>
                  <a:srgbClr val="3F3F3F"/>
                </a:solidFill>
                <a:ea typeface="宋体" panose="02010600030101010101" pitchFamily="2" charset="-122"/>
                <a:sym typeface="+mn-ea"/>
              </a:rPr>
              <a:t>         贷：应收股利               </a:t>
            </a:r>
            <a:r>
              <a:rPr lang="en-US" altLang="zh-CN" sz="3200" b="1">
                <a:solidFill>
                  <a:srgbClr val="3F3F3F"/>
                </a:solidFill>
                <a:ea typeface="宋体" panose="02010600030101010101" pitchFamily="2" charset="-122"/>
                <a:sym typeface="+mn-ea"/>
              </a:rPr>
              <a:t>                 </a:t>
            </a:r>
            <a:r>
              <a:rPr lang="zh-CN" sz="3200" b="1">
                <a:solidFill>
                  <a:srgbClr val="3F3F3F"/>
                </a:solidFill>
                <a:ea typeface="宋体" panose="02010600030101010101" pitchFamily="2" charset="-122"/>
                <a:sym typeface="+mn-ea"/>
              </a:rPr>
              <a:t>   </a:t>
            </a:r>
            <a:r>
              <a:rPr lang="en-US" altLang="zh-CN" sz="3200" b="1">
                <a:solidFill>
                  <a:srgbClr val="3F3F3F"/>
                </a:solidFill>
                <a:ea typeface="宋体" panose="02010600030101010101" pitchFamily="2" charset="-122"/>
                <a:sym typeface="+mn-ea"/>
              </a:rPr>
              <a:t>2</a:t>
            </a:r>
            <a:r>
              <a:rPr lang="zh-CN" sz="3200" b="1">
                <a:solidFill>
                  <a:srgbClr val="3F3F3F"/>
                </a:solidFill>
                <a:ea typeface="宋体" panose="02010600030101010101" pitchFamily="2" charset="-122"/>
                <a:sym typeface="+mn-ea"/>
              </a:rPr>
              <a:t>0000</a:t>
            </a: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2000"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1+#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P spid="18" grpId="0"/>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88176" y="-292735"/>
            <a:ext cx="3895892" cy="1099537"/>
            <a:chOff x="6768" y="2905"/>
            <a:chExt cx="7221" cy="2041"/>
          </a:xfrm>
        </p:grpSpPr>
        <p:cxnSp>
          <p:nvCxnSpPr>
            <p:cNvPr id="6" name="直接连接符 5"/>
            <p:cNvCxnSpPr/>
            <p:nvPr/>
          </p:nvCxnSpPr>
          <p:spPr>
            <a:xfrm>
              <a:off x="8242" y="4946"/>
              <a:ext cx="510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49"/>
            <p:cNvSpPr/>
            <p:nvPr/>
          </p:nvSpPr>
          <p:spPr>
            <a:xfrm>
              <a:off x="7533" y="3798"/>
              <a:ext cx="6456" cy="1083"/>
            </a:xfrm>
            <a:prstGeom prst="rect">
              <a:avLst/>
            </a:prstGeom>
            <a:effectLst/>
          </p:spPr>
          <p:txBody>
            <a:bodyPr wrap="square">
              <a:spAutoFit/>
            </a:bodyPr>
            <a:lstStyle/>
            <a:p>
              <a:pPr marL="0" lvl="1"/>
              <a:r>
                <a:rPr lang="zh-CN" altLang="en-US" sz="3200" b="1" dirty="0" smtClean="0">
                  <a:solidFill>
                    <a:srgbClr val="2684E2"/>
                  </a:solidFill>
                  <a:latin typeface="微软雅黑" panose="020B0503020204020204" pitchFamily="34" charset="-122"/>
                  <a:ea typeface="微软雅黑" panose="020B0503020204020204" pitchFamily="34" charset="-122"/>
                </a:rPr>
                <a:t>（二）持有期间</a:t>
              </a:r>
              <a:endParaRPr lang="en-US" altLang="zh-CN" sz="3200" b="1" dirty="0" smtClean="0">
                <a:solidFill>
                  <a:srgbClr val="2684E2"/>
                </a:solidFill>
                <a:latin typeface="微软雅黑" panose="020B0503020204020204" pitchFamily="34" charset="-122"/>
                <a:ea typeface="微软雅黑" panose="020B0503020204020204" pitchFamily="34" charset="-122"/>
              </a:endParaRPr>
            </a:p>
          </p:txBody>
        </p:sp>
        <p:sp>
          <p:nvSpPr>
            <p:cNvPr id="39" name="椭圆 38"/>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0" name="椭圆 39"/>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1" name="椭圆 40"/>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2" name="椭圆 41"/>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3" name="椭圆 42"/>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4" name="椭圆 43"/>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5" name="椭圆 44"/>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6" name="椭圆 45"/>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7" name="椭圆 46"/>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8" name="椭圆 47"/>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sp>
        <p:nvSpPr>
          <p:cNvPr id="58" name="等腰三角形 57"/>
          <p:cNvSpPr/>
          <p:nvPr/>
        </p:nvSpPr>
        <p:spPr>
          <a:xfrm rot="10800000">
            <a:off x="9820080" y="-27384"/>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a:off x="0" y="4698175"/>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49"/>
          <p:cNvSpPr/>
          <p:nvPr>
            <p:custDataLst>
              <p:tags r:id="rId1"/>
            </p:custDataLst>
          </p:nvPr>
        </p:nvSpPr>
        <p:spPr>
          <a:xfrm>
            <a:off x="1489075" y="837565"/>
            <a:ext cx="9502140" cy="1014730"/>
          </a:xfrm>
          <a:prstGeom prst="rect">
            <a:avLst/>
          </a:prstGeom>
          <a:effectLst/>
        </p:spPr>
        <p:txBody>
          <a:bodyPr wrap="square">
            <a:spAutoFit/>
          </a:bodyPr>
          <a:p>
            <a:pPr marL="0" lvl="1"/>
            <a:r>
              <a:rPr lang="en-US" altLang="zh-CN" sz="3200" b="1" dirty="0" smtClean="0">
                <a:solidFill>
                  <a:srgbClr val="2684E2"/>
                </a:solidFill>
                <a:latin typeface="微软雅黑" panose="020B0503020204020204" pitchFamily="34" charset="-122"/>
                <a:ea typeface="微软雅黑" panose="020B0503020204020204" pitchFamily="34" charset="-122"/>
              </a:rPr>
              <a:t> </a:t>
            </a:r>
            <a:r>
              <a:rPr lang="en-US" altLang="zh-CN" sz="2800" b="1" dirty="0" smtClean="0">
                <a:solidFill>
                  <a:srgbClr val="7030A0"/>
                </a:solidFill>
                <a:latin typeface="微软雅黑" panose="020B0503020204020204" pitchFamily="34" charset="-122"/>
                <a:ea typeface="微软雅黑" panose="020B0503020204020204" pitchFamily="34" charset="-122"/>
              </a:rPr>
              <a:t>2.</a:t>
            </a:r>
            <a:r>
              <a:rPr lang="zh-CN" altLang="en-US" sz="2800" b="1" dirty="0" smtClean="0">
                <a:solidFill>
                  <a:srgbClr val="7030A0"/>
                </a:solidFill>
                <a:latin typeface="微软雅黑" panose="020B0503020204020204" pitchFamily="34" charset="-122"/>
                <a:ea typeface="微软雅黑" panose="020B0503020204020204" pitchFamily="34" charset="-122"/>
              </a:rPr>
              <a:t>资产负债表日，交易性金融资产应当按照</a:t>
            </a:r>
            <a:r>
              <a:rPr lang="zh-CN" altLang="en-US" sz="2800" b="1" dirty="0" smtClean="0">
                <a:solidFill>
                  <a:srgbClr val="7030A0"/>
                </a:solidFill>
                <a:latin typeface="微软雅黑" panose="020B0503020204020204" pitchFamily="34" charset="-122"/>
                <a:ea typeface="微软雅黑" panose="020B0503020204020204" pitchFamily="34" charset="-122"/>
              </a:rPr>
              <a:t>公允价值计量，公允价值与账面余额之间的差额计入公允价值变动损益</a:t>
            </a:r>
            <a:endParaRPr lang="zh-CN" altLang="en-US" sz="2800" b="1" dirty="0" smtClean="0">
              <a:solidFill>
                <a:srgbClr val="7030A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9525" y="-203835"/>
            <a:ext cx="1485265" cy="1689100"/>
            <a:chOff x="5293" y="2905"/>
            <a:chExt cx="3200" cy="3654"/>
          </a:xfrm>
        </p:grpSpPr>
        <p:grpSp>
          <p:nvGrpSpPr>
            <p:cNvPr id="13" name="组合 12"/>
            <p:cNvGrpSpPr/>
            <p:nvPr/>
          </p:nvGrpSpPr>
          <p:grpSpPr>
            <a:xfrm>
              <a:off x="5293" y="3359"/>
              <a:ext cx="3200" cy="3200"/>
              <a:chOff x="1677608" y="2996952"/>
              <a:chExt cx="1395643" cy="1395643"/>
            </a:xfrm>
          </p:grpSpPr>
          <p:sp>
            <p:nvSpPr>
              <p:cNvPr id="14" name="Oval 60"/>
              <p:cNvSpPr>
                <a:spLocks noChangeAspect="1"/>
              </p:cNvSpPr>
              <p:nvPr>
                <p:custDataLst>
                  <p:tags r:id="rId2"/>
                </p:custDataLst>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dirty="0">
                  <a:solidFill>
                    <a:srgbClr val="FA783A"/>
                  </a:solidFill>
                </a:endParaRPr>
              </a:p>
            </p:txBody>
          </p:sp>
          <p:sp>
            <p:nvSpPr>
              <p:cNvPr id="15" name="Oval 29"/>
              <p:cNvSpPr>
                <a:spLocks noChangeAspect="1"/>
              </p:cNvSpPr>
              <p:nvPr>
                <p:custDataLst>
                  <p:tags r:id="rId3"/>
                </p:custDataLst>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endParaRPr lang="en-US" sz="2800" dirty="0">
                  <a:solidFill>
                    <a:srgbClr val="FA783A"/>
                  </a:solidFill>
                  <a:effectLst>
                    <a:outerShdw blurRad="38100" dist="38100" dir="2700000" algn="tl">
                      <a:srgbClr val="000000">
                        <a:alpha val="43137"/>
                      </a:srgbClr>
                    </a:outerShdw>
                  </a:effectLst>
                  <a:latin typeface="DIN-BoldItalic" pitchFamily="50" charset="0"/>
                </a:endParaRPr>
              </a:p>
            </p:txBody>
          </p:sp>
        </p:grpSp>
        <p:sp>
          <p:nvSpPr>
            <p:cNvPr id="16" name="椭圆 15"/>
            <p:cNvSpPr>
              <a:spLocks noChangeAspect="1"/>
            </p:cNvSpPr>
            <p:nvPr>
              <p:custDataLst>
                <p:tags r:id="rId4"/>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17" name="椭圆 16"/>
            <p:cNvSpPr>
              <a:spLocks noChangeAspect="1"/>
            </p:cNvSpPr>
            <p:nvPr>
              <p:custDataLst>
                <p:tags r:id="rId5"/>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18" name="椭圆 17"/>
            <p:cNvSpPr>
              <a:spLocks noChangeAspect="1"/>
            </p:cNvSpPr>
            <p:nvPr>
              <p:custDataLst>
                <p:tags r:id="rId6"/>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19" name="椭圆 18"/>
            <p:cNvSpPr>
              <a:spLocks noChangeAspect="1"/>
            </p:cNvSpPr>
            <p:nvPr>
              <p:custDataLst>
                <p:tags r:id="rId7"/>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0" name="椭圆 19"/>
            <p:cNvSpPr>
              <a:spLocks noChangeAspect="1"/>
            </p:cNvSpPr>
            <p:nvPr>
              <p:custDataLst>
                <p:tags r:id="rId8"/>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1" name="椭圆 20"/>
            <p:cNvSpPr>
              <a:spLocks noChangeAspect="1"/>
            </p:cNvSpPr>
            <p:nvPr>
              <p:custDataLst>
                <p:tags r:id="rId9"/>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2" name="椭圆 21"/>
            <p:cNvSpPr>
              <a:spLocks noChangeAspect="1"/>
            </p:cNvSpPr>
            <p:nvPr>
              <p:custDataLst>
                <p:tags r:id="rId10"/>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3" name="椭圆 22"/>
            <p:cNvSpPr>
              <a:spLocks noChangeAspect="1"/>
            </p:cNvSpPr>
            <p:nvPr>
              <p:custDataLst>
                <p:tags r:id="rId11"/>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4" name="椭圆 23"/>
            <p:cNvSpPr>
              <a:spLocks noChangeAspect="1"/>
            </p:cNvSpPr>
            <p:nvPr>
              <p:custDataLst>
                <p:tags r:id="rId12"/>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5" name="椭圆 24"/>
            <p:cNvSpPr>
              <a:spLocks noChangeAspect="1"/>
            </p:cNvSpPr>
            <p:nvPr>
              <p:custDataLst>
                <p:tags r:id="rId13"/>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56" name="KSO_Shape"/>
            <p:cNvSpPr/>
            <p:nvPr>
              <p:custDataLst>
                <p:tags r:id="rId14"/>
              </p:custDataLst>
            </p:nvPr>
          </p:nvSpPr>
          <p:spPr bwMode="auto">
            <a:xfrm>
              <a:off x="6161" y="4447"/>
              <a:ext cx="1465" cy="115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defRPr/>
              </a:pPr>
              <a:endParaRPr lang="zh-CN" altLang="en-US">
                <a:solidFill>
                  <a:srgbClr val="1C666E"/>
                </a:solidFill>
                <a:ea typeface="宋体" panose="02010600030101010101" pitchFamily="2" charset="-122"/>
              </a:endParaRPr>
            </a:p>
          </p:txBody>
        </p:sp>
      </p:grpSp>
      <p:pic>
        <p:nvPicPr>
          <p:cNvPr id="2" name="图片 1" descr="案例5"/>
          <p:cNvPicPr>
            <a:picLocks noChangeAspect="1"/>
          </p:cNvPicPr>
          <p:nvPr/>
        </p:nvPicPr>
        <p:blipFill>
          <a:blip r:embed="rId15"/>
          <a:stretch>
            <a:fillRect/>
          </a:stretch>
        </p:blipFill>
        <p:spPr>
          <a:xfrm>
            <a:off x="913130" y="1957705"/>
            <a:ext cx="10143490" cy="1413510"/>
          </a:xfrm>
          <a:prstGeom prst="rect">
            <a:avLst/>
          </a:prstGeom>
        </p:spPr>
      </p:pic>
      <p:sp>
        <p:nvSpPr>
          <p:cNvPr id="4" name="直接连接符 3"/>
          <p:cNvSpPr/>
          <p:nvPr>
            <p:custDataLst>
              <p:tags r:id="rId16"/>
            </p:custDataLst>
          </p:nvPr>
        </p:nvSpPr>
        <p:spPr>
          <a:xfrm>
            <a:off x="1807210" y="4102100"/>
            <a:ext cx="2819400" cy="0"/>
          </a:xfrm>
          <a:prstGeom prst="line">
            <a:avLst/>
          </a:prstGeom>
          <a:ln w="9525" cap="flat" cmpd="sng">
            <a:solidFill>
              <a:schemeClr val="tx1"/>
            </a:solidFill>
            <a:prstDash val="solid"/>
            <a:headEnd type="none" w="med" len="med"/>
            <a:tailEnd type="none" w="med" len="med"/>
          </a:ln>
        </p:spPr>
      </p:sp>
      <p:sp>
        <p:nvSpPr>
          <p:cNvPr id="9" name="直接连接符 8"/>
          <p:cNvSpPr/>
          <p:nvPr>
            <p:custDataLst>
              <p:tags r:id="rId17"/>
            </p:custDataLst>
          </p:nvPr>
        </p:nvSpPr>
        <p:spPr>
          <a:xfrm>
            <a:off x="3247390" y="4102100"/>
            <a:ext cx="0" cy="838200"/>
          </a:xfrm>
          <a:prstGeom prst="line">
            <a:avLst/>
          </a:prstGeom>
          <a:ln w="9525" cap="flat" cmpd="sng">
            <a:solidFill>
              <a:schemeClr val="tx1"/>
            </a:solidFill>
            <a:prstDash val="solid"/>
            <a:headEnd type="none" w="med" len="med"/>
            <a:tailEnd type="none" w="med" len="med"/>
          </a:ln>
        </p:spPr>
      </p:sp>
      <p:sp>
        <p:nvSpPr>
          <p:cNvPr id="10" name="直接连接符 9"/>
          <p:cNvSpPr/>
          <p:nvPr>
            <p:custDataLst>
              <p:tags r:id="rId18"/>
            </p:custDataLst>
          </p:nvPr>
        </p:nvSpPr>
        <p:spPr>
          <a:xfrm>
            <a:off x="8590915" y="4102100"/>
            <a:ext cx="0" cy="762000"/>
          </a:xfrm>
          <a:prstGeom prst="line">
            <a:avLst/>
          </a:prstGeom>
          <a:ln w="9525" cap="flat" cmpd="sng">
            <a:solidFill>
              <a:schemeClr val="tx1"/>
            </a:solidFill>
            <a:prstDash val="solid"/>
            <a:headEnd type="none" w="med" len="med"/>
            <a:tailEnd type="none" w="med" len="med"/>
          </a:ln>
        </p:spPr>
      </p:sp>
      <p:sp>
        <p:nvSpPr>
          <p:cNvPr id="36" name="直接连接符 35"/>
          <p:cNvSpPr/>
          <p:nvPr>
            <p:custDataLst>
              <p:tags r:id="rId19"/>
            </p:custDataLst>
          </p:nvPr>
        </p:nvSpPr>
        <p:spPr>
          <a:xfrm flipH="1" flipV="1">
            <a:off x="2625090" y="4676775"/>
            <a:ext cx="11430" cy="1026160"/>
          </a:xfrm>
          <a:prstGeom prst="line">
            <a:avLst/>
          </a:prstGeom>
          <a:ln w="9525" cap="flat" cmpd="sng">
            <a:solidFill>
              <a:schemeClr val="tx1"/>
            </a:solidFill>
            <a:prstDash val="solid"/>
            <a:headEnd type="none" w="med" len="med"/>
            <a:tailEnd type="triangle" w="med" len="med"/>
          </a:ln>
        </p:spPr>
      </p:sp>
      <p:sp>
        <p:nvSpPr>
          <p:cNvPr id="37" name="直接连接符 36"/>
          <p:cNvSpPr/>
          <p:nvPr>
            <p:custDataLst>
              <p:tags r:id="rId20"/>
            </p:custDataLst>
          </p:nvPr>
        </p:nvSpPr>
        <p:spPr>
          <a:xfrm flipV="1">
            <a:off x="2636520" y="5702300"/>
            <a:ext cx="6647815" cy="1270"/>
          </a:xfrm>
          <a:prstGeom prst="line">
            <a:avLst/>
          </a:prstGeom>
          <a:ln w="9525" cap="flat" cmpd="sng">
            <a:solidFill>
              <a:schemeClr val="tx1"/>
            </a:solidFill>
            <a:prstDash val="solid"/>
            <a:headEnd type="none" w="med" len="med"/>
            <a:tailEnd type="none" w="med" len="med"/>
          </a:ln>
        </p:spPr>
      </p:sp>
      <p:sp>
        <p:nvSpPr>
          <p:cNvPr id="38" name="直接连接符 37"/>
          <p:cNvSpPr/>
          <p:nvPr>
            <p:custDataLst>
              <p:tags r:id="rId21"/>
            </p:custDataLst>
          </p:nvPr>
        </p:nvSpPr>
        <p:spPr>
          <a:xfrm flipH="1" flipV="1">
            <a:off x="9224645" y="4737735"/>
            <a:ext cx="27305" cy="965835"/>
          </a:xfrm>
          <a:prstGeom prst="line">
            <a:avLst/>
          </a:prstGeom>
          <a:ln w="9525" cap="flat" cmpd="sng">
            <a:solidFill>
              <a:schemeClr val="tx1"/>
            </a:solidFill>
            <a:prstDash val="solid"/>
            <a:headEnd type="none" w="med" len="med"/>
            <a:tailEnd type="triangle" w="med" len="med"/>
          </a:ln>
        </p:spPr>
      </p:sp>
      <p:sp>
        <p:nvSpPr>
          <p:cNvPr id="49" name="文本框 48"/>
          <p:cNvSpPr txBox="1"/>
          <p:nvPr/>
        </p:nvSpPr>
        <p:spPr>
          <a:xfrm>
            <a:off x="1015365" y="3500755"/>
            <a:ext cx="5181600" cy="460375"/>
          </a:xfrm>
          <a:prstGeom prst="rect">
            <a:avLst/>
          </a:prstGeom>
          <a:noFill/>
          <a:ln w="9525">
            <a:noFill/>
          </a:ln>
        </p:spPr>
        <p:txBody>
          <a:bodyPr>
            <a:spAutoFit/>
          </a:bodyPr>
          <a:p>
            <a:pPr>
              <a:spcBef>
                <a:spcPct val="50000"/>
              </a:spcBef>
            </a:pPr>
            <a:r>
              <a:rPr lang="zh-CN" altLang="en-US" sz="2400" b="1" dirty="0" smtClean="0">
                <a:solidFill>
                  <a:schemeClr val="tx1"/>
                </a:solidFill>
                <a:latin typeface="微软雅黑" panose="020B0503020204020204" pitchFamily="34" charset="-122"/>
                <a:ea typeface="微软雅黑" panose="020B0503020204020204" pitchFamily="34" charset="-122"/>
              </a:rPr>
              <a:t>交易性金融资产—公允价值变动</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50" name="矩形 49"/>
          <p:cNvSpPr/>
          <p:nvPr>
            <p:custDataLst>
              <p:tags r:id="rId22"/>
            </p:custDataLst>
          </p:nvPr>
        </p:nvSpPr>
        <p:spPr>
          <a:xfrm>
            <a:off x="2311400" y="4243070"/>
            <a:ext cx="491490" cy="460375"/>
          </a:xfrm>
          <a:prstGeom prst="rect">
            <a:avLst/>
          </a:prstGeom>
          <a:noFill/>
          <a:ln w="9525">
            <a:noFill/>
          </a:ln>
        </p:spPr>
        <p:txBody>
          <a:bodyPr wrap="none" anchor="t" anchorCtr="0">
            <a:spAutoFit/>
          </a:bodyPr>
          <a:p>
            <a:r>
              <a:rPr lang="en-US" altLang="zh-CN" sz="2400" b="1">
                <a:solidFill>
                  <a:srgbClr val="FF0000"/>
                </a:solidFill>
                <a:ea typeface="宋体" panose="02010600030101010101" pitchFamily="2" charset="-122"/>
              </a:rPr>
              <a:t>50</a:t>
            </a:r>
            <a:endParaRPr lang="en-US" altLang="zh-CN" sz="2400" b="1" dirty="0">
              <a:solidFill>
                <a:srgbClr val="FF0000"/>
              </a:solidFill>
              <a:ea typeface="宋体" panose="02010600030101010101" pitchFamily="2" charset="-122"/>
            </a:endParaRPr>
          </a:p>
        </p:txBody>
      </p:sp>
      <p:sp>
        <p:nvSpPr>
          <p:cNvPr id="51" name="矩形 50"/>
          <p:cNvSpPr/>
          <p:nvPr>
            <p:custDataLst>
              <p:tags r:id="rId23"/>
            </p:custDataLst>
          </p:nvPr>
        </p:nvSpPr>
        <p:spPr>
          <a:xfrm>
            <a:off x="8936355" y="4235450"/>
            <a:ext cx="491490" cy="460375"/>
          </a:xfrm>
          <a:prstGeom prst="rect">
            <a:avLst/>
          </a:prstGeom>
          <a:noFill/>
          <a:ln w="9525">
            <a:noFill/>
          </a:ln>
        </p:spPr>
        <p:txBody>
          <a:bodyPr wrap="none" anchor="t" anchorCtr="0">
            <a:spAutoFit/>
          </a:bodyPr>
          <a:p>
            <a:pPr algn="l"/>
            <a:r>
              <a:rPr lang="en-US" altLang="zh-CN" sz="2400" b="1">
                <a:solidFill>
                  <a:srgbClr val="FF0000"/>
                </a:solidFill>
                <a:ea typeface="宋体" panose="02010600030101010101" pitchFamily="2" charset="-122"/>
                <a:sym typeface="+mn-ea"/>
              </a:rPr>
              <a:t>50</a:t>
            </a:r>
            <a:endParaRPr lang="en-US" altLang="zh-CN" sz="2400" b="1" dirty="0">
              <a:solidFill>
                <a:srgbClr val="FF0000"/>
              </a:solidFill>
              <a:ea typeface="宋体" panose="02010600030101010101" pitchFamily="2" charset="-122"/>
              <a:sym typeface="+mn-ea"/>
            </a:endParaRPr>
          </a:p>
        </p:txBody>
      </p:sp>
      <p:sp>
        <p:nvSpPr>
          <p:cNvPr id="55" name="文本框 54"/>
          <p:cNvSpPr txBox="1"/>
          <p:nvPr>
            <p:custDataLst>
              <p:tags r:id="rId24"/>
            </p:custDataLst>
          </p:nvPr>
        </p:nvSpPr>
        <p:spPr>
          <a:xfrm>
            <a:off x="7280275" y="3501390"/>
            <a:ext cx="3581400" cy="460375"/>
          </a:xfrm>
          <a:prstGeom prst="rect">
            <a:avLst/>
          </a:prstGeom>
          <a:noFill/>
          <a:ln w="9525">
            <a:noFill/>
          </a:ln>
        </p:spPr>
        <p:txBody>
          <a:bodyPr>
            <a:spAutoFit/>
          </a:bodyPr>
          <a:p>
            <a:pPr>
              <a:spcBef>
                <a:spcPct val="50000"/>
              </a:spcBef>
            </a:pPr>
            <a:r>
              <a:rPr lang="zh-CN" altLang="en-US" sz="2400" b="1" dirty="0" smtClean="0">
                <a:solidFill>
                  <a:schemeClr val="tx1"/>
                </a:solidFill>
                <a:latin typeface="微软雅黑" panose="020B0503020204020204" pitchFamily="34" charset="-122"/>
                <a:ea typeface="微软雅黑" panose="020B0503020204020204" pitchFamily="34" charset="-122"/>
              </a:rPr>
              <a:t>公允价值变动损益</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57" name="直接连接符 56"/>
          <p:cNvSpPr/>
          <p:nvPr>
            <p:custDataLst>
              <p:tags r:id="rId25"/>
            </p:custDataLst>
          </p:nvPr>
        </p:nvSpPr>
        <p:spPr>
          <a:xfrm>
            <a:off x="7208520" y="4102100"/>
            <a:ext cx="2819400" cy="0"/>
          </a:xfrm>
          <a:prstGeom prst="line">
            <a:avLst/>
          </a:prstGeom>
          <a:ln w="12700" cmpd="sng">
            <a:solidFill>
              <a:srgbClr val="000000"/>
            </a:solidFill>
            <a:prstDash val="solid"/>
            <a:headEnd type="none" w="med" len="med"/>
            <a:tailEnd type="none" w="med" len="med"/>
          </a:ln>
        </p:spPr>
        <p:style>
          <a:lnRef idx="2">
            <a:prstClr val="black"/>
          </a:lnRef>
          <a:fillRef idx="0">
            <a:srgbClr val="FFFFFF"/>
          </a:fillRef>
          <a:effectRef idx="0">
            <a:srgbClr val="FFFFFF"/>
          </a:effectRef>
          <a:fontRef idx="minor">
            <a:schemeClr val="tx1"/>
          </a:fontRef>
        </p:style>
      </p:sp>
      <p:pic>
        <p:nvPicPr>
          <p:cNvPr id="60" name="图片 59" descr="5-1"/>
          <p:cNvPicPr>
            <a:picLocks noChangeAspect="1"/>
          </p:cNvPicPr>
          <p:nvPr/>
        </p:nvPicPr>
        <p:blipFill>
          <a:blip r:embed="rId26"/>
          <a:stretch>
            <a:fillRect/>
          </a:stretch>
        </p:blipFill>
        <p:spPr>
          <a:xfrm>
            <a:off x="1092200" y="4864100"/>
            <a:ext cx="10239375" cy="19850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down)">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 to="" calcmode="lin" valueType="num">
                                      <p:cBhvr>
                                        <p:cTn id="20" dur="1" fill="hold"/>
                                        <p:tgtEl>
                                          <p:spTgt spid="50"/>
                                        </p:tgtEl>
                                        <p:attrNameLst>
                                          <p:attrName>style.visibility</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to="" calcmode="lin" valueType="num">
                                      <p:cBhvr>
                                        <p:cTn id="23" dur="1" fill="hold"/>
                                        <p:tgtEl>
                                          <p:spTgt spid="51"/>
                                        </p:tgtEl>
                                        <p:attrNameLst>
                                          <p:attrName>style.visibility</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 to="" calcmode="lin" valueType="num">
                                      <p:cBhvr>
                                        <p:cTn id="26" dur="1" fill="hold"/>
                                        <p:tgtEl>
                                          <p:spTgt spid="36"/>
                                        </p:tgtEl>
                                        <p:attrNameLst>
                                          <p:attrName>style.visibility</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to="" calcmode="lin" valueType="num">
                                      <p:cBhvr>
                                        <p:cTn id="29" dur="1" fill="hold"/>
                                        <p:tgtEl>
                                          <p:spTgt spid="37"/>
                                        </p:tgtEl>
                                        <p:attrNameLst>
                                          <p:attrName>style.visibility</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to="" calcmode="lin" valueType="num">
                                      <p:cBhvr>
                                        <p:cTn id="32" dur="1" fill="hold"/>
                                        <p:tgtEl>
                                          <p:spTgt spid="38"/>
                                        </p:tgtEl>
                                        <p:attrNameLst>
                                          <p:attrName>style.visibility</p:attrName>
                                        </p:attrNameLst>
                                      </p:cBhvr>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000" fill="hold">
                                          <p:stCondLst>
                                            <p:cond delay="0"/>
                                          </p:stCondLst>
                                        </p:cTn>
                                        <p:tgtEl>
                                          <p:spTgt spid="60"/>
                                        </p:tgtEl>
                                        <p:attrNameLst>
                                          <p:attrName>style.visibility</p:attrName>
                                        </p:attrNameLst>
                                      </p:cBhvr>
                                      <p:to>
                                        <p:strVal val="visible"/>
                                      </p:to>
                                    </p:set>
                                    <p:animEffect transition="in" filter="blinds(horizontal)">
                                      <p:cBhvr>
                                        <p:cTn id="37"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5" grpId="0"/>
      <p:bldP spid="49" grpId="0"/>
      <p:bldP spid="4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88176" y="-292735"/>
            <a:ext cx="3895892" cy="1099537"/>
            <a:chOff x="6768" y="2905"/>
            <a:chExt cx="7221" cy="2041"/>
          </a:xfrm>
        </p:grpSpPr>
        <p:cxnSp>
          <p:nvCxnSpPr>
            <p:cNvPr id="6" name="直接连接符 5"/>
            <p:cNvCxnSpPr/>
            <p:nvPr/>
          </p:nvCxnSpPr>
          <p:spPr>
            <a:xfrm>
              <a:off x="8242" y="4946"/>
              <a:ext cx="510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49"/>
            <p:cNvSpPr/>
            <p:nvPr/>
          </p:nvSpPr>
          <p:spPr>
            <a:xfrm>
              <a:off x="7533" y="3798"/>
              <a:ext cx="6456" cy="1083"/>
            </a:xfrm>
            <a:prstGeom prst="rect">
              <a:avLst/>
            </a:prstGeom>
            <a:effectLst/>
          </p:spPr>
          <p:txBody>
            <a:bodyPr wrap="square">
              <a:spAutoFit/>
            </a:bodyPr>
            <a:lstStyle/>
            <a:p>
              <a:pPr marL="0" lvl="1"/>
              <a:r>
                <a:rPr lang="zh-CN" altLang="en-US" sz="3200" b="1" dirty="0" smtClean="0">
                  <a:solidFill>
                    <a:srgbClr val="2684E2"/>
                  </a:solidFill>
                  <a:latin typeface="微软雅黑" panose="020B0503020204020204" pitchFamily="34" charset="-122"/>
                  <a:ea typeface="微软雅黑" panose="020B0503020204020204" pitchFamily="34" charset="-122"/>
                </a:rPr>
                <a:t>（二）持有期间</a:t>
              </a:r>
              <a:endParaRPr lang="en-US" altLang="zh-CN" sz="3200" b="1" dirty="0" smtClean="0">
                <a:solidFill>
                  <a:srgbClr val="2684E2"/>
                </a:solidFill>
                <a:latin typeface="微软雅黑" panose="020B0503020204020204" pitchFamily="34" charset="-122"/>
                <a:ea typeface="微软雅黑" panose="020B0503020204020204" pitchFamily="34" charset="-122"/>
              </a:endParaRPr>
            </a:p>
          </p:txBody>
        </p:sp>
        <p:sp>
          <p:nvSpPr>
            <p:cNvPr id="39" name="椭圆 38"/>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0" name="椭圆 39"/>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1" name="椭圆 40"/>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2" name="椭圆 41"/>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3" name="椭圆 42"/>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4" name="椭圆 43"/>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5" name="椭圆 44"/>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6" name="椭圆 45"/>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7" name="椭圆 46"/>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8" name="椭圆 47"/>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sp>
        <p:nvSpPr>
          <p:cNvPr id="58" name="等腰三角形 57"/>
          <p:cNvSpPr/>
          <p:nvPr/>
        </p:nvSpPr>
        <p:spPr>
          <a:xfrm rot="10800000">
            <a:off x="9820080" y="-27384"/>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a:off x="0" y="4698175"/>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337185" y="2059305"/>
            <a:ext cx="7043420" cy="1814830"/>
          </a:xfrm>
          <a:prstGeom prst="rect">
            <a:avLst/>
          </a:prstGeom>
          <a:noFill/>
          <a:ln w="9525">
            <a:noFill/>
          </a:ln>
        </p:spPr>
        <p:txBody>
          <a:bodyPr wrap="square">
            <a:spAutoFit/>
          </a:bodyPr>
          <a:p>
            <a:pPr>
              <a:buClrTx/>
              <a:buSzTx/>
              <a:buNone/>
            </a:pPr>
            <a:r>
              <a:rPr lang="zh-CN" sz="2800" b="1">
                <a:ea typeface="宋体" panose="02010600030101010101" pitchFamily="2" charset="-122"/>
              </a:rPr>
              <a:t>（1）股票或债券价格</a:t>
            </a:r>
            <a:r>
              <a:rPr lang="zh-CN" sz="2800" b="1">
                <a:solidFill>
                  <a:srgbClr val="FF0000"/>
                </a:solidFill>
                <a:ea typeface="宋体" panose="02010600030101010101" pitchFamily="2" charset="-122"/>
              </a:rPr>
              <a:t>上涨</a:t>
            </a:r>
            <a:endParaRPr lang="zh-CN" sz="2800" b="1">
              <a:ea typeface="宋体" panose="02010600030101010101" pitchFamily="2" charset="-122"/>
            </a:endParaRPr>
          </a:p>
          <a:p>
            <a:pPr>
              <a:buClrTx/>
              <a:buSzTx/>
              <a:buNone/>
            </a:pPr>
            <a:r>
              <a:rPr lang="zh-CN" sz="2800" b="1">
                <a:ea typeface="宋体" panose="02010600030101010101" pitchFamily="2" charset="-122"/>
              </a:rPr>
              <a:t>借：交易性金融资产</a:t>
            </a:r>
            <a:endParaRPr lang="zh-CN" sz="2800" b="1">
              <a:ea typeface="宋体" panose="02010600030101010101" pitchFamily="2" charset="-122"/>
            </a:endParaRPr>
          </a:p>
          <a:p>
            <a:pPr>
              <a:buClrTx/>
              <a:buSzTx/>
              <a:buNone/>
            </a:pPr>
            <a:r>
              <a:rPr lang="zh-CN" sz="2800" b="1">
                <a:ea typeface="宋体" panose="02010600030101010101" pitchFamily="2" charset="-122"/>
              </a:rPr>
              <a:t> </a:t>
            </a:r>
            <a:r>
              <a:rPr lang="en-US" altLang="zh-CN" sz="2800" b="1">
                <a:ea typeface="宋体" panose="02010600030101010101" pitchFamily="2" charset="-122"/>
              </a:rPr>
              <a:t>        </a:t>
            </a:r>
            <a:r>
              <a:rPr lang="zh-CN" sz="2800" b="1">
                <a:ea typeface="宋体" panose="02010600030101010101" pitchFamily="2" charset="-122"/>
              </a:rPr>
              <a:t>——公允价值变动</a:t>
            </a:r>
            <a:endParaRPr lang="zh-CN" sz="2800" b="1">
              <a:ea typeface="宋体" panose="02010600030101010101" pitchFamily="2" charset="-122"/>
            </a:endParaRPr>
          </a:p>
          <a:p>
            <a:pPr>
              <a:buClrTx/>
              <a:buSzTx/>
              <a:buNone/>
            </a:pPr>
            <a:r>
              <a:rPr lang="zh-CN" sz="2800" b="1">
                <a:ea typeface="宋体" panose="02010600030101010101" pitchFamily="2" charset="-122"/>
              </a:rPr>
              <a:t>　</a:t>
            </a:r>
            <a:r>
              <a:rPr lang="en-US" altLang="zh-CN" sz="2800" b="1">
                <a:ea typeface="宋体" panose="02010600030101010101" pitchFamily="2" charset="-122"/>
              </a:rPr>
              <a:t>     </a:t>
            </a:r>
            <a:r>
              <a:rPr lang="zh-CN" sz="2800" b="1">
                <a:ea typeface="宋体" panose="02010600030101010101" pitchFamily="2" charset="-122"/>
              </a:rPr>
              <a:t>贷：</a:t>
            </a:r>
            <a:r>
              <a:rPr lang="zh-CN" sz="2800" b="1">
                <a:solidFill>
                  <a:srgbClr val="FF0000"/>
                </a:solidFill>
                <a:ea typeface="宋体" panose="02010600030101010101" pitchFamily="2" charset="-122"/>
              </a:rPr>
              <a:t>公允价值变动损益</a:t>
            </a:r>
            <a:endParaRPr lang="zh-CN" sz="2800" b="1">
              <a:solidFill>
                <a:srgbClr val="FF0000"/>
              </a:solidFill>
              <a:ea typeface="宋体" panose="02010600030101010101" pitchFamily="2" charset="-122"/>
            </a:endParaRPr>
          </a:p>
        </p:txBody>
      </p:sp>
      <p:sp>
        <p:nvSpPr>
          <p:cNvPr id="11" name="Rectangle 49"/>
          <p:cNvSpPr/>
          <p:nvPr>
            <p:custDataLst>
              <p:tags r:id="rId1"/>
            </p:custDataLst>
          </p:nvPr>
        </p:nvSpPr>
        <p:spPr>
          <a:xfrm>
            <a:off x="1560830" y="909320"/>
            <a:ext cx="9371965" cy="1383665"/>
          </a:xfrm>
          <a:prstGeom prst="rect">
            <a:avLst/>
          </a:prstGeom>
          <a:effectLst/>
        </p:spPr>
        <p:txBody>
          <a:bodyPr wrap="square">
            <a:spAutoFit/>
          </a:bodyPr>
          <a:p>
            <a:pPr marL="0" lvl="1"/>
            <a:r>
              <a:rPr lang="en-US" altLang="zh-CN" sz="2800" b="1" dirty="0" smtClean="0">
                <a:solidFill>
                  <a:srgbClr val="7030A0"/>
                </a:solidFill>
                <a:latin typeface="微软雅黑" panose="020B0503020204020204" pitchFamily="34" charset="-122"/>
                <a:ea typeface="微软雅黑" panose="020B0503020204020204" pitchFamily="34" charset="-122"/>
                <a:sym typeface="+mn-ea"/>
              </a:rPr>
              <a:t>2.</a:t>
            </a:r>
            <a:r>
              <a:rPr lang="zh-CN" altLang="en-US" sz="2800" b="1" dirty="0" smtClean="0">
                <a:solidFill>
                  <a:srgbClr val="7030A0"/>
                </a:solidFill>
                <a:latin typeface="微软雅黑" panose="020B0503020204020204" pitchFamily="34" charset="-122"/>
                <a:ea typeface="微软雅黑" panose="020B0503020204020204" pitchFamily="34" charset="-122"/>
                <a:sym typeface="+mn-ea"/>
              </a:rPr>
              <a:t>资产负债表日，交易性金融资产应当按照公允价值计量，</a:t>
            </a:r>
            <a:r>
              <a:rPr lang="en-US" altLang="zh-CN" sz="2800" b="1" dirty="0" smtClean="0">
                <a:solidFill>
                  <a:srgbClr val="7030A0"/>
                </a:solidFill>
                <a:latin typeface="微软雅黑" panose="020B0503020204020204" pitchFamily="34" charset="-122"/>
                <a:ea typeface="微软雅黑" panose="020B0503020204020204" pitchFamily="34" charset="-122"/>
                <a:sym typeface="+mn-ea"/>
              </a:rPr>
              <a:t>  </a:t>
            </a:r>
            <a:r>
              <a:rPr lang="zh-CN" altLang="en-US" sz="2800" b="1" dirty="0" smtClean="0">
                <a:solidFill>
                  <a:srgbClr val="7030A0"/>
                </a:solidFill>
                <a:latin typeface="微软雅黑" panose="020B0503020204020204" pitchFamily="34" charset="-122"/>
                <a:ea typeface="微软雅黑" panose="020B0503020204020204" pitchFamily="34" charset="-122"/>
                <a:sym typeface="+mn-ea"/>
              </a:rPr>
              <a:t>公允价值与账面余额之间的差额计入公允价值变动损益</a:t>
            </a:r>
            <a:endParaRPr lang="zh-CN" altLang="en-US" sz="2800" b="1" dirty="0" smtClean="0">
              <a:solidFill>
                <a:srgbClr val="7030A0"/>
              </a:solidFill>
              <a:latin typeface="微软雅黑" panose="020B0503020204020204" pitchFamily="34" charset="-122"/>
              <a:ea typeface="微软雅黑" panose="020B0503020204020204" pitchFamily="34" charset="-122"/>
            </a:endParaRPr>
          </a:p>
          <a:p>
            <a:pPr marL="0" lvl="1"/>
            <a:endParaRPr lang="zh-CN" altLang="en-US" sz="2800" b="1" dirty="0" smtClean="0">
              <a:solidFill>
                <a:srgbClr val="7030A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9525" y="-203835"/>
            <a:ext cx="1485265" cy="1689100"/>
            <a:chOff x="5293" y="2905"/>
            <a:chExt cx="3200" cy="3654"/>
          </a:xfrm>
        </p:grpSpPr>
        <p:grpSp>
          <p:nvGrpSpPr>
            <p:cNvPr id="13" name="组合 12"/>
            <p:cNvGrpSpPr/>
            <p:nvPr/>
          </p:nvGrpSpPr>
          <p:grpSpPr>
            <a:xfrm>
              <a:off x="5293" y="3359"/>
              <a:ext cx="3200" cy="3200"/>
              <a:chOff x="1677608" y="2996952"/>
              <a:chExt cx="1395643" cy="1395643"/>
            </a:xfrm>
          </p:grpSpPr>
          <p:sp>
            <p:nvSpPr>
              <p:cNvPr id="14" name="Oval 60"/>
              <p:cNvSpPr>
                <a:spLocks noChangeAspect="1"/>
              </p:cNvSpPr>
              <p:nvPr>
                <p:custDataLst>
                  <p:tags r:id="rId2"/>
                </p:custDataLst>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dirty="0">
                  <a:solidFill>
                    <a:srgbClr val="FA783A"/>
                  </a:solidFill>
                </a:endParaRPr>
              </a:p>
            </p:txBody>
          </p:sp>
          <p:sp>
            <p:nvSpPr>
              <p:cNvPr id="15" name="Oval 29"/>
              <p:cNvSpPr>
                <a:spLocks noChangeAspect="1"/>
              </p:cNvSpPr>
              <p:nvPr>
                <p:custDataLst>
                  <p:tags r:id="rId3"/>
                </p:custDataLst>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endParaRPr lang="en-US" sz="2800" dirty="0">
                  <a:solidFill>
                    <a:srgbClr val="FA783A"/>
                  </a:solidFill>
                  <a:effectLst>
                    <a:outerShdw blurRad="38100" dist="38100" dir="2700000" algn="tl">
                      <a:srgbClr val="000000">
                        <a:alpha val="43137"/>
                      </a:srgbClr>
                    </a:outerShdw>
                  </a:effectLst>
                  <a:latin typeface="DIN-BoldItalic" pitchFamily="50" charset="0"/>
                </a:endParaRPr>
              </a:p>
            </p:txBody>
          </p:sp>
        </p:grpSp>
        <p:sp>
          <p:nvSpPr>
            <p:cNvPr id="16" name="椭圆 15"/>
            <p:cNvSpPr>
              <a:spLocks noChangeAspect="1"/>
            </p:cNvSpPr>
            <p:nvPr>
              <p:custDataLst>
                <p:tags r:id="rId4"/>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17" name="椭圆 16"/>
            <p:cNvSpPr>
              <a:spLocks noChangeAspect="1"/>
            </p:cNvSpPr>
            <p:nvPr>
              <p:custDataLst>
                <p:tags r:id="rId5"/>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18" name="椭圆 17"/>
            <p:cNvSpPr>
              <a:spLocks noChangeAspect="1"/>
            </p:cNvSpPr>
            <p:nvPr>
              <p:custDataLst>
                <p:tags r:id="rId6"/>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19" name="椭圆 18"/>
            <p:cNvSpPr>
              <a:spLocks noChangeAspect="1"/>
            </p:cNvSpPr>
            <p:nvPr>
              <p:custDataLst>
                <p:tags r:id="rId7"/>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0" name="椭圆 19"/>
            <p:cNvSpPr>
              <a:spLocks noChangeAspect="1"/>
            </p:cNvSpPr>
            <p:nvPr>
              <p:custDataLst>
                <p:tags r:id="rId8"/>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1" name="椭圆 20"/>
            <p:cNvSpPr>
              <a:spLocks noChangeAspect="1"/>
            </p:cNvSpPr>
            <p:nvPr>
              <p:custDataLst>
                <p:tags r:id="rId9"/>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2" name="椭圆 21"/>
            <p:cNvSpPr>
              <a:spLocks noChangeAspect="1"/>
            </p:cNvSpPr>
            <p:nvPr>
              <p:custDataLst>
                <p:tags r:id="rId10"/>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3" name="椭圆 22"/>
            <p:cNvSpPr>
              <a:spLocks noChangeAspect="1"/>
            </p:cNvSpPr>
            <p:nvPr>
              <p:custDataLst>
                <p:tags r:id="rId11"/>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4" name="椭圆 23"/>
            <p:cNvSpPr>
              <a:spLocks noChangeAspect="1"/>
            </p:cNvSpPr>
            <p:nvPr>
              <p:custDataLst>
                <p:tags r:id="rId12"/>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25" name="椭圆 24"/>
            <p:cNvSpPr>
              <a:spLocks noChangeAspect="1"/>
            </p:cNvSpPr>
            <p:nvPr>
              <p:custDataLst>
                <p:tags r:id="rId13"/>
              </p:custDataLst>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65D7FF"/>
                </a:solidFill>
              </a:endParaRPr>
            </a:p>
          </p:txBody>
        </p:sp>
        <p:sp>
          <p:nvSpPr>
            <p:cNvPr id="56" name="KSO_Shape"/>
            <p:cNvSpPr/>
            <p:nvPr>
              <p:custDataLst>
                <p:tags r:id="rId14"/>
              </p:custDataLst>
            </p:nvPr>
          </p:nvSpPr>
          <p:spPr bwMode="auto">
            <a:xfrm>
              <a:off x="6161" y="4447"/>
              <a:ext cx="1465" cy="115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defRPr/>
              </a:pPr>
              <a:endParaRPr lang="zh-CN" altLang="en-US">
                <a:solidFill>
                  <a:srgbClr val="1C666E"/>
                </a:solidFill>
                <a:ea typeface="宋体" panose="02010600030101010101" pitchFamily="2" charset="-122"/>
              </a:endParaRPr>
            </a:p>
          </p:txBody>
        </p:sp>
      </p:grpSp>
      <p:sp>
        <p:nvSpPr>
          <p:cNvPr id="5" name="文本框 4"/>
          <p:cNvSpPr txBox="1"/>
          <p:nvPr/>
        </p:nvSpPr>
        <p:spPr>
          <a:xfrm>
            <a:off x="5881370" y="2059305"/>
            <a:ext cx="6983095" cy="1814830"/>
          </a:xfrm>
          <a:prstGeom prst="rect">
            <a:avLst/>
          </a:prstGeom>
          <a:noFill/>
          <a:ln w="9525">
            <a:noFill/>
          </a:ln>
        </p:spPr>
        <p:txBody>
          <a:bodyPr wrap="square">
            <a:spAutoFit/>
          </a:bodyPr>
          <a:p>
            <a:pPr algn="l">
              <a:buClrTx/>
              <a:buSzTx/>
              <a:buNone/>
            </a:pPr>
            <a:r>
              <a:rPr lang="zh-CN" sz="2800" b="1">
                <a:ea typeface="宋体" panose="02010600030101010101" pitchFamily="2" charset="-122"/>
                <a:sym typeface="+mn-ea"/>
              </a:rPr>
              <a:t>（</a:t>
            </a:r>
            <a:r>
              <a:rPr lang="en-US" altLang="zh-CN" sz="2800" b="1">
                <a:ea typeface="宋体" panose="02010600030101010101" pitchFamily="2" charset="-122"/>
                <a:sym typeface="+mn-ea"/>
              </a:rPr>
              <a:t>2</a:t>
            </a:r>
            <a:r>
              <a:rPr lang="zh-CN" sz="2800" b="1">
                <a:ea typeface="宋体" panose="02010600030101010101" pitchFamily="2" charset="-122"/>
                <a:sym typeface="+mn-ea"/>
              </a:rPr>
              <a:t>）</a:t>
            </a:r>
            <a:r>
              <a:rPr lang="zh-CN" sz="2800" b="1">
                <a:ea typeface="宋体" panose="02010600030101010101" pitchFamily="2" charset="-122"/>
                <a:sym typeface="+mn-ea"/>
              </a:rPr>
              <a:t>股票或债券价格</a:t>
            </a:r>
            <a:r>
              <a:rPr lang="zh-CN" sz="2800" b="1">
                <a:solidFill>
                  <a:srgbClr val="00AF92"/>
                </a:solidFill>
                <a:ea typeface="宋体" panose="02010600030101010101" pitchFamily="2" charset="-122"/>
                <a:sym typeface="+mn-ea"/>
              </a:rPr>
              <a:t>下跌</a:t>
            </a:r>
            <a:endParaRPr lang="zh-CN" sz="2800" b="1">
              <a:solidFill>
                <a:srgbClr val="FF0000"/>
              </a:solidFill>
              <a:ea typeface="宋体" panose="02010600030101010101" pitchFamily="2" charset="-122"/>
              <a:sym typeface="+mn-ea"/>
            </a:endParaRPr>
          </a:p>
          <a:p>
            <a:pPr algn="l">
              <a:buClrTx/>
              <a:buSzTx/>
              <a:buNone/>
            </a:pPr>
            <a:r>
              <a:rPr lang="zh-CN" sz="2800" b="1">
                <a:ea typeface="宋体" panose="02010600030101010101" pitchFamily="2" charset="-122"/>
                <a:sym typeface="+mn-ea"/>
              </a:rPr>
              <a:t>借：</a:t>
            </a:r>
            <a:r>
              <a:rPr lang="zh-CN" sz="2800" b="1">
                <a:solidFill>
                  <a:srgbClr val="00AF92"/>
                </a:solidFill>
                <a:ea typeface="宋体" panose="02010600030101010101" pitchFamily="2" charset="-122"/>
                <a:sym typeface="+mn-ea"/>
              </a:rPr>
              <a:t>公允价值变动损益</a:t>
            </a:r>
            <a:endParaRPr lang="zh-CN" sz="2800" b="1">
              <a:ea typeface="宋体" panose="02010600030101010101" pitchFamily="2" charset="-122"/>
            </a:endParaRPr>
          </a:p>
          <a:p>
            <a:pPr algn="l">
              <a:buClrTx/>
              <a:buSzTx/>
              <a:buNone/>
            </a:pPr>
            <a:r>
              <a:rPr lang="zh-CN" sz="2800" b="1">
                <a:ea typeface="宋体" panose="02010600030101010101" pitchFamily="2" charset="-122"/>
                <a:sym typeface="+mn-ea"/>
              </a:rPr>
              <a:t>　</a:t>
            </a:r>
            <a:r>
              <a:rPr lang="en-US" altLang="zh-CN" sz="2800" b="1">
                <a:ea typeface="宋体" panose="02010600030101010101" pitchFamily="2" charset="-122"/>
                <a:sym typeface="+mn-ea"/>
              </a:rPr>
              <a:t>     </a:t>
            </a:r>
            <a:r>
              <a:rPr lang="zh-CN" sz="2800" b="1">
                <a:ea typeface="宋体" panose="02010600030101010101" pitchFamily="2" charset="-122"/>
                <a:sym typeface="+mn-ea"/>
              </a:rPr>
              <a:t>贷：</a:t>
            </a:r>
            <a:r>
              <a:rPr lang="zh-CN" sz="2800" b="1">
                <a:ea typeface="宋体" panose="02010600030101010101" pitchFamily="2" charset="-122"/>
                <a:sym typeface="+mn-ea"/>
              </a:rPr>
              <a:t>交易性金融资产</a:t>
            </a:r>
            <a:endParaRPr lang="zh-CN" sz="2800" b="1">
              <a:ea typeface="宋体" panose="02010600030101010101" pitchFamily="2" charset="-122"/>
              <a:sym typeface="+mn-ea"/>
            </a:endParaRPr>
          </a:p>
          <a:p>
            <a:pPr algn="l">
              <a:buClrTx/>
              <a:buSzTx/>
              <a:buNone/>
            </a:pPr>
            <a:r>
              <a:rPr lang="zh-CN" sz="2800" b="1">
                <a:ea typeface="宋体" panose="02010600030101010101" pitchFamily="2" charset="-122"/>
                <a:sym typeface="+mn-ea"/>
              </a:rPr>
              <a:t> </a:t>
            </a:r>
            <a:r>
              <a:rPr lang="en-US" altLang="zh-CN" sz="2800" b="1">
                <a:ea typeface="宋体" panose="02010600030101010101" pitchFamily="2" charset="-122"/>
                <a:sym typeface="+mn-ea"/>
              </a:rPr>
              <a:t>                 </a:t>
            </a:r>
            <a:r>
              <a:rPr lang="zh-CN" sz="2800" b="1">
                <a:ea typeface="宋体" panose="02010600030101010101" pitchFamily="2" charset="-122"/>
                <a:sym typeface="+mn-ea"/>
              </a:rPr>
              <a:t>——公允价值变动</a:t>
            </a:r>
            <a:endParaRPr lang="zh-CN" sz="2800" b="1">
              <a:ea typeface="宋体" panose="02010600030101010101" pitchFamily="2" charset="-122"/>
              <a:sym typeface="+mn-ea"/>
            </a:endParaRPr>
          </a:p>
        </p:txBody>
      </p:sp>
      <p:sp>
        <p:nvSpPr>
          <p:cNvPr id="26" name="直接连接符 25"/>
          <p:cNvSpPr/>
          <p:nvPr>
            <p:custDataLst>
              <p:tags r:id="rId15"/>
            </p:custDataLst>
          </p:nvPr>
        </p:nvSpPr>
        <p:spPr>
          <a:xfrm>
            <a:off x="1704975" y="4748530"/>
            <a:ext cx="2819400" cy="0"/>
          </a:xfrm>
          <a:prstGeom prst="line">
            <a:avLst/>
          </a:prstGeom>
          <a:ln w="9525" cap="flat" cmpd="sng">
            <a:solidFill>
              <a:schemeClr val="tx1"/>
            </a:solidFill>
            <a:prstDash val="solid"/>
            <a:headEnd type="none" w="med" len="med"/>
            <a:tailEnd type="none" w="med" len="med"/>
          </a:ln>
        </p:spPr>
      </p:sp>
      <p:sp>
        <p:nvSpPr>
          <p:cNvPr id="27" name="直接连接符 26"/>
          <p:cNvSpPr/>
          <p:nvPr>
            <p:custDataLst>
              <p:tags r:id="rId16"/>
            </p:custDataLst>
          </p:nvPr>
        </p:nvSpPr>
        <p:spPr>
          <a:xfrm>
            <a:off x="6961505" y="4724400"/>
            <a:ext cx="3048000" cy="0"/>
          </a:xfrm>
          <a:prstGeom prst="line">
            <a:avLst/>
          </a:prstGeom>
          <a:ln w="9525" cap="flat" cmpd="sng">
            <a:solidFill>
              <a:schemeClr val="tx1"/>
            </a:solidFill>
            <a:prstDash val="solid"/>
            <a:headEnd type="none" w="med" len="med"/>
            <a:tailEnd type="none" w="med" len="med"/>
          </a:ln>
        </p:spPr>
      </p:sp>
      <p:sp>
        <p:nvSpPr>
          <p:cNvPr id="28" name="直接连接符 27"/>
          <p:cNvSpPr/>
          <p:nvPr>
            <p:custDataLst>
              <p:tags r:id="rId17"/>
            </p:custDataLst>
          </p:nvPr>
        </p:nvSpPr>
        <p:spPr>
          <a:xfrm>
            <a:off x="3145155" y="4748530"/>
            <a:ext cx="0" cy="838200"/>
          </a:xfrm>
          <a:prstGeom prst="line">
            <a:avLst/>
          </a:prstGeom>
          <a:ln w="9525" cap="flat" cmpd="sng">
            <a:solidFill>
              <a:schemeClr val="tx1"/>
            </a:solidFill>
            <a:prstDash val="solid"/>
            <a:headEnd type="none" w="med" len="med"/>
            <a:tailEnd type="none" w="med" len="med"/>
          </a:ln>
        </p:spPr>
      </p:sp>
      <p:sp>
        <p:nvSpPr>
          <p:cNvPr id="29" name="直接连接符 28"/>
          <p:cNvSpPr/>
          <p:nvPr>
            <p:custDataLst>
              <p:tags r:id="rId18"/>
            </p:custDataLst>
          </p:nvPr>
        </p:nvSpPr>
        <p:spPr>
          <a:xfrm>
            <a:off x="8488680" y="4748530"/>
            <a:ext cx="0" cy="762000"/>
          </a:xfrm>
          <a:prstGeom prst="line">
            <a:avLst/>
          </a:prstGeom>
          <a:ln w="9525" cap="flat" cmpd="sng">
            <a:solidFill>
              <a:schemeClr val="tx1"/>
            </a:solidFill>
            <a:prstDash val="solid"/>
            <a:headEnd type="none" w="med" len="med"/>
            <a:tailEnd type="none" w="med" len="med"/>
          </a:ln>
        </p:spPr>
      </p:sp>
      <p:sp>
        <p:nvSpPr>
          <p:cNvPr id="30" name="直接连接符 29"/>
          <p:cNvSpPr/>
          <p:nvPr>
            <p:custDataLst>
              <p:tags r:id="rId19"/>
            </p:custDataLst>
          </p:nvPr>
        </p:nvSpPr>
        <p:spPr>
          <a:xfrm flipH="1" flipV="1">
            <a:off x="2522855" y="5323205"/>
            <a:ext cx="11430" cy="1026160"/>
          </a:xfrm>
          <a:prstGeom prst="line">
            <a:avLst/>
          </a:prstGeom>
          <a:ln w="9525" cap="flat" cmpd="sng">
            <a:solidFill>
              <a:schemeClr val="tx1"/>
            </a:solidFill>
            <a:prstDash val="solid"/>
            <a:headEnd type="none" w="med" len="med"/>
            <a:tailEnd type="triangle" w="med" len="med"/>
          </a:ln>
        </p:spPr>
      </p:sp>
      <p:sp>
        <p:nvSpPr>
          <p:cNvPr id="31" name="直接连接符 30"/>
          <p:cNvSpPr/>
          <p:nvPr>
            <p:custDataLst>
              <p:tags r:id="rId20"/>
            </p:custDataLst>
          </p:nvPr>
        </p:nvSpPr>
        <p:spPr>
          <a:xfrm flipV="1">
            <a:off x="2534285" y="6348730"/>
            <a:ext cx="6647815" cy="1270"/>
          </a:xfrm>
          <a:prstGeom prst="line">
            <a:avLst/>
          </a:prstGeom>
          <a:ln w="9525" cap="flat" cmpd="sng">
            <a:solidFill>
              <a:schemeClr val="tx1"/>
            </a:solidFill>
            <a:prstDash val="solid"/>
            <a:headEnd type="none" w="med" len="med"/>
            <a:tailEnd type="none" w="med" len="med"/>
          </a:ln>
        </p:spPr>
      </p:sp>
      <p:sp>
        <p:nvSpPr>
          <p:cNvPr id="32" name="直接连接符 31"/>
          <p:cNvSpPr/>
          <p:nvPr>
            <p:custDataLst>
              <p:tags r:id="rId21"/>
            </p:custDataLst>
          </p:nvPr>
        </p:nvSpPr>
        <p:spPr>
          <a:xfrm flipH="1" flipV="1">
            <a:off x="9121775" y="5384165"/>
            <a:ext cx="27305" cy="965835"/>
          </a:xfrm>
          <a:prstGeom prst="line">
            <a:avLst/>
          </a:prstGeom>
          <a:ln w="9525" cap="flat" cmpd="sng">
            <a:solidFill>
              <a:schemeClr val="tx1"/>
            </a:solidFill>
            <a:prstDash val="solid"/>
            <a:headEnd type="none" w="med" len="med"/>
            <a:tailEnd type="triangle" w="med" len="med"/>
          </a:ln>
        </p:spPr>
      </p:sp>
      <p:sp>
        <p:nvSpPr>
          <p:cNvPr id="33" name="文本框 32"/>
          <p:cNvSpPr txBox="1"/>
          <p:nvPr>
            <p:custDataLst>
              <p:tags r:id="rId22"/>
            </p:custDataLst>
          </p:nvPr>
        </p:nvSpPr>
        <p:spPr>
          <a:xfrm>
            <a:off x="913130" y="4147185"/>
            <a:ext cx="5181600" cy="460375"/>
          </a:xfrm>
          <a:prstGeom prst="rect">
            <a:avLst/>
          </a:prstGeom>
          <a:noFill/>
          <a:ln w="9525">
            <a:noFill/>
          </a:ln>
        </p:spPr>
        <p:txBody>
          <a:bodyPr>
            <a:spAutoFit/>
          </a:bodyPr>
          <a:p>
            <a:pPr>
              <a:spcBef>
                <a:spcPct val="50000"/>
              </a:spcBef>
            </a:pPr>
            <a:r>
              <a:rPr lang="zh-CN" altLang="en-US" sz="2400" b="1" dirty="0" smtClean="0">
                <a:solidFill>
                  <a:schemeClr val="tx1"/>
                </a:solidFill>
                <a:latin typeface="微软雅黑" panose="020B0503020204020204" pitchFamily="34" charset="-122"/>
                <a:ea typeface="微软雅黑" panose="020B0503020204020204" pitchFamily="34" charset="-122"/>
              </a:rPr>
              <a:t>交易性金融资产—公允价值变动</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178189" name="文本框 178188"/>
          <p:cNvSpPr txBox="1"/>
          <p:nvPr>
            <p:custDataLst>
              <p:tags r:id="rId23"/>
            </p:custDataLst>
          </p:nvPr>
        </p:nvSpPr>
        <p:spPr>
          <a:xfrm>
            <a:off x="7178040" y="4147820"/>
            <a:ext cx="3581400" cy="460375"/>
          </a:xfrm>
          <a:prstGeom prst="rect">
            <a:avLst/>
          </a:prstGeom>
          <a:noFill/>
          <a:ln w="9525">
            <a:noFill/>
          </a:ln>
        </p:spPr>
        <p:txBody>
          <a:bodyPr>
            <a:spAutoFit/>
          </a:bodyPr>
          <a:p>
            <a:pPr>
              <a:spcBef>
                <a:spcPct val="50000"/>
              </a:spcBef>
            </a:pPr>
            <a:r>
              <a:rPr lang="zh-CN" altLang="en-US" sz="2400" b="1" dirty="0" smtClean="0">
                <a:solidFill>
                  <a:schemeClr val="tx1"/>
                </a:solidFill>
                <a:latin typeface="微软雅黑" panose="020B0503020204020204" pitchFamily="34" charset="-122"/>
                <a:ea typeface="微软雅黑" panose="020B0503020204020204" pitchFamily="34" charset="-122"/>
              </a:rPr>
              <a:t>公允价值变动损益</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34" name="矩形 33"/>
          <p:cNvSpPr/>
          <p:nvPr>
            <p:custDataLst>
              <p:tags r:id="rId24"/>
            </p:custDataLst>
          </p:nvPr>
        </p:nvSpPr>
        <p:spPr>
          <a:xfrm>
            <a:off x="2137410" y="4900930"/>
            <a:ext cx="792480" cy="460375"/>
          </a:xfrm>
          <a:prstGeom prst="rect">
            <a:avLst/>
          </a:prstGeom>
          <a:noFill/>
          <a:ln w="9525">
            <a:noFill/>
          </a:ln>
        </p:spPr>
        <p:txBody>
          <a:bodyPr wrap="none" anchor="t" anchorCtr="0">
            <a:spAutoFit/>
          </a:bodyPr>
          <a:p>
            <a:r>
              <a:rPr lang="zh-CN" altLang="en-US" sz="2400" b="1">
                <a:solidFill>
                  <a:srgbClr val="FF0000"/>
                </a:solidFill>
                <a:latin typeface="微软雅黑" panose="020B0503020204020204" pitchFamily="34" charset="-122"/>
                <a:ea typeface="微软雅黑" panose="020B0503020204020204" pitchFamily="34" charset="-122"/>
              </a:rPr>
              <a:t>增加</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35" name="矩形 34"/>
          <p:cNvSpPr/>
          <p:nvPr>
            <p:custDataLst>
              <p:tags r:id="rId25"/>
            </p:custDataLst>
          </p:nvPr>
        </p:nvSpPr>
        <p:spPr>
          <a:xfrm>
            <a:off x="8761730" y="4900930"/>
            <a:ext cx="792480" cy="460375"/>
          </a:xfrm>
          <a:prstGeom prst="rect">
            <a:avLst/>
          </a:prstGeom>
          <a:noFill/>
          <a:ln w="9525">
            <a:noFill/>
          </a:ln>
        </p:spPr>
        <p:txBody>
          <a:bodyPr wrap="none" anchor="t" anchorCtr="0">
            <a:spAutoFit/>
          </a:bodyPr>
          <a:p>
            <a:pPr algn="l"/>
            <a:r>
              <a:rPr lang="zh-CN" altLang="en-US" sz="2400" b="1">
                <a:solidFill>
                  <a:srgbClr val="FF0000"/>
                </a:solidFill>
                <a:latin typeface="微软雅黑" panose="020B0503020204020204" pitchFamily="34" charset="-122"/>
                <a:ea typeface="微软雅黑" panose="020B0503020204020204" pitchFamily="34" charset="-122"/>
                <a:sym typeface="+mn-ea"/>
              </a:rPr>
              <a:t>增加</a:t>
            </a:r>
            <a:endParaRPr lang="zh-CN" altLang="en-US" sz="2400" b="1" dirty="0">
              <a:solidFill>
                <a:srgbClr val="FF0000"/>
              </a:solidFill>
              <a:latin typeface="微软雅黑" panose="020B0503020204020204" pitchFamily="34" charset="-122"/>
              <a:ea typeface="微软雅黑" panose="020B0503020204020204" pitchFamily="34" charset="-122"/>
              <a:sym typeface="+mn-ea"/>
            </a:endParaRPr>
          </a:p>
        </p:txBody>
      </p:sp>
      <p:sp>
        <p:nvSpPr>
          <p:cNvPr id="163850" name="直接连接符 163849"/>
          <p:cNvSpPr/>
          <p:nvPr>
            <p:custDataLst>
              <p:tags r:id="rId26"/>
            </p:custDataLst>
          </p:nvPr>
        </p:nvSpPr>
        <p:spPr>
          <a:xfrm flipV="1">
            <a:off x="4513580" y="5180965"/>
            <a:ext cx="2312035" cy="25400"/>
          </a:xfrm>
          <a:prstGeom prst="line">
            <a:avLst/>
          </a:prstGeom>
          <a:ln w="9525" cap="flat" cmpd="sng">
            <a:solidFill>
              <a:schemeClr val="tx1"/>
            </a:solidFill>
            <a:prstDash val="solid"/>
            <a:headEnd type="triangle" w="med" len="med"/>
            <a:tailEnd type="triangle" w="med" len="med"/>
          </a:ln>
        </p:spPr>
      </p:sp>
      <p:sp>
        <p:nvSpPr>
          <p:cNvPr id="163869" name="矩形 163868"/>
          <p:cNvSpPr/>
          <p:nvPr>
            <p:custDataLst>
              <p:tags r:id="rId27"/>
            </p:custDataLst>
          </p:nvPr>
        </p:nvSpPr>
        <p:spPr>
          <a:xfrm>
            <a:off x="3361055" y="4900930"/>
            <a:ext cx="792480" cy="460375"/>
          </a:xfrm>
          <a:prstGeom prst="rect">
            <a:avLst/>
          </a:prstGeom>
          <a:noFill/>
          <a:ln w="9525">
            <a:noFill/>
          </a:ln>
        </p:spPr>
        <p:txBody>
          <a:bodyPr wrap="none" anchor="t" anchorCtr="0">
            <a:spAutoFit/>
          </a:bodyPr>
          <a:p>
            <a:r>
              <a:rPr lang="zh-CN" altLang="en-US" sz="2400" b="1">
                <a:solidFill>
                  <a:srgbClr val="00AF92"/>
                </a:solidFill>
                <a:latin typeface="微软雅黑" panose="020B0503020204020204" pitchFamily="34" charset="-122"/>
                <a:ea typeface="微软雅黑" panose="020B0503020204020204" pitchFamily="34" charset="-122"/>
              </a:rPr>
              <a:t>减少</a:t>
            </a:r>
            <a:endParaRPr lang="zh-CN" altLang="en-US" sz="2400" b="1">
              <a:solidFill>
                <a:srgbClr val="00AF92"/>
              </a:solidFill>
              <a:latin typeface="微软雅黑" panose="020B0503020204020204" pitchFamily="34" charset="-122"/>
              <a:ea typeface="微软雅黑" panose="020B0503020204020204" pitchFamily="34" charset="-122"/>
            </a:endParaRPr>
          </a:p>
        </p:txBody>
      </p:sp>
      <p:sp>
        <p:nvSpPr>
          <p:cNvPr id="163870" name="矩形 163869"/>
          <p:cNvSpPr/>
          <p:nvPr>
            <p:custDataLst>
              <p:tags r:id="rId28"/>
            </p:custDataLst>
          </p:nvPr>
        </p:nvSpPr>
        <p:spPr>
          <a:xfrm>
            <a:off x="7321550" y="4869180"/>
            <a:ext cx="792480" cy="460375"/>
          </a:xfrm>
          <a:prstGeom prst="rect">
            <a:avLst/>
          </a:prstGeom>
          <a:noFill/>
          <a:ln w="9525">
            <a:noFill/>
          </a:ln>
        </p:spPr>
        <p:txBody>
          <a:bodyPr wrap="none" anchor="t" anchorCtr="0">
            <a:spAutoFit/>
          </a:bodyPr>
          <a:p>
            <a:r>
              <a:rPr lang="zh-CN" altLang="en-US" sz="2400" b="1">
                <a:solidFill>
                  <a:srgbClr val="00AF92"/>
                </a:solidFill>
                <a:latin typeface="微软雅黑" panose="020B0503020204020204" pitchFamily="34" charset="-122"/>
                <a:ea typeface="微软雅黑" panose="020B0503020204020204" pitchFamily="34" charset="-122"/>
              </a:rPr>
              <a:t>减少</a:t>
            </a:r>
            <a:endParaRPr lang="zh-CN" altLang="en-US" sz="2400" b="1" dirty="0">
              <a:solidFill>
                <a:srgbClr val="00AF9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to="" calcmode="lin" valueType="num">
                                      <p:cBhvr>
                                        <p:cTn id="12" dur="1" fill="hold"/>
                                        <p:tgtEl>
                                          <p:spTgt spid="33"/>
                                        </p:tgtEl>
                                        <p:attrNameLst>
                                          <p:attrName>style.visibility</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178189"/>
                                        </p:tgtEl>
                                        <p:attrNameLst>
                                          <p:attrName>style.visibility</p:attrName>
                                        </p:attrNameLst>
                                      </p:cBhvr>
                                      <p:to>
                                        <p:strVal val="visible"/>
                                      </p:to>
                                    </p:set>
                                    <p:anim to="" calcmode="lin" valueType="num">
                                      <p:cBhvr>
                                        <p:cTn id="15" dur="1" fill="hold"/>
                                        <p:tgtEl>
                                          <p:spTgt spid="178189"/>
                                        </p:tgtEl>
                                        <p:attrNameLst>
                                          <p:attrName>style.visibility</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to="" calcmode="lin" valueType="num">
                                      <p:cBhvr>
                                        <p:cTn id="20" dur="1" fill="hold"/>
                                        <p:tgtEl>
                                          <p:spTgt spid="34"/>
                                        </p:tgtEl>
                                        <p:attrNameLst>
                                          <p:attrName>style.visibility</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to="" calcmode="lin" valueType="num">
                                      <p:cBhvr>
                                        <p:cTn id="23" dur="1" fill="hold"/>
                                        <p:tgtEl>
                                          <p:spTgt spid="35"/>
                                        </p:tgtEl>
                                        <p:attrNameLst>
                                          <p:attrName>style.visibility</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to="" calcmode="lin" valueType="num">
                                      <p:cBhvr>
                                        <p:cTn id="26" dur="1" fill="hold"/>
                                        <p:tgtEl>
                                          <p:spTgt spid="30"/>
                                        </p:tgtEl>
                                        <p:attrNameLst>
                                          <p:attrName>style.visibility</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 to="" calcmode="lin" valueType="num">
                                      <p:cBhvr>
                                        <p:cTn id="29" dur="1" fill="hold"/>
                                        <p:tgtEl>
                                          <p:spTgt spid="31"/>
                                        </p:tgtEl>
                                        <p:attrNameLst>
                                          <p:attrName>style.visibility</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to="" calcmode="lin" valueType="num">
                                      <p:cBhvr>
                                        <p:cTn id="32" dur="1" fill="hold"/>
                                        <p:tgtEl>
                                          <p:spTgt spid="32"/>
                                        </p:tgtEl>
                                        <p:attrNameLst>
                                          <p:attrName>style.visibility</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63869"/>
                                        </p:tgtEl>
                                        <p:attrNameLst>
                                          <p:attrName>style.visibility</p:attrName>
                                        </p:attrNameLst>
                                      </p:cBhvr>
                                      <p:to>
                                        <p:strVal val="visible"/>
                                      </p:to>
                                    </p:set>
                                    <p:anim to="" calcmode="lin" valueType="num">
                                      <p:cBhvr>
                                        <p:cTn id="37" dur="1" fill="hold"/>
                                        <p:tgtEl>
                                          <p:spTgt spid="163869"/>
                                        </p:tgtEl>
                                        <p:attrNameLst>
                                          <p:attrName>style.visibility</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163870"/>
                                        </p:tgtEl>
                                        <p:attrNameLst>
                                          <p:attrName>style.visibility</p:attrName>
                                        </p:attrNameLst>
                                      </p:cBhvr>
                                      <p:to>
                                        <p:strVal val="visible"/>
                                      </p:to>
                                    </p:set>
                                    <p:anim to="" calcmode="lin" valueType="num">
                                      <p:cBhvr>
                                        <p:cTn id="40" dur="1" fill="hold"/>
                                        <p:tgtEl>
                                          <p:spTgt spid="163870"/>
                                        </p:tgtEl>
                                        <p:attrNameLst>
                                          <p:attrName>style.visibility</p:attrName>
                                        </p:attrNameLst>
                                      </p:cBhvr>
                                    </p:anim>
                                  </p:childTnLst>
                                </p:cTn>
                              </p:par>
                              <p:par>
                                <p:cTn id="41" presetID="24" presetClass="entr" presetSubtype="0" fill="hold" nodeType="withEffect">
                                  <p:stCondLst>
                                    <p:cond delay="0"/>
                                  </p:stCondLst>
                                  <p:childTnLst>
                                    <p:set>
                                      <p:cBhvr>
                                        <p:cTn id="42" dur="1" fill="hold">
                                          <p:stCondLst>
                                            <p:cond delay="0"/>
                                          </p:stCondLst>
                                        </p:cTn>
                                        <p:tgtEl>
                                          <p:spTgt spid="163850"/>
                                        </p:tgtEl>
                                        <p:attrNameLst>
                                          <p:attrName>style.visibility</p:attrName>
                                        </p:attrNameLst>
                                      </p:cBhvr>
                                      <p:to>
                                        <p:strVal val="visible"/>
                                      </p:to>
                                    </p:set>
                                    <p:anim to="" calcmode="lin" valueType="num">
                                      <p:cBhvr>
                                        <p:cTn id="43" dur="1" fill="hold"/>
                                        <p:tgtEl>
                                          <p:spTgt spid="163850"/>
                                        </p:tgtEl>
                                        <p:attrNameLst>
                                          <p:attrName>style.visibility</p:attrName>
                                        </p:attrNameLst>
                                      </p:cBhvr>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ox(in)">
                                      <p:cBhvr>
                                        <p:cTn id="4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78189" grpId="0"/>
      <p:bldP spid="34" grpId="0"/>
      <p:bldP spid="35" grpId="0"/>
      <p:bldP spid="163869" grpId="0"/>
      <p:bldP spid="163870" grpId="0"/>
      <p:bldP spid="100" grpId="0"/>
      <p:bldP spid="100" grpId="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620" y="-292735"/>
            <a:ext cx="4618738" cy="1838325"/>
            <a:chOff x="5293" y="2905"/>
            <a:chExt cx="8937" cy="3654"/>
          </a:xfrm>
        </p:grpSpPr>
        <p:cxnSp>
          <p:nvCxnSpPr>
            <p:cNvPr id="6" name="直接连接符 5"/>
            <p:cNvCxnSpPr/>
            <p:nvPr/>
          </p:nvCxnSpPr>
          <p:spPr>
            <a:xfrm>
              <a:off x="8242" y="4946"/>
              <a:ext cx="510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293" y="3359"/>
              <a:ext cx="3200" cy="3200"/>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4" name="Oval 29"/>
              <p:cNvSpPr>
                <a:spLocks noChangeAspect="1"/>
              </p:cNvSpPr>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endParaRPr lang="en-US" sz="2800" dirty="0">
                  <a:solidFill>
                    <a:srgbClr val="FA783A"/>
                  </a:solidFill>
                  <a:effectLst>
                    <a:outerShdw blurRad="38100" dist="38100" dir="2700000" algn="tl">
                      <a:srgbClr val="000000">
                        <a:alpha val="43137"/>
                      </a:srgbClr>
                    </a:outerShdw>
                  </a:effectLst>
                  <a:latin typeface="DIN-BoldItalic" pitchFamily="50" charset="0"/>
                </a:endParaRPr>
              </a:p>
            </p:txBody>
          </p:sp>
        </p:grpSp>
        <p:sp>
          <p:nvSpPr>
            <p:cNvPr id="8" name="Rectangle 49"/>
            <p:cNvSpPr/>
            <p:nvPr/>
          </p:nvSpPr>
          <p:spPr>
            <a:xfrm>
              <a:off x="9163" y="3800"/>
              <a:ext cx="5067" cy="1160"/>
            </a:xfrm>
            <a:prstGeom prst="rect">
              <a:avLst/>
            </a:prstGeom>
            <a:effectLst/>
          </p:spPr>
          <p:txBody>
            <a:bodyPr wrap="square">
              <a:spAutoFit/>
            </a:bodyPr>
            <a:lstStyle/>
            <a:p>
              <a:pPr marL="0" lvl="1"/>
              <a:r>
                <a:rPr lang="zh-CN" altLang="en-US" sz="3200" b="1" dirty="0" smtClean="0">
                  <a:solidFill>
                    <a:srgbClr val="2684E2"/>
                  </a:solidFill>
                  <a:latin typeface="微软雅黑" panose="020B0503020204020204" pitchFamily="34" charset="-122"/>
                  <a:ea typeface="微软雅黑" panose="020B0503020204020204" pitchFamily="34" charset="-122"/>
                </a:rPr>
                <a:t>例题分析</a:t>
              </a:r>
              <a:endParaRPr lang="zh-CN" altLang="en-US" sz="3200" b="1" dirty="0" smtClean="0">
                <a:solidFill>
                  <a:srgbClr val="2684E2"/>
                </a:solidFill>
                <a:latin typeface="微软雅黑" panose="020B0503020204020204" pitchFamily="34" charset="-122"/>
                <a:ea typeface="微软雅黑" panose="020B0503020204020204" pitchFamily="34" charset="-122"/>
              </a:endParaRPr>
            </a:p>
          </p:txBody>
        </p:sp>
        <p:sp>
          <p:nvSpPr>
            <p:cNvPr id="39" name="椭圆 38"/>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0" name="椭圆 39"/>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1" name="椭圆 40"/>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2" name="椭圆 41"/>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3" name="椭圆 42"/>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4" name="椭圆 43"/>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5" name="椭圆 44"/>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6" name="椭圆 45"/>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7" name="椭圆 46"/>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8" name="椭圆 47"/>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sp>
        <p:nvSpPr>
          <p:cNvPr id="58" name="等腰三角形 57"/>
          <p:cNvSpPr/>
          <p:nvPr/>
        </p:nvSpPr>
        <p:spPr>
          <a:xfrm rot="10800000">
            <a:off x="9820080" y="-27384"/>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a:off x="0" y="4698175"/>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352675" y="5661025"/>
            <a:ext cx="9390380" cy="3396615"/>
          </a:xfrm>
          <a:prstGeom prst="rect">
            <a:avLst/>
          </a:prstGeom>
          <a:noFill/>
          <a:ln w="9525">
            <a:noFill/>
          </a:ln>
        </p:spPr>
        <p:txBody>
          <a:bodyPr wrap="square">
            <a:noAutofit/>
          </a:bodyPr>
          <a:p>
            <a:pPr lvl="0"/>
            <a:endParaRPr lang="zh-CN" sz="2400" b="1">
              <a:solidFill>
                <a:srgbClr val="3F3F3F"/>
              </a:solidFill>
              <a:ea typeface="宋体" panose="02010600030101010101" pitchFamily="2" charset="-122"/>
            </a:endParaRPr>
          </a:p>
        </p:txBody>
      </p:sp>
      <p:sp>
        <p:nvSpPr>
          <p:cNvPr id="56" name="KSO_Shape"/>
          <p:cNvSpPr/>
          <p:nvPr>
            <p:custDataLst>
              <p:tags r:id="rId1"/>
            </p:custDataLst>
          </p:nvPr>
        </p:nvSpPr>
        <p:spPr bwMode="auto">
          <a:xfrm>
            <a:off x="480983" y="475951"/>
            <a:ext cx="679973" cy="53206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defRPr/>
            </a:pPr>
            <a:endParaRPr lang="zh-CN" altLang="en-US">
              <a:solidFill>
                <a:srgbClr val="1C666E"/>
              </a:solidFill>
              <a:ea typeface="宋体" panose="02010600030101010101" pitchFamily="2" charset="-122"/>
            </a:endParaRPr>
          </a:p>
        </p:txBody>
      </p:sp>
      <p:sp>
        <p:nvSpPr>
          <p:cNvPr id="178178" name="矩形 178177"/>
          <p:cNvSpPr/>
          <p:nvPr>
            <p:custDataLst>
              <p:tags r:id="rId2"/>
            </p:custDataLst>
          </p:nvPr>
        </p:nvSpPr>
        <p:spPr>
          <a:xfrm>
            <a:off x="2280920" y="898525"/>
            <a:ext cx="8305800" cy="1076325"/>
          </a:xfrm>
          <a:prstGeom prst="rect">
            <a:avLst/>
          </a:prstGeom>
          <a:noFill/>
          <a:ln w="9525">
            <a:noFill/>
          </a:ln>
        </p:spPr>
        <p:txBody>
          <a:bodyPr>
            <a:spAutoFit/>
          </a:bodyPr>
          <a:p>
            <a:r>
              <a:rPr lang="en-US" altLang="zh-CN" sz="3200" b="1">
                <a:solidFill>
                  <a:srgbClr val="3F3F3F"/>
                </a:solidFill>
                <a:ea typeface="宋体" panose="02010600030101010101" pitchFamily="2" charset="-122"/>
                <a:sym typeface="+mn-ea"/>
              </a:rPr>
              <a:t>【例5】承</a:t>
            </a:r>
            <a:r>
              <a:rPr lang="en-US" altLang="zh-CN" sz="3200" b="1">
                <a:solidFill>
                  <a:srgbClr val="3F3F3F"/>
                </a:solidFill>
                <a:ea typeface="宋体" panose="02010600030101010101" pitchFamily="2" charset="-122"/>
                <a:sym typeface="+mn-ea"/>
              </a:rPr>
              <a:t>【例4】</a:t>
            </a:r>
            <a:r>
              <a:rPr lang="en-US" altLang="zh-CN" sz="3200" b="1">
                <a:solidFill>
                  <a:srgbClr val="3F3F3F"/>
                </a:solidFill>
                <a:ea typeface="宋体" panose="02010600030101010101" pitchFamily="2" charset="-122"/>
              </a:rPr>
              <a:t>2021</a:t>
            </a:r>
            <a:r>
              <a:rPr lang="zh-CN" sz="3200" b="1">
                <a:solidFill>
                  <a:srgbClr val="3F3F3F"/>
                </a:solidFill>
                <a:ea typeface="宋体" panose="02010600030101010101" pitchFamily="2" charset="-122"/>
              </a:rPr>
              <a:t>年6月30日，A公司股票市价为每股20元。</a:t>
            </a:r>
            <a:endParaRPr lang="zh-CN" sz="3200" b="1">
              <a:solidFill>
                <a:srgbClr val="3F3F3F"/>
              </a:solidFill>
              <a:ea typeface="宋体" panose="02010600030101010101" pitchFamily="2" charset="-122"/>
            </a:endParaRPr>
          </a:p>
        </p:txBody>
      </p:sp>
      <p:sp>
        <p:nvSpPr>
          <p:cNvPr id="178180" name="直接连接符 178179"/>
          <p:cNvSpPr/>
          <p:nvPr>
            <p:custDataLst>
              <p:tags r:id="rId3"/>
            </p:custDataLst>
          </p:nvPr>
        </p:nvSpPr>
        <p:spPr>
          <a:xfrm>
            <a:off x="2966720" y="2589530"/>
            <a:ext cx="2819400" cy="0"/>
          </a:xfrm>
          <a:prstGeom prst="line">
            <a:avLst/>
          </a:prstGeom>
          <a:ln w="9525" cap="flat" cmpd="sng">
            <a:solidFill>
              <a:schemeClr val="tx1"/>
            </a:solidFill>
            <a:prstDash val="solid"/>
            <a:headEnd type="none" w="med" len="med"/>
            <a:tailEnd type="none" w="med" len="med"/>
          </a:ln>
        </p:spPr>
      </p:sp>
      <p:sp>
        <p:nvSpPr>
          <p:cNvPr id="178181" name="直接连接符 178180"/>
          <p:cNvSpPr/>
          <p:nvPr>
            <p:custDataLst>
              <p:tags r:id="rId4"/>
            </p:custDataLst>
          </p:nvPr>
        </p:nvSpPr>
        <p:spPr>
          <a:xfrm>
            <a:off x="6624320" y="2589530"/>
            <a:ext cx="3048000" cy="0"/>
          </a:xfrm>
          <a:prstGeom prst="line">
            <a:avLst/>
          </a:prstGeom>
          <a:ln w="9525" cap="flat" cmpd="sng">
            <a:solidFill>
              <a:schemeClr val="tx1"/>
            </a:solidFill>
            <a:prstDash val="solid"/>
            <a:headEnd type="none" w="med" len="med"/>
            <a:tailEnd type="none" w="med" len="med"/>
          </a:ln>
        </p:spPr>
      </p:sp>
      <p:sp>
        <p:nvSpPr>
          <p:cNvPr id="178182" name="直接连接符 178181"/>
          <p:cNvSpPr/>
          <p:nvPr>
            <p:custDataLst>
              <p:tags r:id="rId5"/>
            </p:custDataLst>
          </p:nvPr>
        </p:nvSpPr>
        <p:spPr>
          <a:xfrm>
            <a:off x="4414520" y="2589530"/>
            <a:ext cx="0" cy="838200"/>
          </a:xfrm>
          <a:prstGeom prst="line">
            <a:avLst/>
          </a:prstGeom>
          <a:ln w="9525" cap="flat" cmpd="sng">
            <a:solidFill>
              <a:schemeClr val="tx1"/>
            </a:solidFill>
            <a:prstDash val="solid"/>
            <a:headEnd type="none" w="med" len="med"/>
            <a:tailEnd type="none" w="med" len="med"/>
          </a:ln>
        </p:spPr>
      </p:sp>
      <p:sp>
        <p:nvSpPr>
          <p:cNvPr id="178183" name="直接连接符 178182"/>
          <p:cNvSpPr/>
          <p:nvPr>
            <p:custDataLst>
              <p:tags r:id="rId6"/>
            </p:custDataLst>
          </p:nvPr>
        </p:nvSpPr>
        <p:spPr>
          <a:xfrm>
            <a:off x="8148320" y="2589530"/>
            <a:ext cx="0" cy="762000"/>
          </a:xfrm>
          <a:prstGeom prst="line">
            <a:avLst/>
          </a:prstGeom>
          <a:ln w="9525" cap="flat" cmpd="sng">
            <a:solidFill>
              <a:schemeClr val="tx1"/>
            </a:solidFill>
            <a:prstDash val="solid"/>
            <a:headEnd type="none" w="med" len="med"/>
            <a:tailEnd type="none" w="med" len="med"/>
          </a:ln>
        </p:spPr>
      </p:sp>
      <p:sp>
        <p:nvSpPr>
          <p:cNvPr id="178184" name="直接连接符 178183"/>
          <p:cNvSpPr/>
          <p:nvPr>
            <p:custDataLst>
              <p:tags r:id="rId7"/>
            </p:custDataLst>
          </p:nvPr>
        </p:nvSpPr>
        <p:spPr>
          <a:xfrm flipV="1">
            <a:off x="3576320" y="3351530"/>
            <a:ext cx="0" cy="838200"/>
          </a:xfrm>
          <a:prstGeom prst="line">
            <a:avLst/>
          </a:prstGeom>
          <a:ln w="9525" cap="flat" cmpd="sng">
            <a:solidFill>
              <a:schemeClr val="tx1"/>
            </a:solidFill>
            <a:prstDash val="solid"/>
            <a:headEnd type="none" w="med" len="med"/>
            <a:tailEnd type="triangle" w="med" len="med"/>
          </a:ln>
        </p:spPr>
      </p:sp>
      <p:sp>
        <p:nvSpPr>
          <p:cNvPr id="178185" name="直接连接符 178184"/>
          <p:cNvSpPr/>
          <p:nvPr>
            <p:custDataLst>
              <p:tags r:id="rId8"/>
            </p:custDataLst>
          </p:nvPr>
        </p:nvSpPr>
        <p:spPr>
          <a:xfrm>
            <a:off x="3576320" y="4189730"/>
            <a:ext cx="5181600" cy="0"/>
          </a:xfrm>
          <a:prstGeom prst="line">
            <a:avLst/>
          </a:prstGeom>
          <a:ln w="9525" cap="flat" cmpd="sng">
            <a:solidFill>
              <a:schemeClr val="tx1"/>
            </a:solidFill>
            <a:prstDash val="solid"/>
            <a:headEnd type="none" w="med" len="med"/>
            <a:tailEnd type="none" w="med" len="med"/>
          </a:ln>
        </p:spPr>
      </p:sp>
      <p:sp>
        <p:nvSpPr>
          <p:cNvPr id="178186" name="直接连接符 178185"/>
          <p:cNvSpPr/>
          <p:nvPr>
            <p:custDataLst>
              <p:tags r:id="rId9"/>
            </p:custDataLst>
          </p:nvPr>
        </p:nvSpPr>
        <p:spPr>
          <a:xfrm flipV="1">
            <a:off x="8757920" y="3351530"/>
            <a:ext cx="0" cy="838200"/>
          </a:xfrm>
          <a:prstGeom prst="line">
            <a:avLst/>
          </a:prstGeom>
          <a:ln w="9525" cap="flat" cmpd="sng">
            <a:solidFill>
              <a:schemeClr val="tx1"/>
            </a:solidFill>
            <a:prstDash val="solid"/>
            <a:headEnd type="none" w="med" len="med"/>
            <a:tailEnd type="triangle" w="med" len="med"/>
          </a:ln>
        </p:spPr>
      </p:sp>
      <p:sp>
        <p:nvSpPr>
          <p:cNvPr id="178187" name="文本框 178186"/>
          <p:cNvSpPr txBox="1"/>
          <p:nvPr>
            <p:custDataLst>
              <p:tags r:id="rId10"/>
            </p:custDataLst>
          </p:nvPr>
        </p:nvSpPr>
        <p:spPr>
          <a:xfrm>
            <a:off x="8986520" y="3351530"/>
            <a:ext cx="1524000" cy="579438"/>
          </a:xfrm>
          <a:prstGeom prst="rect">
            <a:avLst/>
          </a:prstGeom>
          <a:noFill/>
          <a:ln w="9525">
            <a:noFill/>
          </a:ln>
        </p:spPr>
        <p:txBody>
          <a:bodyPr>
            <a:spAutoFit/>
          </a:bodyPr>
          <a:p>
            <a:pPr>
              <a:spcBef>
                <a:spcPct val="50000"/>
              </a:spcBef>
            </a:pPr>
            <a:endParaRPr lang="zh-CN" altLang="en-US" b="1" dirty="0">
              <a:ea typeface="宋体" panose="02010600030101010101" pitchFamily="2" charset="-122"/>
            </a:endParaRPr>
          </a:p>
        </p:txBody>
      </p:sp>
      <p:sp>
        <p:nvSpPr>
          <p:cNvPr id="178188" name="文本框 178187"/>
          <p:cNvSpPr txBox="1"/>
          <p:nvPr>
            <p:custDataLst>
              <p:tags r:id="rId11"/>
            </p:custDataLst>
          </p:nvPr>
        </p:nvSpPr>
        <p:spPr>
          <a:xfrm>
            <a:off x="2128520" y="2132330"/>
            <a:ext cx="5181600" cy="460375"/>
          </a:xfrm>
          <a:prstGeom prst="rect">
            <a:avLst/>
          </a:prstGeom>
          <a:noFill/>
          <a:ln w="9525">
            <a:noFill/>
          </a:ln>
        </p:spPr>
        <p:txBody>
          <a:bodyPr>
            <a:spAutoFit/>
          </a:bodyPr>
          <a:p>
            <a:pPr>
              <a:spcBef>
                <a:spcPct val="50000"/>
              </a:spcBef>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交易性金融资产</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公允价值变动</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8189" name="文本框 178188"/>
          <p:cNvSpPr txBox="1"/>
          <p:nvPr>
            <p:custDataLst>
              <p:tags r:id="rId12"/>
            </p:custDataLst>
          </p:nvPr>
        </p:nvSpPr>
        <p:spPr>
          <a:xfrm>
            <a:off x="6929120" y="2132330"/>
            <a:ext cx="3581400" cy="460375"/>
          </a:xfrm>
          <a:prstGeom prst="rect">
            <a:avLst/>
          </a:prstGeom>
          <a:noFill/>
          <a:ln w="9525">
            <a:noFill/>
          </a:ln>
        </p:spPr>
        <p:txBody>
          <a:bodyPr>
            <a:spAutoFit/>
          </a:bodyPr>
          <a:p>
            <a:pPr>
              <a:spcBef>
                <a:spcPct val="50000"/>
              </a:spcBef>
            </a:pPr>
            <a:r>
              <a:rPr lang="zh-CN" altLang="en-US" sz="2400" b="1" dirty="0">
                <a:latin typeface="微软雅黑" panose="020B0503020204020204" pitchFamily="34" charset="-122"/>
                <a:ea typeface="微软雅黑" panose="020B0503020204020204" pitchFamily="34" charset="-122"/>
              </a:rPr>
              <a:t>公允价值变动损益</a:t>
            </a:r>
            <a:endParaRPr lang="zh-CN" altLang="en-US" sz="2400" b="1" dirty="0">
              <a:latin typeface="微软雅黑" panose="020B0503020204020204" pitchFamily="34" charset="-122"/>
              <a:ea typeface="微软雅黑" panose="020B0503020204020204" pitchFamily="34" charset="-122"/>
            </a:endParaRPr>
          </a:p>
        </p:txBody>
      </p:sp>
      <p:sp>
        <p:nvSpPr>
          <p:cNvPr id="178190" name="矩形 178189"/>
          <p:cNvSpPr/>
          <p:nvPr>
            <p:custDataLst>
              <p:tags r:id="rId13"/>
            </p:custDataLst>
          </p:nvPr>
        </p:nvSpPr>
        <p:spPr>
          <a:xfrm>
            <a:off x="2585720" y="2741930"/>
            <a:ext cx="1177925" cy="460375"/>
          </a:xfrm>
          <a:prstGeom prst="rect">
            <a:avLst/>
          </a:prstGeom>
          <a:noFill/>
          <a:ln w="9525">
            <a:noFill/>
          </a:ln>
        </p:spPr>
        <p:txBody>
          <a:bodyPr wrap="none" anchor="t" anchorCtr="0">
            <a:spAutoFit/>
          </a:bodyPr>
          <a:p>
            <a:r>
              <a:rPr lang="en-US" altLang="zh-CN" sz="2400" b="1">
                <a:ea typeface="宋体" panose="02010600030101010101" pitchFamily="2" charset="-122"/>
              </a:rPr>
              <a:t>250 000</a:t>
            </a:r>
            <a:endParaRPr lang="en-US" altLang="zh-CN" sz="2400" b="1" dirty="0">
              <a:ea typeface="宋体" panose="02010600030101010101" pitchFamily="2" charset="-122"/>
            </a:endParaRPr>
          </a:p>
        </p:txBody>
      </p:sp>
      <p:sp>
        <p:nvSpPr>
          <p:cNvPr id="178191" name="矩形 178190"/>
          <p:cNvSpPr/>
          <p:nvPr>
            <p:custDataLst>
              <p:tags r:id="rId14"/>
            </p:custDataLst>
          </p:nvPr>
        </p:nvSpPr>
        <p:spPr>
          <a:xfrm>
            <a:off x="8224520" y="2741930"/>
            <a:ext cx="1177925" cy="460375"/>
          </a:xfrm>
          <a:prstGeom prst="rect">
            <a:avLst/>
          </a:prstGeom>
          <a:noFill/>
          <a:ln w="9525">
            <a:noFill/>
          </a:ln>
        </p:spPr>
        <p:txBody>
          <a:bodyPr wrap="none" anchor="t" anchorCtr="0">
            <a:spAutoFit/>
          </a:bodyPr>
          <a:p>
            <a:r>
              <a:rPr lang="en-US" altLang="zh-CN" sz="2400" b="1">
                <a:ea typeface="宋体" panose="02010600030101010101" pitchFamily="2" charset="-122"/>
              </a:rPr>
              <a:t>250 000</a:t>
            </a:r>
            <a:endParaRPr lang="en-US" altLang="zh-CN" sz="2400" b="1" dirty="0">
              <a:ea typeface="宋体" panose="02010600030101010101" pitchFamily="2" charset="-122"/>
            </a:endParaRPr>
          </a:p>
        </p:txBody>
      </p:sp>
      <p:sp>
        <p:nvSpPr>
          <p:cNvPr id="178179" name="矩形 178178"/>
          <p:cNvSpPr/>
          <p:nvPr>
            <p:custDataLst>
              <p:tags r:id="rId15"/>
            </p:custDataLst>
          </p:nvPr>
        </p:nvSpPr>
        <p:spPr>
          <a:xfrm>
            <a:off x="3649345" y="4869180"/>
            <a:ext cx="8322310" cy="1105535"/>
          </a:xfrm>
          <a:prstGeom prst="rect">
            <a:avLst/>
          </a:prstGeom>
          <a:noFill/>
          <a:ln w="9525">
            <a:noFill/>
          </a:ln>
        </p:spPr>
        <p:txBody>
          <a:bodyPr wrap="square">
            <a:noAutofit/>
          </a:bodyPr>
          <a:p>
            <a:r>
              <a:rPr lang="zh-CN" altLang="en-US" sz="2800" b="1" dirty="0">
                <a:ea typeface="宋体" panose="02010600030101010101" pitchFamily="2" charset="-122"/>
              </a:rPr>
              <a:t>借：交易性金融资产</a:t>
            </a:r>
            <a:r>
              <a:rPr lang="en-US" altLang="zh-CN" sz="2800" b="1">
                <a:ea typeface="宋体" panose="02010600030101010101" pitchFamily="2" charset="-122"/>
              </a:rPr>
              <a:t>——</a:t>
            </a:r>
            <a:r>
              <a:rPr lang="zh-CN" altLang="en-US" sz="2800" b="1" dirty="0">
                <a:ea typeface="宋体" panose="02010600030101010101" pitchFamily="2" charset="-122"/>
              </a:rPr>
              <a:t>公允价值变动</a:t>
            </a:r>
            <a:r>
              <a:rPr lang="en-US" altLang="zh-CN" sz="2800" b="1" dirty="0">
                <a:ea typeface="宋体" panose="02010600030101010101" pitchFamily="2" charset="-122"/>
              </a:rPr>
              <a:t>   </a:t>
            </a:r>
            <a:r>
              <a:rPr lang="en-US" altLang="zh-CN" sz="2800" b="1">
                <a:ea typeface="宋体" panose="02010600030101010101" pitchFamily="2" charset="-122"/>
              </a:rPr>
              <a:t>250 000</a:t>
            </a:r>
            <a:endParaRPr lang="en-US" altLang="zh-CN" sz="2800" b="1">
              <a:ea typeface="宋体" panose="02010600030101010101" pitchFamily="2" charset="-122"/>
            </a:endParaRPr>
          </a:p>
          <a:p>
            <a:r>
              <a:rPr lang="en-US" altLang="zh-CN" sz="2800" b="1" dirty="0">
                <a:ea typeface="宋体" panose="02010600030101010101" pitchFamily="2" charset="-122"/>
              </a:rPr>
              <a:t>         </a:t>
            </a:r>
            <a:r>
              <a:rPr lang="zh-CN" altLang="en-US" sz="2800" b="1" dirty="0">
                <a:ea typeface="宋体" panose="02010600030101010101" pitchFamily="2" charset="-122"/>
              </a:rPr>
              <a:t>贷：公允价值变动损益　　　　　    </a:t>
            </a:r>
            <a:r>
              <a:rPr lang="en-US" altLang="zh-CN" sz="2800" b="1" dirty="0">
                <a:ea typeface="宋体" panose="02010600030101010101" pitchFamily="2" charset="-122"/>
              </a:rPr>
              <a:t>  </a:t>
            </a:r>
            <a:r>
              <a:rPr lang="en-US" altLang="zh-CN" sz="2800" b="1">
                <a:ea typeface="宋体" panose="02010600030101010101" pitchFamily="2" charset="-122"/>
              </a:rPr>
              <a:t>250 000</a:t>
            </a:r>
            <a:endParaRPr lang="en-US" altLang="zh-CN" sz="2800" b="1">
              <a:ea typeface="宋体" panose="02010600030101010101" pitchFamily="2" charset="-122"/>
            </a:endParaRPr>
          </a:p>
        </p:txBody>
      </p:sp>
      <p:sp>
        <p:nvSpPr>
          <p:cNvPr id="30" name="文本框 9"/>
          <p:cNvSpPr txBox="1"/>
          <p:nvPr>
            <p:custDataLst>
              <p:tags r:id="rId16"/>
            </p:custDataLst>
          </p:nvPr>
        </p:nvSpPr>
        <p:spPr>
          <a:xfrm>
            <a:off x="-671195" y="4796790"/>
            <a:ext cx="4766945" cy="2430145"/>
          </a:xfrm>
          <a:prstGeom prst="rect">
            <a:avLst/>
          </a:prstGeom>
          <a:noFill/>
        </p:spPr>
        <p:txBody>
          <a:bodyPr wrap="square" lIns="68580" tIns="34290" rIns="68580" bIns="34290" rtlCol="0">
            <a:noAutofit/>
          </a:bodyPr>
          <a:p>
            <a:pPr marL="0" lvl="1" algn="ctr"/>
            <a:r>
              <a:rPr lang="zh-CN" sz="2800" b="1" dirty="0" smtClean="0">
                <a:solidFill>
                  <a:schemeClr val="tx1">
                    <a:lumMod val="50000"/>
                    <a:lumOff val="50000"/>
                  </a:schemeClr>
                </a:solidFill>
                <a:latin typeface="微软雅黑" panose="020B0503020204020204" pitchFamily="34" charset="-122"/>
                <a:ea typeface="微软雅黑" panose="020B0503020204020204" pitchFamily="34" charset="-122"/>
              </a:rPr>
              <a:t>持有期间</a:t>
            </a:r>
            <a:endParaRPr lang="zh-CN" sz="28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sz="2800" b="1" dirty="0" smtClean="0">
                <a:solidFill>
                  <a:srgbClr val="2684E2"/>
                </a:solidFill>
                <a:latin typeface="微软雅黑" panose="020B0503020204020204" pitchFamily="34" charset="-122"/>
                <a:ea typeface="微软雅黑" panose="020B0503020204020204" pitchFamily="34" charset="-122"/>
              </a:rPr>
              <a:t>公允价值</a:t>
            </a:r>
            <a:endParaRPr lang="zh-CN" sz="2800" b="1" dirty="0" smtClean="0">
              <a:solidFill>
                <a:srgbClr val="2684E2"/>
              </a:solidFill>
              <a:latin typeface="微软雅黑" panose="020B0503020204020204" pitchFamily="34" charset="-122"/>
              <a:ea typeface="微软雅黑" panose="020B0503020204020204" pitchFamily="34" charset="-122"/>
            </a:endParaRPr>
          </a:p>
          <a:p>
            <a:pPr marL="0" lvl="1" algn="ctr"/>
            <a:r>
              <a:rPr lang="zh-CN" sz="2800" b="1" dirty="0" smtClean="0">
                <a:solidFill>
                  <a:srgbClr val="2684E2"/>
                </a:solidFill>
                <a:latin typeface="微软雅黑" panose="020B0503020204020204" pitchFamily="34" charset="-122"/>
                <a:ea typeface="微软雅黑" panose="020B0503020204020204" pitchFamily="34" charset="-122"/>
              </a:rPr>
              <a:t>上涨</a:t>
            </a:r>
            <a:endParaRPr lang="zh-CN" sz="2800" b="1" dirty="0" smtClean="0">
              <a:solidFill>
                <a:srgbClr val="2684E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2000"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8188"/>
                                        </p:tgtEl>
                                        <p:attrNameLst>
                                          <p:attrName>style.visibility</p:attrName>
                                        </p:attrNameLst>
                                      </p:cBhvr>
                                      <p:to>
                                        <p:strVal val="visible"/>
                                      </p:to>
                                    </p:set>
                                    <p:anim to="" calcmode="lin" valueType="num">
                                      <p:cBhvr>
                                        <p:cTn id="12" dur="1" fill="hold"/>
                                        <p:tgtEl>
                                          <p:spTgt spid="178188"/>
                                        </p:tgtEl>
                                        <p:attrNameLst>
                                          <p:attrName>style.visibility</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178189"/>
                                        </p:tgtEl>
                                        <p:attrNameLst>
                                          <p:attrName>style.visibility</p:attrName>
                                        </p:attrNameLst>
                                      </p:cBhvr>
                                      <p:to>
                                        <p:strVal val="visible"/>
                                      </p:to>
                                    </p:set>
                                    <p:anim to="" calcmode="lin" valueType="num">
                                      <p:cBhvr>
                                        <p:cTn id="15" dur="1" fill="hold"/>
                                        <p:tgtEl>
                                          <p:spTgt spid="178189"/>
                                        </p:tgtEl>
                                        <p:attrNameLst>
                                          <p:attrName>style.visibility</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78190"/>
                                        </p:tgtEl>
                                        <p:attrNameLst>
                                          <p:attrName>style.visibility</p:attrName>
                                        </p:attrNameLst>
                                      </p:cBhvr>
                                      <p:to>
                                        <p:strVal val="visible"/>
                                      </p:to>
                                    </p:set>
                                    <p:anim to="" calcmode="lin" valueType="num">
                                      <p:cBhvr>
                                        <p:cTn id="20" dur="1" fill="hold"/>
                                        <p:tgtEl>
                                          <p:spTgt spid="178190"/>
                                        </p:tgtEl>
                                        <p:attrNameLst>
                                          <p:attrName>style.visibility</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78191"/>
                                        </p:tgtEl>
                                        <p:attrNameLst>
                                          <p:attrName>style.visibility</p:attrName>
                                        </p:attrNameLst>
                                      </p:cBhvr>
                                      <p:to>
                                        <p:strVal val="visible"/>
                                      </p:to>
                                    </p:set>
                                    <p:anim to="" calcmode="lin" valueType="num">
                                      <p:cBhvr>
                                        <p:cTn id="23" dur="1" fill="hold"/>
                                        <p:tgtEl>
                                          <p:spTgt spid="178191"/>
                                        </p:tgtEl>
                                        <p:attrNameLst>
                                          <p:attrName>style.visibility</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78184"/>
                                        </p:tgtEl>
                                        <p:attrNameLst>
                                          <p:attrName>style.visibility</p:attrName>
                                        </p:attrNameLst>
                                      </p:cBhvr>
                                      <p:to>
                                        <p:strVal val="visible"/>
                                      </p:to>
                                    </p:set>
                                    <p:anim to="" calcmode="lin" valueType="num">
                                      <p:cBhvr>
                                        <p:cTn id="26" dur="1" fill="hold"/>
                                        <p:tgtEl>
                                          <p:spTgt spid="178184"/>
                                        </p:tgtEl>
                                        <p:attrNameLst>
                                          <p:attrName>style.visibility</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178185"/>
                                        </p:tgtEl>
                                        <p:attrNameLst>
                                          <p:attrName>style.visibility</p:attrName>
                                        </p:attrNameLst>
                                      </p:cBhvr>
                                      <p:to>
                                        <p:strVal val="visible"/>
                                      </p:to>
                                    </p:set>
                                    <p:anim to="" calcmode="lin" valueType="num">
                                      <p:cBhvr>
                                        <p:cTn id="29" dur="1" fill="hold"/>
                                        <p:tgtEl>
                                          <p:spTgt spid="178185"/>
                                        </p:tgtEl>
                                        <p:attrNameLst>
                                          <p:attrName>style.visibility</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178186"/>
                                        </p:tgtEl>
                                        <p:attrNameLst>
                                          <p:attrName>style.visibility</p:attrName>
                                        </p:attrNameLst>
                                      </p:cBhvr>
                                      <p:to>
                                        <p:strVal val="visible"/>
                                      </p:to>
                                    </p:set>
                                    <p:anim to="" calcmode="lin" valueType="num">
                                      <p:cBhvr>
                                        <p:cTn id="32" dur="1" fill="hold"/>
                                        <p:tgtEl>
                                          <p:spTgt spid="178186"/>
                                        </p:tgtEl>
                                        <p:attrNameLst>
                                          <p:attrName>style.visibility</p:attrName>
                                        </p:attrNameLst>
                                      </p:cBhvr>
                                    </p:anim>
                                  </p:childTnLst>
                                </p:cTn>
                              </p:par>
                            </p:childTnLst>
                          </p:cTn>
                        </p:par>
                        <p:par>
                          <p:cTn id="33" fill="hold">
                            <p:stCondLst>
                              <p:cond delay="0"/>
                            </p:stCondLst>
                            <p:childTnLst>
                              <p:par>
                                <p:cTn id="34" presetID="10"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178179"/>
                                        </p:tgtEl>
                                        <p:attrNameLst>
                                          <p:attrName>style.visibility</p:attrName>
                                        </p:attrNameLst>
                                      </p:cBhvr>
                                      <p:to>
                                        <p:strVal val="visible"/>
                                      </p:to>
                                    </p:set>
                                    <p:anim to="" calcmode="lin" valueType="num">
                                      <p:cBhvr>
                                        <p:cTn id="41" dur="1" fill="hold"/>
                                        <p:tgtEl>
                                          <p:spTgt spid="178179"/>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78179" grpId="0"/>
      <p:bldP spid="178188" grpId="0"/>
      <p:bldP spid="178189" grpId="0"/>
      <p:bldP spid="178190" grpId="0"/>
      <p:bldP spid="178191"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620" y="-292735"/>
            <a:ext cx="4618738" cy="1838325"/>
            <a:chOff x="5293" y="2905"/>
            <a:chExt cx="8937" cy="3654"/>
          </a:xfrm>
        </p:grpSpPr>
        <p:cxnSp>
          <p:nvCxnSpPr>
            <p:cNvPr id="6" name="直接连接符 5"/>
            <p:cNvCxnSpPr/>
            <p:nvPr/>
          </p:nvCxnSpPr>
          <p:spPr>
            <a:xfrm>
              <a:off x="8242" y="4946"/>
              <a:ext cx="510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293" y="3359"/>
              <a:ext cx="3200" cy="3200"/>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4" name="Oval 29"/>
              <p:cNvSpPr>
                <a:spLocks noChangeAspect="1"/>
              </p:cNvSpPr>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endParaRPr lang="en-US" sz="2800" dirty="0">
                  <a:solidFill>
                    <a:srgbClr val="FA783A"/>
                  </a:solidFill>
                  <a:effectLst>
                    <a:outerShdw blurRad="38100" dist="38100" dir="2700000" algn="tl">
                      <a:srgbClr val="000000">
                        <a:alpha val="43137"/>
                      </a:srgbClr>
                    </a:outerShdw>
                  </a:effectLst>
                  <a:latin typeface="DIN-BoldItalic" pitchFamily="50" charset="0"/>
                </a:endParaRPr>
              </a:p>
            </p:txBody>
          </p:sp>
        </p:grpSp>
        <p:sp>
          <p:nvSpPr>
            <p:cNvPr id="8" name="Rectangle 49"/>
            <p:cNvSpPr/>
            <p:nvPr/>
          </p:nvSpPr>
          <p:spPr>
            <a:xfrm>
              <a:off x="9163" y="3800"/>
              <a:ext cx="5067" cy="1160"/>
            </a:xfrm>
            <a:prstGeom prst="rect">
              <a:avLst/>
            </a:prstGeom>
            <a:effectLst/>
          </p:spPr>
          <p:txBody>
            <a:bodyPr wrap="square">
              <a:spAutoFit/>
            </a:bodyPr>
            <a:lstStyle/>
            <a:p>
              <a:pPr marL="0" lvl="1"/>
              <a:r>
                <a:rPr lang="zh-CN" altLang="en-US" sz="3200" b="1" dirty="0" smtClean="0">
                  <a:solidFill>
                    <a:srgbClr val="2684E2"/>
                  </a:solidFill>
                  <a:latin typeface="微软雅黑" panose="020B0503020204020204" pitchFamily="34" charset="-122"/>
                  <a:ea typeface="微软雅黑" panose="020B0503020204020204" pitchFamily="34" charset="-122"/>
                </a:rPr>
                <a:t>例题分析</a:t>
              </a:r>
              <a:endParaRPr lang="zh-CN" altLang="en-US" sz="3200" b="1" dirty="0" smtClean="0">
                <a:solidFill>
                  <a:srgbClr val="2684E2"/>
                </a:solidFill>
                <a:latin typeface="微软雅黑" panose="020B0503020204020204" pitchFamily="34" charset="-122"/>
                <a:ea typeface="微软雅黑" panose="020B0503020204020204" pitchFamily="34" charset="-122"/>
              </a:endParaRPr>
            </a:p>
          </p:txBody>
        </p:sp>
        <p:sp>
          <p:nvSpPr>
            <p:cNvPr id="39" name="椭圆 38"/>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0" name="椭圆 39"/>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1" name="椭圆 40"/>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2" name="椭圆 41"/>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3" name="椭圆 42"/>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4" name="椭圆 43"/>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5" name="椭圆 44"/>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6" name="椭圆 45"/>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7" name="椭圆 46"/>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8" name="椭圆 47"/>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sp>
        <p:nvSpPr>
          <p:cNvPr id="58" name="等腰三角形 57"/>
          <p:cNvSpPr/>
          <p:nvPr/>
        </p:nvSpPr>
        <p:spPr>
          <a:xfrm rot="10800000">
            <a:off x="9820080" y="-27384"/>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a:off x="-26670" y="4368165"/>
            <a:ext cx="2413000" cy="2414905"/>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352675" y="5661025"/>
            <a:ext cx="9390380" cy="3396615"/>
          </a:xfrm>
          <a:prstGeom prst="rect">
            <a:avLst/>
          </a:prstGeom>
          <a:noFill/>
          <a:ln w="9525">
            <a:noFill/>
          </a:ln>
        </p:spPr>
        <p:txBody>
          <a:bodyPr wrap="square">
            <a:noAutofit/>
          </a:bodyPr>
          <a:p>
            <a:pPr lvl="0"/>
            <a:endParaRPr lang="zh-CN" sz="2400" b="1">
              <a:solidFill>
                <a:srgbClr val="3F3F3F"/>
              </a:solidFill>
              <a:ea typeface="宋体" panose="02010600030101010101" pitchFamily="2" charset="-122"/>
            </a:endParaRPr>
          </a:p>
        </p:txBody>
      </p:sp>
      <p:sp>
        <p:nvSpPr>
          <p:cNvPr id="56" name="KSO_Shape"/>
          <p:cNvSpPr/>
          <p:nvPr>
            <p:custDataLst>
              <p:tags r:id="rId1"/>
            </p:custDataLst>
          </p:nvPr>
        </p:nvSpPr>
        <p:spPr bwMode="auto">
          <a:xfrm>
            <a:off x="480983" y="475951"/>
            <a:ext cx="679973" cy="53206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defRPr/>
            </a:pPr>
            <a:endParaRPr lang="zh-CN" altLang="en-US">
              <a:solidFill>
                <a:srgbClr val="1C666E"/>
              </a:solidFill>
              <a:ea typeface="宋体" panose="02010600030101010101" pitchFamily="2" charset="-122"/>
            </a:endParaRPr>
          </a:p>
        </p:txBody>
      </p:sp>
      <p:sp>
        <p:nvSpPr>
          <p:cNvPr id="178178" name="矩形 178177"/>
          <p:cNvSpPr/>
          <p:nvPr>
            <p:custDataLst>
              <p:tags r:id="rId2"/>
            </p:custDataLst>
          </p:nvPr>
        </p:nvSpPr>
        <p:spPr>
          <a:xfrm>
            <a:off x="2280920" y="898525"/>
            <a:ext cx="8305800" cy="1076325"/>
          </a:xfrm>
          <a:prstGeom prst="rect">
            <a:avLst/>
          </a:prstGeom>
          <a:noFill/>
          <a:ln w="9525">
            <a:noFill/>
          </a:ln>
        </p:spPr>
        <p:txBody>
          <a:bodyPr>
            <a:spAutoFit/>
          </a:bodyPr>
          <a:p>
            <a:r>
              <a:rPr lang="en-US" altLang="zh-CN" sz="3200" b="1">
                <a:solidFill>
                  <a:srgbClr val="3F3F3F"/>
                </a:solidFill>
                <a:ea typeface="宋体" panose="02010600030101010101" pitchFamily="2" charset="-122"/>
                <a:sym typeface="+mn-ea"/>
              </a:rPr>
              <a:t>【例6】承【例5】</a:t>
            </a:r>
            <a:r>
              <a:rPr lang="en-US" altLang="zh-CN" sz="3200" b="1">
                <a:solidFill>
                  <a:srgbClr val="3F3F3F"/>
                </a:solidFill>
                <a:ea typeface="宋体" panose="02010600030101010101" pitchFamily="2" charset="-122"/>
              </a:rPr>
              <a:t>2021</a:t>
            </a:r>
            <a:r>
              <a:rPr lang="zh-CN" sz="3200" b="1">
                <a:solidFill>
                  <a:srgbClr val="3F3F3F"/>
                </a:solidFill>
                <a:ea typeface="宋体" panose="02010600030101010101" pitchFamily="2" charset="-122"/>
              </a:rPr>
              <a:t>年</a:t>
            </a:r>
            <a:r>
              <a:rPr lang="en-US" altLang="zh-CN" sz="3200" b="1">
                <a:solidFill>
                  <a:srgbClr val="3F3F3F"/>
                </a:solidFill>
                <a:ea typeface="宋体" panose="02010600030101010101" pitchFamily="2" charset="-122"/>
              </a:rPr>
              <a:t>12</a:t>
            </a:r>
            <a:r>
              <a:rPr lang="zh-CN" sz="3200" b="1">
                <a:solidFill>
                  <a:srgbClr val="3F3F3F"/>
                </a:solidFill>
                <a:ea typeface="宋体" panose="02010600030101010101" pitchFamily="2" charset="-122"/>
              </a:rPr>
              <a:t>月3</a:t>
            </a:r>
            <a:r>
              <a:rPr lang="en-US" altLang="zh-CN" sz="3200" b="1">
                <a:solidFill>
                  <a:srgbClr val="3F3F3F"/>
                </a:solidFill>
                <a:ea typeface="宋体" panose="02010600030101010101" pitchFamily="2" charset="-122"/>
              </a:rPr>
              <a:t>1</a:t>
            </a:r>
            <a:r>
              <a:rPr lang="zh-CN" sz="3200" b="1">
                <a:solidFill>
                  <a:srgbClr val="3F3F3F"/>
                </a:solidFill>
                <a:ea typeface="宋体" panose="02010600030101010101" pitchFamily="2" charset="-122"/>
              </a:rPr>
              <a:t>日，A公司股票市价为每股</a:t>
            </a:r>
            <a:r>
              <a:rPr lang="en-US" altLang="zh-CN" sz="3200" b="1">
                <a:solidFill>
                  <a:srgbClr val="3F3F3F"/>
                </a:solidFill>
                <a:ea typeface="宋体" panose="02010600030101010101" pitchFamily="2" charset="-122"/>
              </a:rPr>
              <a:t>17</a:t>
            </a:r>
            <a:r>
              <a:rPr lang="zh-CN" sz="3200" b="1">
                <a:solidFill>
                  <a:srgbClr val="3F3F3F"/>
                </a:solidFill>
                <a:ea typeface="宋体" panose="02010600030101010101" pitchFamily="2" charset="-122"/>
              </a:rPr>
              <a:t>元。</a:t>
            </a:r>
            <a:endParaRPr lang="zh-CN" sz="3200" b="1">
              <a:solidFill>
                <a:srgbClr val="3F3F3F"/>
              </a:solidFill>
              <a:ea typeface="宋体" panose="02010600030101010101" pitchFamily="2" charset="-122"/>
            </a:endParaRPr>
          </a:p>
        </p:txBody>
      </p:sp>
      <p:sp>
        <p:nvSpPr>
          <p:cNvPr id="178180" name="直接连接符 178179"/>
          <p:cNvSpPr/>
          <p:nvPr>
            <p:custDataLst>
              <p:tags r:id="rId3"/>
            </p:custDataLst>
          </p:nvPr>
        </p:nvSpPr>
        <p:spPr>
          <a:xfrm>
            <a:off x="1791970" y="2657475"/>
            <a:ext cx="2819400" cy="0"/>
          </a:xfrm>
          <a:prstGeom prst="line">
            <a:avLst/>
          </a:prstGeom>
          <a:ln w="9525" cap="flat" cmpd="sng">
            <a:solidFill>
              <a:schemeClr val="tx1"/>
            </a:solidFill>
            <a:prstDash val="solid"/>
            <a:headEnd type="none" w="med" len="med"/>
            <a:tailEnd type="none" w="med" len="med"/>
          </a:ln>
        </p:spPr>
      </p:sp>
      <p:sp>
        <p:nvSpPr>
          <p:cNvPr id="178181" name="直接连接符 178180"/>
          <p:cNvSpPr/>
          <p:nvPr>
            <p:custDataLst>
              <p:tags r:id="rId4"/>
            </p:custDataLst>
          </p:nvPr>
        </p:nvSpPr>
        <p:spPr>
          <a:xfrm>
            <a:off x="6624320" y="2707005"/>
            <a:ext cx="3048000" cy="0"/>
          </a:xfrm>
          <a:prstGeom prst="line">
            <a:avLst/>
          </a:prstGeom>
          <a:ln w="9525" cap="flat" cmpd="sng">
            <a:solidFill>
              <a:schemeClr val="tx1"/>
            </a:solidFill>
            <a:prstDash val="solid"/>
            <a:headEnd type="none" w="med" len="med"/>
            <a:tailEnd type="none" w="med" len="med"/>
          </a:ln>
        </p:spPr>
      </p:sp>
      <p:sp>
        <p:nvSpPr>
          <p:cNvPr id="178182" name="直接连接符 178181"/>
          <p:cNvSpPr/>
          <p:nvPr>
            <p:custDataLst>
              <p:tags r:id="rId5"/>
            </p:custDataLst>
          </p:nvPr>
        </p:nvSpPr>
        <p:spPr>
          <a:xfrm>
            <a:off x="3217545" y="2682240"/>
            <a:ext cx="0" cy="838200"/>
          </a:xfrm>
          <a:prstGeom prst="line">
            <a:avLst/>
          </a:prstGeom>
          <a:ln w="9525" cap="flat" cmpd="sng">
            <a:solidFill>
              <a:schemeClr val="tx1"/>
            </a:solidFill>
            <a:prstDash val="solid"/>
            <a:headEnd type="none" w="med" len="med"/>
            <a:tailEnd type="none" w="med" len="med"/>
          </a:ln>
        </p:spPr>
      </p:sp>
      <p:sp>
        <p:nvSpPr>
          <p:cNvPr id="178183" name="直接连接符 178182"/>
          <p:cNvSpPr/>
          <p:nvPr>
            <p:custDataLst>
              <p:tags r:id="rId6"/>
            </p:custDataLst>
          </p:nvPr>
        </p:nvSpPr>
        <p:spPr>
          <a:xfrm>
            <a:off x="8148320" y="2707005"/>
            <a:ext cx="0" cy="762000"/>
          </a:xfrm>
          <a:prstGeom prst="line">
            <a:avLst/>
          </a:prstGeom>
          <a:ln w="9525" cap="flat" cmpd="sng">
            <a:solidFill>
              <a:schemeClr val="tx1"/>
            </a:solidFill>
            <a:prstDash val="solid"/>
            <a:headEnd type="none" w="med" len="med"/>
            <a:tailEnd type="none" w="med" len="med"/>
          </a:ln>
        </p:spPr>
      </p:sp>
      <p:sp>
        <p:nvSpPr>
          <p:cNvPr id="178187" name="文本框 178186"/>
          <p:cNvSpPr txBox="1"/>
          <p:nvPr>
            <p:custDataLst>
              <p:tags r:id="rId7"/>
            </p:custDataLst>
          </p:nvPr>
        </p:nvSpPr>
        <p:spPr>
          <a:xfrm>
            <a:off x="8986520" y="3469005"/>
            <a:ext cx="1524000" cy="579438"/>
          </a:xfrm>
          <a:prstGeom prst="rect">
            <a:avLst/>
          </a:prstGeom>
          <a:noFill/>
          <a:ln w="9525">
            <a:noFill/>
          </a:ln>
        </p:spPr>
        <p:txBody>
          <a:bodyPr>
            <a:spAutoFit/>
          </a:bodyPr>
          <a:p>
            <a:pPr>
              <a:spcBef>
                <a:spcPct val="50000"/>
              </a:spcBef>
            </a:pPr>
            <a:endParaRPr lang="zh-CN" altLang="en-US" b="1" dirty="0">
              <a:ea typeface="宋体" panose="02010600030101010101" pitchFamily="2" charset="-122"/>
            </a:endParaRPr>
          </a:p>
        </p:txBody>
      </p:sp>
      <p:sp>
        <p:nvSpPr>
          <p:cNvPr id="178188" name="文本框 178187"/>
          <p:cNvSpPr txBox="1"/>
          <p:nvPr>
            <p:custDataLst>
              <p:tags r:id="rId8"/>
            </p:custDataLst>
          </p:nvPr>
        </p:nvSpPr>
        <p:spPr>
          <a:xfrm>
            <a:off x="697230" y="2204085"/>
            <a:ext cx="5181600" cy="460375"/>
          </a:xfrm>
          <a:prstGeom prst="rect">
            <a:avLst/>
          </a:prstGeom>
          <a:noFill/>
          <a:ln w="9525">
            <a:noFill/>
          </a:ln>
        </p:spPr>
        <p:txBody>
          <a:bodyPr>
            <a:spAutoFit/>
          </a:bodyPr>
          <a:p>
            <a:pPr>
              <a:spcBef>
                <a:spcPct val="50000"/>
              </a:spcBef>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交易性金融资产</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公允价值变动</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8189" name="文本框 178188"/>
          <p:cNvSpPr txBox="1"/>
          <p:nvPr>
            <p:custDataLst>
              <p:tags r:id="rId9"/>
            </p:custDataLst>
          </p:nvPr>
        </p:nvSpPr>
        <p:spPr>
          <a:xfrm>
            <a:off x="6929120" y="2249805"/>
            <a:ext cx="3581400" cy="460375"/>
          </a:xfrm>
          <a:prstGeom prst="rect">
            <a:avLst/>
          </a:prstGeom>
          <a:noFill/>
          <a:ln w="9525">
            <a:noFill/>
          </a:ln>
        </p:spPr>
        <p:txBody>
          <a:bodyPr>
            <a:spAutoFit/>
          </a:bodyPr>
          <a:p>
            <a:pPr>
              <a:spcBef>
                <a:spcPct val="50000"/>
              </a:spcBef>
            </a:pPr>
            <a:r>
              <a:rPr lang="zh-CN" altLang="en-US" sz="2400" b="1" dirty="0">
                <a:latin typeface="微软雅黑" panose="020B0503020204020204" pitchFamily="34" charset="-122"/>
                <a:ea typeface="微软雅黑" panose="020B0503020204020204" pitchFamily="34" charset="-122"/>
              </a:rPr>
              <a:t>公允价值变动损益</a:t>
            </a:r>
            <a:endParaRPr lang="zh-CN" altLang="en-US" sz="2400" b="1" dirty="0">
              <a:latin typeface="微软雅黑" panose="020B0503020204020204" pitchFamily="34" charset="-122"/>
              <a:ea typeface="微软雅黑" panose="020B0503020204020204" pitchFamily="34" charset="-122"/>
            </a:endParaRPr>
          </a:p>
        </p:txBody>
      </p:sp>
      <p:sp>
        <p:nvSpPr>
          <p:cNvPr id="178179" name="矩形 178178"/>
          <p:cNvSpPr/>
          <p:nvPr>
            <p:custDataLst>
              <p:tags r:id="rId10"/>
            </p:custDataLst>
          </p:nvPr>
        </p:nvSpPr>
        <p:spPr>
          <a:xfrm>
            <a:off x="3326130" y="4758055"/>
            <a:ext cx="8416925" cy="1503680"/>
          </a:xfrm>
          <a:prstGeom prst="rect">
            <a:avLst/>
          </a:prstGeom>
          <a:noFill/>
          <a:ln w="9525">
            <a:noFill/>
          </a:ln>
        </p:spPr>
        <p:txBody>
          <a:bodyPr wrap="square">
            <a:noAutofit/>
          </a:bodyPr>
          <a:p>
            <a:r>
              <a:rPr lang="zh-CN" altLang="en-US" sz="2800" b="1" dirty="0">
                <a:ea typeface="宋体" panose="02010600030101010101" pitchFamily="2" charset="-122"/>
              </a:rPr>
              <a:t>借：</a:t>
            </a:r>
            <a:r>
              <a:rPr lang="zh-CN" altLang="en-US" sz="2800" b="1" dirty="0">
                <a:ea typeface="宋体" panose="02010600030101010101" pitchFamily="2" charset="-122"/>
                <a:sym typeface="+mn-ea"/>
              </a:rPr>
              <a:t>公允价值变动损益</a:t>
            </a:r>
            <a:r>
              <a:rPr lang="en-US" altLang="zh-CN" sz="2800" b="1" dirty="0">
                <a:ea typeface="宋体" panose="02010600030101010101" pitchFamily="2" charset="-122"/>
              </a:rPr>
              <a:t>   </a:t>
            </a:r>
            <a:r>
              <a:rPr lang="en-US" altLang="zh-CN" sz="2800" b="1">
                <a:ea typeface="宋体" panose="02010600030101010101" pitchFamily="2" charset="-122"/>
              </a:rPr>
              <a:t>15</a:t>
            </a:r>
            <a:r>
              <a:rPr lang="en-US" altLang="zh-CN" sz="2800" b="1">
                <a:ea typeface="宋体" panose="02010600030101010101" pitchFamily="2" charset="-122"/>
              </a:rPr>
              <a:t>0 000</a:t>
            </a:r>
            <a:endParaRPr lang="en-US" altLang="zh-CN" sz="2800" b="1">
              <a:ea typeface="宋体" panose="02010600030101010101" pitchFamily="2" charset="-122"/>
            </a:endParaRPr>
          </a:p>
          <a:p>
            <a:r>
              <a:rPr lang="en-US" altLang="zh-CN" sz="2800" b="1" dirty="0">
                <a:ea typeface="宋体" panose="02010600030101010101" pitchFamily="2" charset="-122"/>
              </a:rPr>
              <a:t>         </a:t>
            </a:r>
            <a:r>
              <a:rPr lang="zh-CN" altLang="en-US" sz="2800" b="1" dirty="0">
                <a:ea typeface="宋体" panose="02010600030101010101" pitchFamily="2" charset="-122"/>
              </a:rPr>
              <a:t>贷：</a:t>
            </a:r>
            <a:r>
              <a:rPr lang="zh-CN" altLang="en-US" sz="2800" b="1" dirty="0">
                <a:ea typeface="宋体" panose="02010600030101010101" pitchFamily="2" charset="-122"/>
                <a:sym typeface="+mn-ea"/>
              </a:rPr>
              <a:t>交易性金融资产</a:t>
            </a:r>
            <a:r>
              <a:rPr lang="en-US" altLang="zh-CN" sz="2800" b="1">
                <a:ea typeface="宋体" panose="02010600030101010101" pitchFamily="2" charset="-122"/>
                <a:sym typeface="+mn-ea"/>
              </a:rPr>
              <a:t>——</a:t>
            </a:r>
            <a:r>
              <a:rPr lang="zh-CN" altLang="en-US" sz="2800" b="1" dirty="0">
                <a:ea typeface="宋体" panose="02010600030101010101" pitchFamily="2" charset="-122"/>
                <a:sym typeface="+mn-ea"/>
              </a:rPr>
              <a:t>公允价值变动</a:t>
            </a:r>
            <a:r>
              <a:rPr lang="en-US" altLang="zh-CN" sz="2800" b="1" dirty="0">
                <a:ea typeface="宋体" panose="02010600030101010101" pitchFamily="2" charset="-122"/>
                <a:sym typeface="+mn-ea"/>
              </a:rPr>
              <a:t> 150 000</a:t>
            </a:r>
            <a:endParaRPr lang="en-US" altLang="zh-CN" sz="2800" b="1" dirty="0">
              <a:ea typeface="宋体" panose="02010600030101010101" pitchFamily="2" charset="-122"/>
              <a:sym typeface="+mn-ea"/>
            </a:endParaRPr>
          </a:p>
        </p:txBody>
      </p:sp>
      <p:sp>
        <p:nvSpPr>
          <p:cNvPr id="30" name="文本框 9"/>
          <p:cNvSpPr txBox="1"/>
          <p:nvPr>
            <p:custDataLst>
              <p:tags r:id="rId11"/>
            </p:custDataLst>
          </p:nvPr>
        </p:nvSpPr>
        <p:spPr>
          <a:xfrm>
            <a:off x="-671195" y="4580890"/>
            <a:ext cx="4766945" cy="2430145"/>
          </a:xfrm>
          <a:prstGeom prst="rect">
            <a:avLst/>
          </a:prstGeom>
          <a:noFill/>
        </p:spPr>
        <p:txBody>
          <a:bodyPr wrap="square" lIns="68580" tIns="34290" rIns="68580" bIns="34290" rtlCol="0">
            <a:noAutofit/>
          </a:bodyPr>
          <a:p>
            <a:pPr marL="0" lvl="1" algn="ctr"/>
            <a:r>
              <a:rPr lang="zh-CN" sz="2800" b="1" dirty="0" smtClean="0">
                <a:solidFill>
                  <a:schemeClr val="tx1">
                    <a:lumMod val="50000"/>
                    <a:lumOff val="50000"/>
                  </a:schemeClr>
                </a:solidFill>
                <a:latin typeface="微软雅黑" panose="020B0503020204020204" pitchFamily="34" charset="-122"/>
                <a:ea typeface="微软雅黑" panose="020B0503020204020204" pitchFamily="34" charset="-122"/>
              </a:rPr>
              <a:t>持有期间</a:t>
            </a:r>
            <a:endParaRPr lang="zh-CN" sz="28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sz="2800" b="1" dirty="0" smtClean="0">
                <a:solidFill>
                  <a:srgbClr val="2684E2"/>
                </a:solidFill>
                <a:latin typeface="微软雅黑" panose="020B0503020204020204" pitchFamily="34" charset="-122"/>
                <a:ea typeface="微软雅黑" panose="020B0503020204020204" pitchFamily="34" charset="-122"/>
              </a:rPr>
              <a:t>公允价值</a:t>
            </a:r>
            <a:endParaRPr lang="zh-CN" sz="2800" b="1" dirty="0" smtClean="0">
              <a:solidFill>
                <a:srgbClr val="2684E2"/>
              </a:solidFill>
              <a:latin typeface="微软雅黑" panose="020B0503020204020204" pitchFamily="34" charset="-122"/>
              <a:ea typeface="微软雅黑" panose="020B0503020204020204" pitchFamily="34" charset="-122"/>
            </a:endParaRPr>
          </a:p>
          <a:p>
            <a:pPr marL="0" lvl="1" algn="ctr"/>
            <a:r>
              <a:rPr lang="zh-CN" sz="2800" b="1" dirty="0" smtClean="0">
                <a:solidFill>
                  <a:srgbClr val="2684E2"/>
                </a:solidFill>
                <a:latin typeface="微软雅黑" panose="020B0503020204020204" pitchFamily="34" charset="-122"/>
                <a:ea typeface="微软雅黑" panose="020B0503020204020204" pitchFamily="34" charset="-122"/>
              </a:rPr>
              <a:t>下跌</a:t>
            </a:r>
            <a:endParaRPr lang="zh-CN" sz="2800" b="1" dirty="0" smtClean="0">
              <a:solidFill>
                <a:srgbClr val="2684E2"/>
              </a:solidFill>
              <a:latin typeface="微软雅黑" panose="020B0503020204020204" pitchFamily="34" charset="-122"/>
              <a:ea typeface="微软雅黑" panose="020B0503020204020204" pitchFamily="34" charset="-122"/>
            </a:endParaRPr>
          </a:p>
        </p:txBody>
      </p:sp>
      <p:sp>
        <p:nvSpPr>
          <p:cNvPr id="163850" name="直接连接符 163849"/>
          <p:cNvSpPr/>
          <p:nvPr>
            <p:custDataLst>
              <p:tags r:id="rId12"/>
            </p:custDataLst>
          </p:nvPr>
        </p:nvSpPr>
        <p:spPr>
          <a:xfrm flipV="1">
            <a:off x="4729480" y="3114675"/>
            <a:ext cx="1735455" cy="9525"/>
          </a:xfrm>
          <a:prstGeom prst="line">
            <a:avLst/>
          </a:prstGeom>
          <a:ln w="9525" cap="flat" cmpd="sng">
            <a:solidFill>
              <a:schemeClr val="tx1"/>
            </a:solidFill>
            <a:prstDash val="solid"/>
            <a:headEnd type="triangle" w="med" len="med"/>
            <a:tailEnd type="triangle" w="med" len="med"/>
          </a:ln>
        </p:spPr>
      </p:sp>
      <p:sp>
        <p:nvSpPr>
          <p:cNvPr id="163869" name="矩形 163868"/>
          <p:cNvSpPr/>
          <p:nvPr>
            <p:custDataLst>
              <p:tags r:id="rId13"/>
            </p:custDataLst>
          </p:nvPr>
        </p:nvSpPr>
        <p:spPr>
          <a:xfrm>
            <a:off x="3361055" y="2898140"/>
            <a:ext cx="1177925" cy="460375"/>
          </a:xfrm>
          <a:prstGeom prst="rect">
            <a:avLst/>
          </a:prstGeom>
          <a:noFill/>
          <a:ln w="9525">
            <a:noFill/>
          </a:ln>
        </p:spPr>
        <p:txBody>
          <a:bodyPr wrap="none" anchor="t" anchorCtr="0">
            <a:spAutoFit/>
          </a:bodyPr>
          <a:p>
            <a:r>
              <a:rPr lang="en-US" altLang="zh-CN" sz="2400" b="1">
                <a:ea typeface="宋体" panose="02010600030101010101" pitchFamily="2" charset="-122"/>
              </a:rPr>
              <a:t>150 000</a:t>
            </a:r>
            <a:endParaRPr lang="en-US" altLang="zh-CN" sz="2400" b="1" dirty="0">
              <a:ea typeface="宋体" panose="02010600030101010101" pitchFamily="2" charset="-122"/>
            </a:endParaRPr>
          </a:p>
        </p:txBody>
      </p:sp>
      <p:sp>
        <p:nvSpPr>
          <p:cNvPr id="163870" name="矩形 163869"/>
          <p:cNvSpPr/>
          <p:nvPr>
            <p:custDataLst>
              <p:tags r:id="rId14"/>
            </p:custDataLst>
          </p:nvPr>
        </p:nvSpPr>
        <p:spPr>
          <a:xfrm>
            <a:off x="6817360" y="2895600"/>
            <a:ext cx="1177925" cy="460375"/>
          </a:xfrm>
          <a:prstGeom prst="rect">
            <a:avLst/>
          </a:prstGeom>
          <a:noFill/>
          <a:ln w="9525">
            <a:noFill/>
          </a:ln>
        </p:spPr>
        <p:txBody>
          <a:bodyPr wrap="none" anchor="t" anchorCtr="0">
            <a:spAutoFit/>
          </a:bodyPr>
          <a:p>
            <a:r>
              <a:rPr lang="en-US" altLang="zh-CN" sz="2400" b="1">
                <a:ea typeface="宋体" panose="02010600030101010101" pitchFamily="2" charset="-122"/>
              </a:rPr>
              <a:t>150 000</a:t>
            </a:r>
            <a:endParaRPr lang="en-US" altLang="zh-CN" sz="2400" b="1"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2000"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8188"/>
                                        </p:tgtEl>
                                        <p:attrNameLst>
                                          <p:attrName>style.visibility</p:attrName>
                                        </p:attrNameLst>
                                      </p:cBhvr>
                                      <p:to>
                                        <p:strVal val="visible"/>
                                      </p:to>
                                    </p:set>
                                    <p:anim to="" calcmode="lin" valueType="num">
                                      <p:cBhvr>
                                        <p:cTn id="12" dur="1" fill="hold"/>
                                        <p:tgtEl>
                                          <p:spTgt spid="178188"/>
                                        </p:tgtEl>
                                        <p:attrNameLst>
                                          <p:attrName>style.visibility</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178189"/>
                                        </p:tgtEl>
                                        <p:attrNameLst>
                                          <p:attrName>style.visibility</p:attrName>
                                        </p:attrNameLst>
                                      </p:cBhvr>
                                      <p:to>
                                        <p:strVal val="visible"/>
                                      </p:to>
                                    </p:set>
                                    <p:anim to="" calcmode="lin" valueType="num">
                                      <p:cBhvr>
                                        <p:cTn id="15" dur="1" fill="hold"/>
                                        <p:tgtEl>
                                          <p:spTgt spid="178189"/>
                                        </p:tgtEl>
                                        <p:attrNameLst>
                                          <p:attrName>style.visibility</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63869"/>
                                        </p:tgtEl>
                                        <p:attrNameLst>
                                          <p:attrName>style.visibility</p:attrName>
                                        </p:attrNameLst>
                                      </p:cBhvr>
                                      <p:to>
                                        <p:strVal val="visible"/>
                                      </p:to>
                                    </p:set>
                                    <p:anim to="" calcmode="lin" valueType="num">
                                      <p:cBhvr>
                                        <p:cTn id="20" dur="1" fill="hold"/>
                                        <p:tgtEl>
                                          <p:spTgt spid="163869"/>
                                        </p:tgtEl>
                                        <p:attrNameLst>
                                          <p:attrName>style.visibility</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63870"/>
                                        </p:tgtEl>
                                        <p:attrNameLst>
                                          <p:attrName>style.visibility</p:attrName>
                                        </p:attrNameLst>
                                      </p:cBhvr>
                                      <p:to>
                                        <p:strVal val="visible"/>
                                      </p:to>
                                    </p:set>
                                    <p:anim to="" calcmode="lin" valueType="num">
                                      <p:cBhvr>
                                        <p:cTn id="23" dur="1" fill="hold"/>
                                        <p:tgtEl>
                                          <p:spTgt spid="163870"/>
                                        </p:tgtEl>
                                        <p:attrNameLst>
                                          <p:attrName>style.visibility</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63850"/>
                                        </p:tgtEl>
                                        <p:attrNameLst>
                                          <p:attrName>style.visibility</p:attrName>
                                        </p:attrNameLst>
                                      </p:cBhvr>
                                      <p:to>
                                        <p:strVal val="visible"/>
                                      </p:to>
                                    </p:set>
                                    <p:anim to="" calcmode="lin" valueType="num">
                                      <p:cBhvr>
                                        <p:cTn id="26" dur="1" fill="hold"/>
                                        <p:tgtEl>
                                          <p:spTgt spid="163850"/>
                                        </p:tgtEl>
                                        <p:attrNameLst>
                                          <p:attrName>style.visibility</p:attrName>
                                        </p:attrNameLst>
                                      </p:cBhvr>
                                    </p:anim>
                                  </p:childTnLst>
                                </p:cTn>
                              </p:par>
                            </p:childTnLst>
                          </p:cTn>
                        </p:par>
                        <p:par>
                          <p:cTn id="27" fill="hold">
                            <p:stCondLst>
                              <p:cond delay="0"/>
                            </p:stCondLst>
                            <p:childTnLst>
                              <p:par>
                                <p:cTn id="28" presetID="10"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178179"/>
                                        </p:tgtEl>
                                        <p:attrNameLst>
                                          <p:attrName>style.visibility</p:attrName>
                                        </p:attrNameLst>
                                      </p:cBhvr>
                                      <p:to>
                                        <p:strVal val="visible"/>
                                      </p:to>
                                    </p:set>
                                    <p:anim to="" calcmode="lin" valueType="num">
                                      <p:cBhvr>
                                        <p:cTn id="35" dur="1" fill="hold"/>
                                        <p:tgtEl>
                                          <p:spTgt spid="178179"/>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78179" grpId="0"/>
      <p:bldP spid="178188" grpId="0"/>
      <p:bldP spid="178189" grpId="0"/>
      <p:bldP spid="30" grpId="0"/>
      <p:bldP spid="163869" grpId="0"/>
      <p:bldP spid="16387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98000"/>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7620" y="-292735"/>
            <a:ext cx="4214592" cy="1838325"/>
            <a:chOff x="5293" y="2905"/>
            <a:chExt cx="8155" cy="3654"/>
          </a:xfrm>
        </p:grpSpPr>
        <p:cxnSp>
          <p:nvCxnSpPr>
            <p:cNvPr id="6" name="直接连接符 5"/>
            <p:cNvCxnSpPr/>
            <p:nvPr/>
          </p:nvCxnSpPr>
          <p:spPr>
            <a:xfrm>
              <a:off x="8242" y="4946"/>
              <a:ext cx="510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293" y="3359"/>
              <a:ext cx="3200" cy="3200"/>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4" name="Oval 29"/>
              <p:cNvSpPr>
                <a:spLocks noChangeAspect="1"/>
              </p:cNvSpPr>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endParaRPr lang="en-US" sz="2800" dirty="0">
                  <a:solidFill>
                    <a:srgbClr val="FA783A"/>
                  </a:solidFill>
                  <a:effectLst>
                    <a:outerShdw blurRad="38100" dist="38100" dir="2700000" algn="tl">
                      <a:srgbClr val="000000">
                        <a:alpha val="43137"/>
                      </a:srgbClr>
                    </a:outerShdw>
                  </a:effectLst>
                  <a:latin typeface="DIN-BoldItalic" pitchFamily="50" charset="0"/>
                </a:endParaRPr>
              </a:p>
            </p:txBody>
          </p:sp>
        </p:grpSp>
        <p:sp>
          <p:nvSpPr>
            <p:cNvPr id="8" name="Rectangle 49"/>
            <p:cNvSpPr/>
            <p:nvPr/>
          </p:nvSpPr>
          <p:spPr>
            <a:xfrm>
              <a:off x="8049" y="3718"/>
              <a:ext cx="5399" cy="1160"/>
            </a:xfrm>
            <a:prstGeom prst="rect">
              <a:avLst/>
            </a:prstGeom>
            <a:effectLst/>
          </p:spPr>
          <p:txBody>
            <a:bodyPr wrap="square">
              <a:spAutoFit/>
            </a:bodyPr>
            <a:lstStyle/>
            <a:p>
              <a:pPr marL="0" lvl="1"/>
              <a:r>
                <a:rPr lang="zh-CN" altLang="en-US" sz="3200" b="1" dirty="0" smtClean="0">
                  <a:solidFill>
                    <a:srgbClr val="2684E2"/>
                  </a:solidFill>
                  <a:latin typeface="微软雅黑" panose="020B0503020204020204" pitchFamily="34" charset="-122"/>
                  <a:ea typeface="微软雅黑" panose="020B0503020204020204" pitchFamily="34" charset="-122"/>
                </a:rPr>
                <a:t>（三</a:t>
              </a:r>
              <a:r>
                <a:rPr lang="en-US" altLang="zh-CN" sz="3200" b="1" dirty="0" smtClean="0">
                  <a:solidFill>
                    <a:srgbClr val="2684E2"/>
                  </a:solidFill>
                  <a:latin typeface="微软雅黑" panose="020B0503020204020204" pitchFamily="34" charset="-122"/>
                  <a:ea typeface="微软雅黑" panose="020B0503020204020204" pitchFamily="34" charset="-122"/>
                </a:rPr>
                <a:t>)</a:t>
              </a:r>
              <a:r>
                <a:rPr lang="zh-CN" altLang="en-US" sz="3200" b="1" dirty="0" smtClean="0">
                  <a:solidFill>
                    <a:srgbClr val="2684E2"/>
                  </a:solidFill>
                  <a:latin typeface="微软雅黑" panose="020B0503020204020204" pitchFamily="34" charset="-122"/>
                  <a:ea typeface="微软雅黑" panose="020B0503020204020204" pitchFamily="34" charset="-122"/>
                </a:rPr>
                <a:t>归纳总结</a:t>
              </a:r>
              <a:endParaRPr lang="zh-CN" altLang="en-US" sz="3200" b="1" dirty="0" smtClean="0">
                <a:solidFill>
                  <a:srgbClr val="2684E2"/>
                </a:solidFill>
                <a:latin typeface="微软雅黑" panose="020B0503020204020204" pitchFamily="34" charset="-122"/>
                <a:ea typeface="微软雅黑" panose="020B0503020204020204" pitchFamily="34" charset="-122"/>
              </a:endParaRPr>
            </a:p>
          </p:txBody>
        </p:sp>
        <p:sp>
          <p:nvSpPr>
            <p:cNvPr id="39" name="椭圆 38"/>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0" name="椭圆 39"/>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1" name="椭圆 40"/>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2" name="椭圆 41"/>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3" name="椭圆 42"/>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4" name="椭圆 43"/>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5" name="椭圆 44"/>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6" name="椭圆 45"/>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7" name="椭圆 46"/>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8" name="椭圆 47"/>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graphicFrame>
        <p:nvGraphicFramePr>
          <p:cNvPr id="5" name="表格 4"/>
          <p:cNvGraphicFramePr/>
          <p:nvPr>
            <p:custDataLst>
              <p:tags r:id="rId2"/>
            </p:custDataLst>
          </p:nvPr>
        </p:nvGraphicFramePr>
        <p:xfrm>
          <a:off x="1715770" y="702310"/>
          <a:ext cx="9585325" cy="6084570"/>
        </p:xfrm>
        <a:graphic>
          <a:graphicData uri="http://schemas.openxmlformats.org/drawingml/2006/table">
            <a:tbl>
              <a:tblPr firstRow="1" bandRow="1">
                <a:tableStyleId>{5C22544A-7EE6-4342-B048-85BDC9FD1C3A}</a:tableStyleId>
              </a:tblPr>
              <a:tblGrid>
                <a:gridCol w="3090545"/>
                <a:gridCol w="6494780"/>
              </a:tblGrid>
              <a:tr h="1922145">
                <a:tc>
                  <a:txBody>
                    <a:bodyPr/>
                    <a:p>
                      <a:pPr>
                        <a:buNone/>
                      </a:pPr>
                      <a:r>
                        <a:rPr lang="en-US" altLang="zh-CN" sz="2400" b="1">
                          <a:solidFill>
                            <a:schemeClr val="tx1"/>
                          </a:solidFill>
                        </a:rPr>
                        <a:t>1</a:t>
                      </a:r>
                      <a:r>
                        <a:rPr lang="zh-CN" altLang="en-US" sz="2400" b="1">
                          <a:solidFill>
                            <a:schemeClr val="tx1"/>
                          </a:solidFill>
                        </a:rPr>
                        <a:t>、取得时</a:t>
                      </a:r>
                      <a:endParaRPr lang="zh-CN" altLang="en-US" sz="2400" b="1">
                        <a:solidFill>
                          <a:schemeClr val="tx1"/>
                        </a:solidFill>
                      </a:endParaRPr>
                    </a:p>
                  </a:txBody>
                  <a:tcPr anchor="ctr" anchorCtr="0">
                    <a:solidFill>
                      <a:schemeClr val="bg1"/>
                    </a:solidFill>
                  </a:tcPr>
                </a:tc>
                <a:tc>
                  <a:txBody>
                    <a:bodyPr/>
                    <a:p>
                      <a:pPr>
                        <a:buNone/>
                      </a:pPr>
                      <a:r>
                        <a:rPr lang="zh-CN" altLang="en-US" sz="2400" b="1">
                          <a:solidFill>
                            <a:schemeClr val="tx1"/>
                          </a:solidFill>
                        </a:rPr>
                        <a:t>借：交易性金融资产</a:t>
                      </a:r>
                      <a:r>
                        <a:rPr lang="en-US" altLang="zh-CN" sz="2400" b="1">
                          <a:solidFill>
                            <a:schemeClr val="tx1"/>
                          </a:solidFill>
                        </a:rPr>
                        <a:t>——</a:t>
                      </a:r>
                      <a:r>
                        <a:rPr lang="zh-CN" altLang="en-US" sz="2400" b="1">
                          <a:solidFill>
                            <a:schemeClr val="tx1"/>
                          </a:solidFill>
                        </a:rPr>
                        <a:t>成本</a:t>
                      </a:r>
                      <a:endParaRPr lang="zh-CN" altLang="en-US" sz="2400" b="1">
                        <a:solidFill>
                          <a:schemeClr val="tx1"/>
                        </a:solidFill>
                      </a:endParaRPr>
                    </a:p>
                    <a:p>
                      <a:pPr>
                        <a:buNone/>
                      </a:pPr>
                      <a:r>
                        <a:rPr lang="en-US" altLang="zh-CN" sz="2400" b="1">
                          <a:solidFill>
                            <a:schemeClr val="tx1"/>
                          </a:solidFill>
                        </a:rPr>
                        <a:t>         </a:t>
                      </a:r>
                      <a:r>
                        <a:rPr lang="zh-CN" altLang="en-US" sz="2400" b="1">
                          <a:solidFill>
                            <a:schemeClr val="tx1"/>
                          </a:solidFill>
                        </a:rPr>
                        <a:t>应收股利</a:t>
                      </a:r>
                      <a:r>
                        <a:rPr lang="en-US" altLang="zh-CN" sz="2400" b="1">
                          <a:solidFill>
                            <a:schemeClr val="tx1"/>
                          </a:solidFill>
                        </a:rPr>
                        <a:t>/</a:t>
                      </a:r>
                      <a:r>
                        <a:rPr lang="zh-CN" altLang="en-US" sz="2400" b="1">
                          <a:solidFill>
                            <a:schemeClr val="tx1"/>
                          </a:solidFill>
                        </a:rPr>
                        <a:t>应收利息</a:t>
                      </a:r>
                      <a:endParaRPr lang="zh-CN" altLang="en-US" sz="2400" b="1">
                        <a:solidFill>
                          <a:schemeClr val="tx1"/>
                        </a:solidFill>
                      </a:endParaRPr>
                    </a:p>
                    <a:p>
                      <a:pPr>
                        <a:buNone/>
                      </a:pPr>
                      <a:r>
                        <a:rPr lang="en-US" altLang="zh-CN" sz="2400" b="1">
                          <a:solidFill>
                            <a:schemeClr val="tx1"/>
                          </a:solidFill>
                        </a:rPr>
                        <a:t>         </a:t>
                      </a:r>
                      <a:r>
                        <a:rPr lang="zh-CN" altLang="en-US" sz="2400" b="1">
                          <a:solidFill>
                            <a:schemeClr val="tx1"/>
                          </a:solidFill>
                        </a:rPr>
                        <a:t>投资收益</a:t>
                      </a:r>
                      <a:endParaRPr lang="zh-CN" altLang="en-US" sz="2400" b="1">
                        <a:solidFill>
                          <a:schemeClr val="tx1"/>
                        </a:solidFill>
                      </a:endParaRPr>
                    </a:p>
                    <a:p>
                      <a:pPr>
                        <a:buNone/>
                      </a:pPr>
                      <a:r>
                        <a:rPr lang="en-US" altLang="zh-CN" sz="2400" b="1">
                          <a:solidFill>
                            <a:schemeClr val="tx1"/>
                          </a:solidFill>
                        </a:rPr>
                        <a:t>          </a:t>
                      </a:r>
                      <a:r>
                        <a:rPr lang="zh-CN" altLang="en-US" sz="2400" b="1">
                          <a:solidFill>
                            <a:schemeClr val="tx1"/>
                          </a:solidFill>
                        </a:rPr>
                        <a:t>应交税费</a:t>
                      </a:r>
                      <a:r>
                        <a:rPr lang="en-US" altLang="zh-CN" sz="2400" b="1">
                          <a:solidFill>
                            <a:schemeClr val="tx1"/>
                          </a:solidFill>
                        </a:rPr>
                        <a:t>——</a:t>
                      </a:r>
                      <a:r>
                        <a:rPr lang="zh-CN" altLang="en-US" sz="2400" b="1">
                          <a:solidFill>
                            <a:schemeClr val="tx1"/>
                          </a:solidFill>
                        </a:rPr>
                        <a:t>应交增值税（进项税额）</a:t>
                      </a:r>
                      <a:endParaRPr lang="zh-CN" altLang="en-US" sz="2400" b="1">
                        <a:solidFill>
                          <a:schemeClr val="tx1"/>
                        </a:solidFill>
                      </a:endParaRPr>
                    </a:p>
                    <a:p>
                      <a:pPr>
                        <a:buNone/>
                      </a:pPr>
                      <a:r>
                        <a:rPr lang="en-US" altLang="zh-CN" sz="2400" b="1">
                          <a:solidFill>
                            <a:schemeClr val="tx1"/>
                          </a:solidFill>
                        </a:rPr>
                        <a:t>          </a:t>
                      </a:r>
                      <a:r>
                        <a:rPr lang="zh-CN" altLang="en-US" sz="2400" b="1">
                          <a:solidFill>
                            <a:schemeClr val="tx1"/>
                          </a:solidFill>
                        </a:rPr>
                        <a:t>贷：其他货币资金</a:t>
                      </a:r>
                      <a:r>
                        <a:rPr lang="en-US" altLang="zh-CN" sz="2400" b="1">
                          <a:solidFill>
                            <a:schemeClr val="tx1"/>
                          </a:solidFill>
                        </a:rPr>
                        <a:t>——</a:t>
                      </a:r>
                      <a:r>
                        <a:rPr lang="zh-CN" altLang="en-US" sz="2400" b="1">
                          <a:solidFill>
                            <a:schemeClr val="tx1"/>
                          </a:solidFill>
                        </a:rPr>
                        <a:t>存出投资款等</a:t>
                      </a:r>
                      <a:endParaRPr lang="zh-CN" altLang="en-US" sz="2400" b="1">
                        <a:solidFill>
                          <a:schemeClr val="tx1"/>
                        </a:solidFill>
                      </a:endParaRPr>
                    </a:p>
                  </a:txBody>
                  <a:tcPr anchor="ctr" anchorCtr="0">
                    <a:solidFill>
                      <a:schemeClr val="bg1"/>
                    </a:solidFill>
                  </a:tcPr>
                </a:tc>
              </a:tr>
              <a:tr h="823595">
                <a:tc>
                  <a:txBody>
                    <a:bodyPr/>
                    <a:p>
                      <a:pPr>
                        <a:buNone/>
                      </a:pPr>
                      <a:r>
                        <a:rPr lang="en-US" altLang="zh-CN" sz="2400" b="1">
                          <a:solidFill>
                            <a:schemeClr val="tx1"/>
                          </a:solidFill>
                        </a:rPr>
                        <a:t>2</a:t>
                      </a:r>
                      <a:r>
                        <a:rPr lang="zh-CN" altLang="en-US" sz="2400" b="1">
                          <a:solidFill>
                            <a:schemeClr val="tx1"/>
                          </a:solidFill>
                        </a:rPr>
                        <a:t>、收到取得时股利</a:t>
                      </a:r>
                      <a:r>
                        <a:rPr lang="en-US" altLang="zh-CN" sz="2400" b="1">
                          <a:solidFill>
                            <a:schemeClr val="tx1"/>
                          </a:solidFill>
                        </a:rPr>
                        <a:t>   </a:t>
                      </a:r>
                      <a:r>
                        <a:rPr lang="zh-CN" altLang="en-US" sz="2400" b="1">
                          <a:solidFill>
                            <a:schemeClr val="tx1"/>
                          </a:solidFill>
                        </a:rPr>
                        <a:t>或利息</a:t>
                      </a:r>
                      <a:endParaRPr lang="zh-CN" altLang="en-US" sz="2400" b="1">
                        <a:solidFill>
                          <a:schemeClr val="tx1"/>
                        </a:solidFill>
                      </a:endParaRPr>
                    </a:p>
                  </a:txBody>
                  <a:tcPr anchor="ctr" anchorCtr="0">
                    <a:solidFill>
                      <a:schemeClr val="bg1"/>
                    </a:solidFill>
                  </a:tcPr>
                </a:tc>
                <a:tc>
                  <a:txBody>
                    <a:bodyPr/>
                    <a:p>
                      <a:pPr>
                        <a:buNone/>
                      </a:pPr>
                      <a:r>
                        <a:rPr lang="zh-CN" altLang="en-US" sz="2400" b="1">
                          <a:solidFill>
                            <a:schemeClr val="tx1"/>
                          </a:solidFill>
                        </a:rPr>
                        <a:t>借：</a:t>
                      </a:r>
                      <a:r>
                        <a:rPr lang="zh-CN" altLang="en-US" sz="2400" b="1">
                          <a:solidFill>
                            <a:schemeClr val="tx1"/>
                          </a:solidFill>
                          <a:sym typeface="+mn-ea"/>
                        </a:rPr>
                        <a:t>其他货币资金</a:t>
                      </a:r>
                      <a:r>
                        <a:rPr lang="en-US" altLang="zh-CN" sz="2400" b="1">
                          <a:solidFill>
                            <a:schemeClr val="tx1"/>
                          </a:solidFill>
                          <a:sym typeface="+mn-ea"/>
                        </a:rPr>
                        <a:t>——</a:t>
                      </a:r>
                      <a:r>
                        <a:rPr lang="zh-CN" altLang="en-US" sz="2400" b="1">
                          <a:solidFill>
                            <a:schemeClr val="tx1"/>
                          </a:solidFill>
                          <a:sym typeface="+mn-ea"/>
                        </a:rPr>
                        <a:t>存出投资款等</a:t>
                      </a:r>
                      <a:endParaRPr lang="zh-CN" altLang="en-US" sz="2400" b="1">
                        <a:solidFill>
                          <a:schemeClr val="tx1"/>
                        </a:solidFill>
                        <a:sym typeface="+mn-ea"/>
                      </a:endParaRPr>
                    </a:p>
                    <a:p>
                      <a:pPr>
                        <a:buNone/>
                      </a:pPr>
                      <a:r>
                        <a:rPr lang="en-US" altLang="zh-CN" sz="2400" b="1">
                          <a:solidFill>
                            <a:schemeClr val="tx1"/>
                          </a:solidFill>
                        </a:rPr>
                        <a:t>         </a:t>
                      </a:r>
                      <a:r>
                        <a:rPr lang="zh-CN" altLang="en-US" sz="2400" b="1">
                          <a:solidFill>
                            <a:schemeClr val="tx1"/>
                          </a:solidFill>
                        </a:rPr>
                        <a:t>贷：</a:t>
                      </a:r>
                      <a:r>
                        <a:rPr lang="zh-CN" altLang="en-US" sz="2400" b="1">
                          <a:solidFill>
                            <a:schemeClr val="tx1"/>
                          </a:solidFill>
                          <a:sym typeface="+mn-ea"/>
                        </a:rPr>
                        <a:t>应收股利</a:t>
                      </a:r>
                      <a:r>
                        <a:rPr lang="en-US" altLang="zh-CN" sz="2400" b="1">
                          <a:solidFill>
                            <a:schemeClr val="tx1"/>
                          </a:solidFill>
                          <a:sym typeface="+mn-ea"/>
                        </a:rPr>
                        <a:t>/</a:t>
                      </a:r>
                      <a:r>
                        <a:rPr lang="zh-CN" altLang="en-US" sz="2400" b="1">
                          <a:solidFill>
                            <a:schemeClr val="tx1"/>
                          </a:solidFill>
                          <a:sym typeface="+mn-ea"/>
                        </a:rPr>
                        <a:t>应收利息</a:t>
                      </a:r>
                      <a:endParaRPr lang="zh-CN" altLang="en-US" sz="2400" b="1">
                        <a:solidFill>
                          <a:schemeClr val="tx1"/>
                        </a:solidFill>
                        <a:sym typeface="+mn-ea"/>
                      </a:endParaRPr>
                    </a:p>
                  </a:txBody>
                  <a:tcPr anchor="ctr" anchorCtr="0">
                    <a:solidFill>
                      <a:schemeClr val="bg1"/>
                    </a:solidFill>
                  </a:tcPr>
                </a:tc>
              </a:tr>
              <a:tr h="823595">
                <a:tc>
                  <a:txBody>
                    <a:bodyPr/>
                    <a:p>
                      <a:pPr>
                        <a:buNone/>
                      </a:pPr>
                      <a:r>
                        <a:rPr lang="en-US" altLang="zh-CN" sz="2400" b="1">
                          <a:solidFill>
                            <a:schemeClr val="tx1"/>
                          </a:solidFill>
                        </a:rPr>
                        <a:t>3</a:t>
                      </a:r>
                      <a:r>
                        <a:rPr lang="zh-CN" altLang="en-US" sz="2400" b="1">
                          <a:solidFill>
                            <a:schemeClr val="tx1"/>
                          </a:solidFill>
                        </a:rPr>
                        <a:t>、持有期间被投资</a:t>
                      </a:r>
                      <a:r>
                        <a:rPr lang="en-US" altLang="zh-CN" sz="2400" b="1">
                          <a:solidFill>
                            <a:schemeClr val="tx1"/>
                          </a:solidFill>
                        </a:rPr>
                        <a:t>    </a:t>
                      </a:r>
                      <a:r>
                        <a:rPr lang="zh-CN" altLang="en-US" sz="2400" b="1">
                          <a:solidFill>
                            <a:schemeClr val="tx1"/>
                          </a:solidFill>
                        </a:rPr>
                        <a:t>者宣告现金股利</a:t>
                      </a:r>
                      <a:endParaRPr lang="zh-CN" altLang="en-US" sz="2400" b="1">
                        <a:solidFill>
                          <a:schemeClr val="tx1"/>
                        </a:solidFill>
                      </a:endParaRPr>
                    </a:p>
                  </a:txBody>
                  <a:tcPr anchor="ctr" anchorCtr="0">
                    <a:solidFill>
                      <a:schemeClr val="bg1"/>
                    </a:solidFill>
                  </a:tcPr>
                </a:tc>
                <a:tc>
                  <a:txBody>
                    <a:bodyPr/>
                    <a:p>
                      <a:pPr>
                        <a:buNone/>
                      </a:pPr>
                      <a:r>
                        <a:rPr lang="zh-CN" altLang="en-US" sz="2400" b="1">
                          <a:solidFill>
                            <a:schemeClr val="tx1"/>
                          </a:solidFill>
                        </a:rPr>
                        <a:t>借：应收股利</a:t>
                      </a:r>
                      <a:r>
                        <a:rPr lang="en-US" altLang="zh-CN" sz="2400" b="1">
                          <a:solidFill>
                            <a:schemeClr val="tx1"/>
                          </a:solidFill>
                          <a:sym typeface="+mn-ea"/>
                        </a:rPr>
                        <a:t>/</a:t>
                      </a:r>
                      <a:r>
                        <a:rPr lang="zh-CN" altLang="en-US" sz="2400" b="1">
                          <a:solidFill>
                            <a:schemeClr val="tx1"/>
                          </a:solidFill>
                          <a:sym typeface="+mn-ea"/>
                        </a:rPr>
                        <a:t>应收利息</a:t>
                      </a:r>
                      <a:endParaRPr lang="zh-CN" altLang="en-US" sz="2400" b="1">
                        <a:solidFill>
                          <a:schemeClr val="tx1"/>
                        </a:solidFill>
                        <a:sym typeface="+mn-ea"/>
                      </a:endParaRPr>
                    </a:p>
                    <a:p>
                      <a:pPr>
                        <a:buNone/>
                      </a:pPr>
                      <a:r>
                        <a:rPr lang="en-US" altLang="zh-CN" sz="2400" b="1">
                          <a:solidFill>
                            <a:schemeClr val="tx1"/>
                          </a:solidFill>
                          <a:sym typeface="+mn-ea"/>
                        </a:rPr>
                        <a:t>         </a:t>
                      </a:r>
                      <a:r>
                        <a:rPr lang="zh-CN" altLang="en-US" sz="2400" b="1">
                          <a:solidFill>
                            <a:schemeClr val="tx1"/>
                          </a:solidFill>
                          <a:sym typeface="+mn-ea"/>
                        </a:rPr>
                        <a:t>贷：投资收益</a:t>
                      </a:r>
                      <a:endParaRPr lang="zh-CN" altLang="en-US" sz="2400" b="1">
                        <a:solidFill>
                          <a:schemeClr val="tx1"/>
                        </a:solidFill>
                        <a:sym typeface="+mn-ea"/>
                      </a:endParaRPr>
                    </a:p>
                  </a:txBody>
                  <a:tcPr anchor="ctr" anchorCtr="0">
                    <a:solidFill>
                      <a:schemeClr val="bg1"/>
                    </a:solidFill>
                  </a:tcPr>
                </a:tc>
              </a:tr>
              <a:tr h="823595">
                <a:tc>
                  <a:txBody>
                    <a:bodyPr/>
                    <a:p>
                      <a:pPr>
                        <a:buNone/>
                      </a:pPr>
                      <a:r>
                        <a:rPr lang="en-US" altLang="zh-CN" sz="2400" b="1">
                          <a:solidFill>
                            <a:schemeClr val="tx1"/>
                          </a:solidFill>
                        </a:rPr>
                        <a:t>4</a:t>
                      </a:r>
                      <a:r>
                        <a:rPr lang="zh-CN" altLang="en-US" sz="2400" b="1">
                          <a:solidFill>
                            <a:schemeClr val="tx1"/>
                          </a:solidFill>
                        </a:rPr>
                        <a:t>、收到宣告发放的</a:t>
                      </a:r>
                      <a:endParaRPr lang="zh-CN" altLang="en-US" sz="2400" b="1">
                        <a:solidFill>
                          <a:schemeClr val="tx1"/>
                        </a:solidFill>
                      </a:endParaRPr>
                    </a:p>
                    <a:p>
                      <a:pPr>
                        <a:buNone/>
                      </a:pPr>
                      <a:r>
                        <a:rPr lang="zh-CN" altLang="en-US" sz="2400" b="1">
                          <a:solidFill>
                            <a:schemeClr val="tx1"/>
                          </a:solidFill>
                        </a:rPr>
                        <a:t> </a:t>
                      </a:r>
                      <a:r>
                        <a:rPr lang="en-US" altLang="zh-CN" sz="2400" b="1">
                          <a:solidFill>
                            <a:schemeClr val="tx1"/>
                          </a:solidFill>
                        </a:rPr>
                        <a:t>     </a:t>
                      </a:r>
                      <a:r>
                        <a:rPr lang="zh-CN" altLang="en-US" sz="2400" b="1">
                          <a:solidFill>
                            <a:schemeClr val="tx1"/>
                          </a:solidFill>
                        </a:rPr>
                        <a:t>现金股利或利息</a:t>
                      </a:r>
                      <a:endParaRPr lang="zh-CN" altLang="en-US" sz="2400" b="1">
                        <a:solidFill>
                          <a:schemeClr val="tx1"/>
                        </a:solidFill>
                      </a:endParaRPr>
                    </a:p>
                  </a:txBody>
                  <a:tcPr anchor="ctr" anchorCtr="0">
                    <a:solidFill>
                      <a:schemeClr val="bg1"/>
                    </a:solidFill>
                  </a:tcPr>
                </a:tc>
                <a:tc>
                  <a:txBody>
                    <a:bodyPr/>
                    <a:p>
                      <a:pPr>
                        <a:buNone/>
                      </a:pPr>
                      <a:r>
                        <a:rPr lang="zh-CN" altLang="en-US" sz="2400" b="1">
                          <a:solidFill>
                            <a:schemeClr val="tx1"/>
                          </a:solidFill>
                        </a:rPr>
                        <a:t>借：</a:t>
                      </a:r>
                      <a:r>
                        <a:rPr lang="zh-CN" altLang="en-US" sz="2400" b="1">
                          <a:solidFill>
                            <a:schemeClr val="tx1"/>
                          </a:solidFill>
                          <a:sym typeface="+mn-ea"/>
                        </a:rPr>
                        <a:t>其他货币资金</a:t>
                      </a:r>
                      <a:r>
                        <a:rPr lang="en-US" altLang="zh-CN" sz="2400" b="1">
                          <a:solidFill>
                            <a:schemeClr val="tx1"/>
                          </a:solidFill>
                          <a:sym typeface="+mn-ea"/>
                        </a:rPr>
                        <a:t>——</a:t>
                      </a:r>
                      <a:r>
                        <a:rPr lang="zh-CN" altLang="en-US" sz="2400" b="1">
                          <a:solidFill>
                            <a:schemeClr val="tx1"/>
                          </a:solidFill>
                          <a:sym typeface="+mn-ea"/>
                        </a:rPr>
                        <a:t>存出投资款等</a:t>
                      </a:r>
                      <a:endParaRPr lang="zh-CN" altLang="en-US" sz="2400" b="1">
                        <a:solidFill>
                          <a:schemeClr val="tx1"/>
                        </a:solidFill>
                        <a:sym typeface="+mn-ea"/>
                      </a:endParaRPr>
                    </a:p>
                    <a:p>
                      <a:pPr>
                        <a:buNone/>
                      </a:pPr>
                      <a:r>
                        <a:rPr lang="en-US" altLang="zh-CN" sz="2400" b="1">
                          <a:solidFill>
                            <a:schemeClr val="tx1"/>
                          </a:solidFill>
                        </a:rPr>
                        <a:t>         </a:t>
                      </a:r>
                      <a:r>
                        <a:rPr lang="zh-CN" altLang="en-US" sz="2400" b="1">
                          <a:solidFill>
                            <a:schemeClr val="tx1"/>
                          </a:solidFill>
                        </a:rPr>
                        <a:t>贷：</a:t>
                      </a:r>
                      <a:r>
                        <a:rPr lang="zh-CN" altLang="en-US" sz="2400" b="1">
                          <a:solidFill>
                            <a:schemeClr val="tx1"/>
                          </a:solidFill>
                          <a:sym typeface="+mn-ea"/>
                        </a:rPr>
                        <a:t>应收股利</a:t>
                      </a:r>
                      <a:r>
                        <a:rPr lang="en-US" altLang="zh-CN" sz="2400" b="1">
                          <a:solidFill>
                            <a:schemeClr val="tx1"/>
                          </a:solidFill>
                          <a:sym typeface="+mn-ea"/>
                        </a:rPr>
                        <a:t>/</a:t>
                      </a:r>
                      <a:r>
                        <a:rPr lang="zh-CN" altLang="en-US" sz="2400" b="1">
                          <a:solidFill>
                            <a:schemeClr val="tx1"/>
                          </a:solidFill>
                          <a:sym typeface="+mn-ea"/>
                        </a:rPr>
                        <a:t>应收利息</a:t>
                      </a:r>
                      <a:endParaRPr lang="zh-CN" altLang="en-US" sz="2400" b="1">
                        <a:solidFill>
                          <a:schemeClr val="tx1"/>
                        </a:solidFill>
                        <a:sym typeface="+mn-ea"/>
                      </a:endParaRPr>
                    </a:p>
                  </a:txBody>
                  <a:tcPr anchor="ctr" anchorCtr="0">
                    <a:solidFill>
                      <a:schemeClr val="bg1"/>
                    </a:solidFill>
                  </a:tcPr>
                </a:tc>
              </a:tr>
              <a:tr h="828040">
                <a:tc>
                  <a:txBody>
                    <a:bodyPr/>
                    <a:p>
                      <a:pPr>
                        <a:buNone/>
                      </a:pPr>
                      <a:r>
                        <a:rPr lang="en-US" altLang="zh-CN" sz="2400" b="1">
                          <a:solidFill>
                            <a:schemeClr val="tx1"/>
                          </a:solidFill>
                        </a:rPr>
                        <a:t>5</a:t>
                      </a:r>
                      <a:r>
                        <a:rPr lang="zh-CN" altLang="en-US" sz="2400" b="1">
                          <a:solidFill>
                            <a:schemeClr val="tx1"/>
                          </a:solidFill>
                        </a:rPr>
                        <a:t>、持有期间</a:t>
                      </a:r>
                      <a:endParaRPr lang="zh-CN" altLang="en-US" sz="2400" b="1">
                        <a:solidFill>
                          <a:schemeClr val="tx1"/>
                        </a:solidFill>
                      </a:endParaRPr>
                    </a:p>
                    <a:p>
                      <a:pPr>
                        <a:buNone/>
                      </a:pPr>
                      <a:r>
                        <a:rPr lang="zh-CN" altLang="en-US" sz="2400" b="1">
                          <a:solidFill>
                            <a:schemeClr val="tx1"/>
                          </a:solidFill>
                        </a:rPr>
                        <a:t> </a:t>
                      </a:r>
                      <a:r>
                        <a:rPr lang="en-US" altLang="zh-CN" sz="2400" b="1">
                          <a:solidFill>
                            <a:schemeClr val="tx1"/>
                          </a:solidFill>
                        </a:rPr>
                        <a:t>    </a:t>
                      </a:r>
                      <a:r>
                        <a:rPr lang="zh-CN" altLang="en-US" sz="2400" b="1">
                          <a:solidFill>
                            <a:schemeClr val="tx1"/>
                          </a:solidFill>
                        </a:rPr>
                        <a:t>公允价值上涨</a:t>
                      </a:r>
                      <a:endParaRPr lang="zh-CN" altLang="en-US" sz="2400" b="1">
                        <a:solidFill>
                          <a:schemeClr val="tx1"/>
                        </a:solidFill>
                      </a:endParaRPr>
                    </a:p>
                  </a:txBody>
                  <a:tcPr anchor="ctr" anchorCtr="0">
                    <a:solidFill>
                      <a:schemeClr val="bg1"/>
                    </a:solidFill>
                  </a:tcPr>
                </a:tc>
                <a:tc>
                  <a:txBody>
                    <a:bodyPr/>
                    <a:p>
                      <a:pPr>
                        <a:buNone/>
                      </a:pPr>
                      <a:r>
                        <a:rPr lang="zh-CN" altLang="en-US" sz="2400" b="1">
                          <a:solidFill>
                            <a:schemeClr val="tx1"/>
                          </a:solidFill>
                        </a:rPr>
                        <a:t>借：</a:t>
                      </a:r>
                      <a:r>
                        <a:rPr lang="zh-CN" altLang="en-US" sz="2400" b="1">
                          <a:solidFill>
                            <a:schemeClr val="tx1"/>
                          </a:solidFill>
                          <a:sym typeface="+mn-ea"/>
                        </a:rPr>
                        <a:t>交易性金融资产</a:t>
                      </a:r>
                      <a:r>
                        <a:rPr lang="en-US" altLang="zh-CN" sz="2400" b="1">
                          <a:solidFill>
                            <a:schemeClr val="tx1"/>
                          </a:solidFill>
                          <a:sym typeface="+mn-ea"/>
                        </a:rPr>
                        <a:t>——</a:t>
                      </a:r>
                      <a:r>
                        <a:rPr lang="zh-CN" altLang="en-US" sz="2400" b="1">
                          <a:solidFill>
                            <a:schemeClr val="tx1"/>
                          </a:solidFill>
                          <a:sym typeface="+mn-ea"/>
                        </a:rPr>
                        <a:t>公允价值变动</a:t>
                      </a:r>
                      <a:endParaRPr lang="zh-CN" altLang="en-US" sz="2400" b="1">
                        <a:solidFill>
                          <a:schemeClr val="tx1"/>
                        </a:solidFill>
                        <a:sym typeface="+mn-ea"/>
                      </a:endParaRPr>
                    </a:p>
                    <a:p>
                      <a:pPr>
                        <a:buNone/>
                      </a:pPr>
                      <a:r>
                        <a:rPr lang="en-US" altLang="zh-CN" sz="2400" b="1">
                          <a:solidFill>
                            <a:schemeClr val="tx1"/>
                          </a:solidFill>
                          <a:sym typeface="+mn-ea"/>
                        </a:rPr>
                        <a:t>         </a:t>
                      </a:r>
                      <a:r>
                        <a:rPr lang="zh-CN" altLang="en-US" sz="2400" b="1">
                          <a:solidFill>
                            <a:schemeClr val="tx1"/>
                          </a:solidFill>
                          <a:sym typeface="+mn-ea"/>
                        </a:rPr>
                        <a:t>贷：公允价值变动损益</a:t>
                      </a:r>
                      <a:endParaRPr lang="zh-CN" altLang="en-US" sz="2400" b="1">
                        <a:solidFill>
                          <a:schemeClr val="tx1"/>
                        </a:solidFill>
                        <a:sym typeface="+mn-ea"/>
                      </a:endParaRPr>
                    </a:p>
                  </a:txBody>
                  <a:tcPr anchor="ctr" anchorCtr="0">
                    <a:solidFill>
                      <a:schemeClr val="bg1"/>
                    </a:solidFill>
                  </a:tcPr>
                </a:tc>
              </a:tr>
              <a:tr h="863600">
                <a:tc>
                  <a:txBody>
                    <a:bodyPr/>
                    <a:p>
                      <a:pPr>
                        <a:buNone/>
                      </a:pPr>
                      <a:r>
                        <a:rPr lang="en-US" altLang="zh-CN" sz="2400" b="1">
                          <a:solidFill>
                            <a:schemeClr val="tx1"/>
                          </a:solidFill>
                        </a:rPr>
                        <a:t>6</a:t>
                      </a:r>
                      <a:r>
                        <a:rPr lang="zh-CN" altLang="en-US" sz="2400" b="1">
                          <a:solidFill>
                            <a:schemeClr val="tx1"/>
                          </a:solidFill>
                        </a:rPr>
                        <a:t>、</a:t>
                      </a:r>
                      <a:r>
                        <a:rPr lang="zh-CN" altLang="en-US" sz="2400" b="1">
                          <a:solidFill>
                            <a:schemeClr val="tx1"/>
                          </a:solidFill>
                          <a:sym typeface="+mn-ea"/>
                        </a:rPr>
                        <a:t>持有期间</a:t>
                      </a:r>
                      <a:endParaRPr lang="zh-CN" altLang="en-US" sz="2400" b="1">
                        <a:solidFill>
                          <a:schemeClr val="tx1"/>
                        </a:solidFill>
                        <a:sym typeface="+mn-ea"/>
                      </a:endParaRPr>
                    </a:p>
                    <a:p>
                      <a:pPr>
                        <a:buNone/>
                      </a:pPr>
                      <a:r>
                        <a:rPr lang="zh-CN" altLang="en-US" sz="2400" b="1">
                          <a:solidFill>
                            <a:schemeClr val="tx1"/>
                          </a:solidFill>
                          <a:sym typeface="+mn-ea"/>
                        </a:rPr>
                        <a:t> </a:t>
                      </a:r>
                      <a:r>
                        <a:rPr lang="en-US" altLang="zh-CN" sz="2400" b="1">
                          <a:solidFill>
                            <a:schemeClr val="tx1"/>
                          </a:solidFill>
                          <a:sym typeface="+mn-ea"/>
                        </a:rPr>
                        <a:t>    </a:t>
                      </a:r>
                      <a:r>
                        <a:rPr lang="zh-CN" altLang="en-US" sz="2400" b="1">
                          <a:solidFill>
                            <a:schemeClr val="tx1"/>
                          </a:solidFill>
                          <a:sym typeface="+mn-ea"/>
                        </a:rPr>
                        <a:t>公允价值下跌</a:t>
                      </a:r>
                      <a:endParaRPr lang="zh-CN" altLang="en-US" sz="2400" b="1">
                        <a:solidFill>
                          <a:schemeClr val="tx1"/>
                        </a:solidFill>
                        <a:sym typeface="+mn-ea"/>
                      </a:endParaRPr>
                    </a:p>
                  </a:txBody>
                  <a:tcPr anchor="ctr" anchorCtr="0">
                    <a:solidFill>
                      <a:schemeClr val="bg1"/>
                    </a:solidFill>
                  </a:tcPr>
                </a:tc>
                <a:tc>
                  <a:txBody>
                    <a:bodyPr/>
                    <a:p>
                      <a:pPr>
                        <a:buNone/>
                      </a:pPr>
                      <a:r>
                        <a:rPr lang="zh-CN" altLang="en-US" sz="2400" b="1">
                          <a:solidFill>
                            <a:schemeClr val="tx1"/>
                          </a:solidFill>
                        </a:rPr>
                        <a:t>借：</a:t>
                      </a:r>
                      <a:r>
                        <a:rPr lang="zh-CN" altLang="en-US" sz="2400" b="1">
                          <a:solidFill>
                            <a:schemeClr val="tx1"/>
                          </a:solidFill>
                          <a:sym typeface="+mn-ea"/>
                        </a:rPr>
                        <a:t>公允价值变动损益</a:t>
                      </a:r>
                      <a:endParaRPr lang="zh-CN" altLang="en-US" sz="2400" b="1">
                        <a:solidFill>
                          <a:schemeClr val="tx1"/>
                        </a:solidFill>
                        <a:sym typeface="+mn-ea"/>
                      </a:endParaRPr>
                    </a:p>
                    <a:p>
                      <a:pPr>
                        <a:buNone/>
                      </a:pPr>
                      <a:r>
                        <a:rPr lang="en-US" altLang="zh-CN" sz="2400" b="1">
                          <a:solidFill>
                            <a:schemeClr val="tx1"/>
                          </a:solidFill>
                        </a:rPr>
                        <a:t>         </a:t>
                      </a:r>
                      <a:r>
                        <a:rPr lang="zh-CN" altLang="en-US" sz="2400" b="1">
                          <a:solidFill>
                            <a:schemeClr val="tx1"/>
                          </a:solidFill>
                        </a:rPr>
                        <a:t>贷：</a:t>
                      </a:r>
                      <a:r>
                        <a:rPr lang="zh-CN" altLang="en-US" sz="2400" b="1">
                          <a:solidFill>
                            <a:schemeClr val="tx1"/>
                          </a:solidFill>
                          <a:sym typeface="+mn-ea"/>
                        </a:rPr>
                        <a:t>交易性金融资产</a:t>
                      </a:r>
                      <a:r>
                        <a:rPr lang="en-US" altLang="zh-CN" sz="2400" b="1">
                          <a:solidFill>
                            <a:schemeClr val="tx1"/>
                          </a:solidFill>
                          <a:sym typeface="+mn-ea"/>
                        </a:rPr>
                        <a:t>——</a:t>
                      </a:r>
                      <a:r>
                        <a:rPr lang="zh-CN" altLang="en-US" sz="2400" b="1">
                          <a:solidFill>
                            <a:schemeClr val="tx1"/>
                          </a:solidFill>
                          <a:sym typeface="+mn-ea"/>
                        </a:rPr>
                        <a:t>公允价值变动</a:t>
                      </a:r>
                      <a:endParaRPr lang="zh-CN" altLang="en-US" sz="2400" b="1">
                        <a:solidFill>
                          <a:schemeClr val="tx1"/>
                        </a:solidFill>
                        <a:sym typeface="+mn-ea"/>
                      </a:endParaRPr>
                    </a:p>
                  </a:txBody>
                  <a:tcPr anchor="ctr" anchorCtr="0">
                    <a:solidFill>
                      <a:schemeClr val="bg1"/>
                    </a:solidFill>
                  </a:tcPr>
                </a:tc>
              </a:tr>
            </a:tbl>
          </a:graphicData>
        </a:graphic>
      </p:graphicFrame>
      <p:grpSp>
        <p:nvGrpSpPr>
          <p:cNvPr id="21" name="组合 20"/>
          <p:cNvGrpSpPr/>
          <p:nvPr/>
        </p:nvGrpSpPr>
        <p:grpSpPr>
          <a:xfrm>
            <a:off x="552714" y="332543"/>
            <a:ext cx="549837" cy="763569"/>
            <a:chOff x="8032306" y="5624901"/>
            <a:chExt cx="429201" cy="596039"/>
          </a:xfrm>
          <a:solidFill>
            <a:schemeClr val="bg1"/>
          </a:solidFill>
        </p:grpSpPr>
        <p:sp>
          <p:nvSpPr>
            <p:cNvPr id="22" name="Freeform 276"/>
            <p:cNvSpPr/>
            <p:nvPr>
              <p:custDataLst>
                <p:tags r:id="rId3"/>
              </p:custDataLst>
            </p:nvPr>
          </p:nvSpPr>
          <p:spPr bwMode="auto">
            <a:xfrm>
              <a:off x="8032306" y="5715047"/>
              <a:ext cx="429201" cy="505893"/>
            </a:xfrm>
            <a:custGeom>
              <a:avLst/>
              <a:gdLst>
                <a:gd name="T0" fmla="*/ 166 w 203"/>
                <a:gd name="T1" fmla="*/ 0 h 239"/>
                <a:gd name="T2" fmla="*/ 166 w 203"/>
                <a:gd name="T3" fmla="*/ 22 h 239"/>
                <a:gd name="T4" fmla="*/ 181 w 203"/>
                <a:gd name="T5" fmla="*/ 37 h 239"/>
                <a:gd name="T6" fmla="*/ 181 w 203"/>
                <a:gd name="T7" fmla="*/ 203 h 239"/>
                <a:gd name="T8" fmla="*/ 166 w 203"/>
                <a:gd name="T9" fmla="*/ 218 h 239"/>
                <a:gd name="T10" fmla="*/ 36 w 203"/>
                <a:gd name="T11" fmla="*/ 218 h 239"/>
                <a:gd name="T12" fmla="*/ 22 w 203"/>
                <a:gd name="T13" fmla="*/ 203 h 239"/>
                <a:gd name="T14" fmla="*/ 22 w 203"/>
                <a:gd name="T15" fmla="*/ 37 h 239"/>
                <a:gd name="T16" fmla="*/ 36 w 203"/>
                <a:gd name="T17" fmla="*/ 22 h 239"/>
                <a:gd name="T18" fmla="*/ 36 w 203"/>
                <a:gd name="T19" fmla="*/ 0 h 239"/>
                <a:gd name="T20" fmla="*/ 0 w 203"/>
                <a:gd name="T21" fmla="*/ 37 h 239"/>
                <a:gd name="T22" fmla="*/ 0 w 203"/>
                <a:gd name="T23" fmla="*/ 203 h 239"/>
                <a:gd name="T24" fmla="*/ 36 w 203"/>
                <a:gd name="T25" fmla="*/ 239 h 239"/>
                <a:gd name="T26" fmla="*/ 166 w 203"/>
                <a:gd name="T27" fmla="*/ 239 h 239"/>
                <a:gd name="T28" fmla="*/ 203 w 203"/>
                <a:gd name="T29" fmla="*/ 203 h 239"/>
                <a:gd name="T30" fmla="*/ 203 w 203"/>
                <a:gd name="T31" fmla="*/ 37 h 239"/>
                <a:gd name="T32" fmla="*/ 166 w 203"/>
                <a:gd name="T33"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39">
                  <a:moveTo>
                    <a:pt x="166" y="0"/>
                  </a:moveTo>
                  <a:cubicBezTo>
                    <a:pt x="166" y="22"/>
                    <a:pt x="166" y="22"/>
                    <a:pt x="166" y="22"/>
                  </a:cubicBezTo>
                  <a:cubicBezTo>
                    <a:pt x="174" y="22"/>
                    <a:pt x="181" y="29"/>
                    <a:pt x="181" y="37"/>
                  </a:cubicBezTo>
                  <a:cubicBezTo>
                    <a:pt x="181" y="203"/>
                    <a:pt x="181" y="203"/>
                    <a:pt x="181" y="203"/>
                  </a:cubicBezTo>
                  <a:cubicBezTo>
                    <a:pt x="181" y="211"/>
                    <a:pt x="174" y="218"/>
                    <a:pt x="166" y="218"/>
                  </a:cubicBezTo>
                  <a:cubicBezTo>
                    <a:pt x="36" y="218"/>
                    <a:pt x="36" y="218"/>
                    <a:pt x="36" y="218"/>
                  </a:cubicBezTo>
                  <a:cubicBezTo>
                    <a:pt x="28" y="218"/>
                    <a:pt x="22" y="211"/>
                    <a:pt x="22" y="203"/>
                  </a:cubicBezTo>
                  <a:cubicBezTo>
                    <a:pt x="22" y="37"/>
                    <a:pt x="22" y="37"/>
                    <a:pt x="22" y="37"/>
                  </a:cubicBezTo>
                  <a:cubicBezTo>
                    <a:pt x="22" y="29"/>
                    <a:pt x="28" y="22"/>
                    <a:pt x="36" y="22"/>
                  </a:cubicBezTo>
                  <a:cubicBezTo>
                    <a:pt x="36" y="0"/>
                    <a:pt x="36" y="0"/>
                    <a:pt x="36" y="0"/>
                  </a:cubicBezTo>
                  <a:cubicBezTo>
                    <a:pt x="16" y="0"/>
                    <a:pt x="0" y="17"/>
                    <a:pt x="0" y="37"/>
                  </a:cubicBezTo>
                  <a:cubicBezTo>
                    <a:pt x="0" y="203"/>
                    <a:pt x="0" y="203"/>
                    <a:pt x="0" y="203"/>
                  </a:cubicBezTo>
                  <a:cubicBezTo>
                    <a:pt x="0" y="223"/>
                    <a:pt x="16" y="239"/>
                    <a:pt x="36" y="239"/>
                  </a:cubicBezTo>
                  <a:cubicBezTo>
                    <a:pt x="166" y="239"/>
                    <a:pt x="166" y="239"/>
                    <a:pt x="166" y="239"/>
                  </a:cubicBezTo>
                  <a:cubicBezTo>
                    <a:pt x="186" y="239"/>
                    <a:pt x="203" y="223"/>
                    <a:pt x="203" y="203"/>
                  </a:cubicBezTo>
                  <a:cubicBezTo>
                    <a:pt x="203" y="37"/>
                    <a:pt x="203" y="37"/>
                    <a:pt x="203" y="37"/>
                  </a:cubicBezTo>
                  <a:cubicBezTo>
                    <a:pt x="203" y="17"/>
                    <a:pt x="186" y="0"/>
                    <a:pt x="166" y="0"/>
                  </a:cubicBezTo>
                  <a:close/>
                </a:path>
              </a:pathLst>
            </a:custGeom>
            <a:grpFill/>
            <a:ln>
              <a:noFill/>
            </a:ln>
          </p:spPr>
          <p:txBody>
            <a:bodyPr vert="horz" wrap="square" lIns="91440" tIns="45720" rIns="91440" bIns="45720" numCol="1" anchor="t" anchorCtr="0" compatLnSpc="1"/>
            <a:p>
              <a:endParaRPr lang="en-US">
                <a:solidFill>
                  <a:prstClr val="black"/>
                </a:solidFill>
              </a:endParaRPr>
            </a:p>
          </p:txBody>
        </p:sp>
        <p:sp>
          <p:nvSpPr>
            <p:cNvPr id="23" name="Freeform 277"/>
            <p:cNvSpPr/>
            <p:nvPr>
              <p:custDataLst>
                <p:tags r:id="rId4"/>
              </p:custDataLst>
            </p:nvPr>
          </p:nvSpPr>
          <p:spPr bwMode="auto">
            <a:xfrm>
              <a:off x="8139943" y="5624901"/>
              <a:ext cx="213928" cy="137237"/>
            </a:xfrm>
            <a:custGeom>
              <a:avLst/>
              <a:gdLst>
                <a:gd name="T0" fmla="*/ 101 w 101"/>
                <a:gd name="T1" fmla="*/ 29 h 65"/>
                <a:gd name="T2" fmla="*/ 79 w 101"/>
                <a:gd name="T3" fmla="*/ 29 h 65"/>
                <a:gd name="T4" fmla="*/ 50 w 101"/>
                <a:gd name="T5" fmla="*/ 0 h 65"/>
                <a:gd name="T6" fmla="*/ 21 w 101"/>
                <a:gd name="T7" fmla="*/ 29 h 65"/>
                <a:gd name="T8" fmla="*/ 0 w 101"/>
                <a:gd name="T9" fmla="*/ 29 h 65"/>
                <a:gd name="T10" fmla="*/ 0 w 101"/>
                <a:gd name="T11" fmla="*/ 65 h 65"/>
                <a:gd name="T12" fmla="*/ 101 w 101"/>
                <a:gd name="T13" fmla="*/ 65 h 65"/>
                <a:gd name="T14" fmla="*/ 101 w 101"/>
                <a:gd name="T15" fmla="*/ 29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65">
                  <a:moveTo>
                    <a:pt x="101" y="29"/>
                  </a:moveTo>
                  <a:cubicBezTo>
                    <a:pt x="79" y="29"/>
                    <a:pt x="79" y="29"/>
                    <a:pt x="79" y="29"/>
                  </a:cubicBezTo>
                  <a:cubicBezTo>
                    <a:pt x="79" y="13"/>
                    <a:pt x="66" y="0"/>
                    <a:pt x="50" y="0"/>
                  </a:cubicBezTo>
                  <a:cubicBezTo>
                    <a:pt x="34" y="0"/>
                    <a:pt x="21" y="13"/>
                    <a:pt x="21" y="29"/>
                  </a:cubicBezTo>
                  <a:cubicBezTo>
                    <a:pt x="0" y="29"/>
                    <a:pt x="0" y="29"/>
                    <a:pt x="0" y="29"/>
                  </a:cubicBezTo>
                  <a:cubicBezTo>
                    <a:pt x="0" y="65"/>
                    <a:pt x="0" y="65"/>
                    <a:pt x="0" y="65"/>
                  </a:cubicBezTo>
                  <a:cubicBezTo>
                    <a:pt x="101" y="65"/>
                    <a:pt x="101" y="65"/>
                    <a:pt x="101" y="65"/>
                  </a:cubicBezTo>
                  <a:lnTo>
                    <a:pt x="101" y="29"/>
                  </a:lnTo>
                  <a:close/>
                </a:path>
              </a:pathLst>
            </a:custGeom>
            <a:grpFill/>
            <a:ln>
              <a:noFill/>
            </a:ln>
          </p:spPr>
          <p:txBody>
            <a:bodyPr vert="horz" wrap="square" lIns="91440" tIns="45720" rIns="91440" bIns="45720" numCol="1" anchor="t" anchorCtr="0" compatLnSpc="1"/>
            <a:p>
              <a:endParaRPr lang="en-US">
                <a:solidFill>
                  <a:prstClr val="black"/>
                </a:solidFill>
              </a:endParaRPr>
            </a:p>
          </p:txBody>
        </p:sp>
        <p:sp>
          <p:nvSpPr>
            <p:cNvPr id="24" name="Rectangle 278"/>
            <p:cNvSpPr>
              <a:spLocks noChangeArrowheads="1"/>
            </p:cNvSpPr>
            <p:nvPr>
              <p:custDataLst>
                <p:tags r:id="rId5"/>
              </p:custDataLst>
            </p:nvPr>
          </p:nvSpPr>
          <p:spPr bwMode="auto">
            <a:xfrm>
              <a:off x="8123797" y="5837484"/>
              <a:ext cx="244874" cy="32291"/>
            </a:xfrm>
            <a:prstGeom prst="rect">
              <a:avLst/>
            </a:prstGeom>
            <a:grpFill/>
            <a:ln>
              <a:noFill/>
            </a:ln>
          </p:spPr>
          <p:txBody>
            <a:bodyPr vert="horz" wrap="square" lIns="91440" tIns="45720" rIns="91440" bIns="45720" numCol="1" anchor="t" anchorCtr="0" compatLnSpc="1"/>
            <a:p>
              <a:endParaRPr lang="en-US">
                <a:solidFill>
                  <a:prstClr val="black"/>
                </a:solidFill>
              </a:endParaRPr>
            </a:p>
          </p:txBody>
        </p:sp>
        <p:sp>
          <p:nvSpPr>
            <p:cNvPr id="25" name="Rectangle 279"/>
            <p:cNvSpPr>
              <a:spLocks noChangeArrowheads="1"/>
            </p:cNvSpPr>
            <p:nvPr>
              <p:custDataLst>
                <p:tags r:id="rId6"/>
              </p:custDataLst>
            </p:nvPr>
          </p:nvSpPr>
          <p:spPr bwMode="auto">
            <a:xfrm>
              <a:off x="8123797" y="5914175"/>
              <a:ext cx="244874" cy="32291"/>
            </a:xfrm>
            <a:prstGeom prst="rect">
              <a:avLst/>
            </a:prstGeom>
            <a:grpFill/>
            <a:ln>
              <a:noFill/>
            </a:ln>
          </p:spPr>
          <p:txBody>
            <a:bodyPr vert="horz" wrap="square" lIns="91440" tIns="45720" rIns="91440" bIns="45720" numCol="1" anchor="t" anchorCtr="0" compatLnSpc="1"/>
            <a:p>
              <a:endParaRPr lang="en-US">
                <a:solidFill>
                  <a:prstClr val="black"/>
                </a:solidFill>
              </a:endParaRPr>
            </a:p>
          </p:txBody>
        </p:sp>
        <p:sp>
          <p:nvSpPr>
            <p:cNvPr id="26" name="Rectangle 280"/>
            <p:cNvSpPr>
              <a:spLocks noChangeArrowheads="1"/>
            </p:cNvSpPr>
            <p:nvPr>
              <p:custDataLst>
                <p:tags r:id="rId7"/>
              </p:custDataLst>
            </p:nvPr>
          </p:nvSpPr>
          <p:spPr bwMode="auto">
            <a:xfrm>
              <a:off x="8123797" y="5992211"/>
              <a:ext cx="244874" cy="29600"/>
            </a:xfrm>
            <a:prstGeom prst="rect">
              <a:avLst/>
            </a:prstGeom>
            <a:grpFill/>
            <a:ln>
              <a:noFill/>
            </a:ln>
          </p:spPr>
          <p:txBody>
            <a:bodyPr vert="horz" wrap="square" lIns="91440" tIns="45720" rIns="91440" bIns="45720" numCol="1" anchor="t" anchorCtr="0" compatLnSpc="1"/>
            <a:p>
              <a:endParaRPr lang="en-US">
                <a:solidFill>
                  <a:prstClr val="black"/>
                </a:solidFill>
              </a:endParaRPr>
            </a:p>
          </p:txBody>
        </p:sp>
        <p:sp>
          <p:nvSpPr>
            <p:cNvPr id="27" name="Rectangle 281"/>
            <p:cNvSpPr>
              <a:spLocks noChangeArrowheads="1"/>
            </p:cNvSpPr>
            <p:nvPr>
              <p:custDataLst>
                <p:tags r:id="rId8"/>
              </p:custDataLst>
            </p:nvPr>
          </p:nvSpPr>
          <p:spPr bwMode="auto">
            <a:xfrm>
              <a:off x="8123797" y="6068903"/>
              <a:ext cx="244874" cy="29600"/>
            </a:xfrm>
            <a:prstGeom prst="rect">
              <a:avLst/>
            </a:prstGeom>
            <a:grpFill/>
            <a:ln>
              <a:noFill/>
            </a:ln>
          </p:spPr>
          <p:txBody>
            <a:bodyPr vert="horz" wrap="square" lIns="91440" tIns="45720" rIns="91440" bIns="45720" numCol="1" anchor="t" anchorCtr="0" compatLnSpc="1"/>
            <a:p>
              <a:endParaRPr lang="en-US">
                <a:solidFill>
                  <a:prstClr val="black"/>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3000"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98000"/>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7620" y="-292735"/>
            <a:ext cx="4214592" cy="1838325"/>
            <a:chOff x="5293" y="2905"/>
            <a:chExt cx="8155" cy="3654"/>
          </a:xfrm>
        </p:grpSpPr>
        <p:cxnSp>
          <p:nvCxnSpPr>
            <p:cNvPr id="6" name="直接连接符 5"/>
            <p:cNvCxnSpPr/>
            <p:nvPr/>
          </p:nvCxnSpPr>
          <p:spPr>
            <a:xfrm>
              <a:off x="8242" y="4946"/>
              <a:ext cx="510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293" y="3359"/>
              <a:ext cx="3200" cy="3200"/>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4" name="Oval 29"/>
              <p:cNvSpPr>
                <a:spLocks noChangeAspect="1"/>
              </p:cNvSpPr>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endParaRPr lang="en-US" sz="2800" dirty="0">
                  <a:solidFill>
                    <a:srgbClr val="FA783A"/>
                  </a:solidFill>
                  <a:effectLst>
                    <a:outerShdw blurRad="38100" dist="38100" dir="2700000" algn="tl">
                      <a:srgbClr val="000000">
                        <a:alpha val="43137"/>
                      </a:srgbClr>
                    </a:outerShdw>
                  </a:effectLst>
                  <a:latin typeface="DIN-BoldItalic" pitchFamily="50" charset="0"/>
                </a:endParaRPr>
              </a:p>
            </p:txBody>
          </p:sp>
        </p:grpSp>
        <p:sp>
          <p:nvSpPr>
            <p:cNvPr id="8" name="Rectangle 49"/>
            <p:cNvSpPr/>
            <p:nvPr/>
          </p:nvSpPr>
          <p:spPr>
            <a:xfrm>
              <a:off x="8049" y="3718"/>
              <a:ext cx="5399" cy="1160"/>
            </a:xfrm>
            <a:prstGeom prst="rect">
              <a:avLst/>
            </a:prstGeom>
            <a:effectLst/>
          </p:spPr>
          <p:txBody>
            <a:bodyPr wrap="square">
              <a:spAutoFit/>
            </a:bodyPr>
            <a:lstStyle/>
            <a:p>
              <a:pPr marL="0" lvl="1"/>
              <a:r>
                <a:rPr lang="zh-CN" altLang="en-US" sz="3200" b="1" dirty="0" smtClean="0">
                  <a:solidFill>
                    <a:srgbClr val="2684E2"/>
                  </a:solidFill>
                  <a:latin typeface="微软雅黑" panose="020B0503020204020204" pitchFamily="34" charset="-122"/>
                  <a:ea typeface="微软雅黑" panose="020B0503020204020204" pitchFamily="34" charset="-122"/>
                </a:rPr>
                <a:t>（三</a:t>
              </a:r>
              <a:r>
                <a:rPr lang="en-US" altLang="zh-CN" sz="3200" b="1" dirty="0" smtClean="0">
                  <a:solidFill>
                    <a:srgbClr val="2684E2"/>
                  </a:solidFill>
                  <a:latin typeface="微软雅黑" panose="020B0503020204020204" pitchFamily="34" charset="-122"/>
                  <a:ea typeface="微软雅黑" panose="020B0503020204020204" pitchFamily="34" charset="-122"/>
                </a:rPr>
                <a:t>)</a:t>
              </a:r>
              <a:r>
                <a:rPr lang="zh-CN" altLang="en-US" sz="3200" b="1" dirty="0" smtClean="0">
                  <a:solidFill>
                    <a:srgbClr val="2684E2"/>
                  </a:solidFill>
                  <a:latin typeface="微软雅黑" panose="020B0503020204020204" pitchFamily="34" charset="-122"/>
                  <a:ea typeface="微软雅黑" panose="020B0503020204020204" pitchFamily="34" charset="-122"/>
                </a:rPr>
                <a:t>归纳总结</a:t>
              </a:r>
              <a:endParaRPr lang="zh-CN" altLang="en-US" sz="3200" b="1" dirty="0" smtClean="0">
                <a:solidFill>
                  <a:srgbClr val="2684E2"/>
                </a:solidFill>
                <a:latin typeface="微软雅黑" panose="020B0503020204020204" pitchFamily="34" charset="-122"/>
                <a:ea typeface="微软雅黑" panose="020B0503020204020204" pitchFamily="34" charset="-122"/>
              </a:endParaRPr>
            </a:p>
          </p:txBody>
        </p:sp>
        <p:sp>
          <p:nvSpPr>
            <p:cNvPr id="39" name="椭圆 38"/>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0" name="椭圆 39"/>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1" name="椭圆 40"/>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2" name="椭圆 41"/>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3" name="椭圆 42"/>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4" name="椭圆 43"/>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5" name="椭圆 44"/>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6" name="椭圆 45"/>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7" name="椭圆 46"/>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8" name="椭圆 47"/>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grpSp>
        <p:nvGrpSpPr>
          <p:cNvPr id="21" name="组合 20"/>
          <p:cNvGrpSpPr/>
          <p:nvPr/>
        </p:nvGrpSpPr>
        <p:grpSpPr>
          <a:xfrm>
            <a:off x="552714" y="332543"/>
            <a:ext cx="549837" cy="763569"/>
            <a:chOff x="8032306" y="5624901"/>
            <a:chExt cx="429201" cy="596039"/>
          </a:xfrm>
          <a:solidFill>
            <a:schemeClr val="bg1"/>
          </a:solidFill>
        </p:grpSpPr>
        <p:sp>
          <p:nvSpPr>
            <p:cNvPr id="22" name="Freeform 276"/>
            <p:cNvSpPr/>
            <p:nvPr>
              <p:custDataLst>
                <p:tags r:id="rId2"/>
              </p:custDataLst>
            </p:nvPr>
          </p:nvSpPr>
          <p:spPr bwMode="auto">
            <a:xfrm>
              <a:off x="8032306" y="5715047"/>
              <a:ext cx="429201" cy="505893"/>
            </a:xfrm>
            <a:custGeom>
              <a:avLst/>
              <a:gdLst>
                <a:gd name="T0" fmla="*/ 166 w 203"/>
                <a:gd name="T1" fmla="*/ 0 h 239"/>
                <a:gd name="T2" fmla="*/ 166 w 203"/>
                <a:gd name="T3" fmla="*/ 22 h 239"/>
                <a:gd name="T4" fmla="*/ 181 w 203"/>
                <a:gd name="T5" fmla="*/ 37 h 239"/>
                <a:gd name="T6" fmla="*/ 181 w 203"/>
                <a:gd name="T7" fmla="*/ 203 h 239"/>
                <a:gd name="T8" fmla="*/ 166 w 203"/>
                <a:gd name="T9" fmla="*/ 218 h 239"/>
                <a:gd name="T10" fmla="*/ 36 w 203"/>
                <a:gd name="T11" fmla="*/ 218 h 239"/>
                <a:gd name="T12" fmla="*/ 22 w 203"/>
                <a:gd name="T13" fmla="*/ 203 h 239"/>
                <a:gd name="T14" fmla="*/ 22 w 203"/>
                <a:gd name="T15" fmla="*/ 37 h 239"/>
                <a:gd name="T16" fmla="*/ 36 w 203"/>
                <a:gd name="T17" fmla="*/ 22 h 239"/>
                <a:gd name="T18" fmla="*/ 36 w 203"/>
                <a:gd name="T19" fmla="*/ 0 h 239"/>
                <a:gd name="T20" fmla="*/ 0 w 203"/>
                <a:gd name="T21" fmla="*/ 37 h 239"/>
                <a:gd name="T22" fmla="*/ 0 w 203"/>
                <a:gd name="T23" fmla="*/ 203 h 239"/>
                <a:gd name="T24" fmla="*/ 36 w 203"/>
                <a:gd name="T25" fmla="*/ 239 h 239"/>
                <a:gd name="T26" fmla="*/ 166 w 203"/>
                <a:gd name="T27" fmla="*/ 239 h 239"/>
                <a:gd name="T28" fmla="*/ 203 w 203"/>
                <a:gd name="T29" fmla="*/ 203 h 239"/>
                <a:gd name="T30" fmla="*/ 203 w 203"/>
                <a:gd name="T31" fmla="*/ 37 h 239"/>
                <a:gd name="T32" fmla="*/ 166 w 203"/>
                <a:gd name="T33"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39">
                  <a:moveTo>
                    <a:pt x="166" y="0"/>
                  </a:moveTo>
                  <a:cubicBezTo>
                    <a:pt x="166" y="22"/>
                    <a:pt x="166" y="22"/>
                    <a:pt x="166" y="22"/>
                  </a:cubicBezTo>
                  <a:cubicBezTo>
                    <a:pt x="174" y="22"/>
                    <a:pt x="181" y="29"/>
                    <a:pt x="181" y="37"/>
                  </a:cubicBezTo>
                  <a:cubicBezTo>
                    <a:pt x="181" y="203"/>
                    <a:pt x="181" y="203"/>
                    <a:pt x="181" y="203"/>
                  </a:cubicBezTo>
                  <a:cubicBezTo>
                    <a:pt x="181" y="211"/>
                    <a:pt x="174" y="218"/>
                    <a:pt x="166" y="218"/>
                  </a:cubicBezTo>
                  <a:cubicBezTo>
                    <a:pt x="36" y="218"/>
                    <a:pt x="36" y="218"/>
                    <a:pt x="36" y="218"/>
                  </a:cubicBezTo>
                  <a:cubicBezTo>
                    <a:pt x="28" y="218"/>
                    <a:pt x="22" y="211"/>
                    <a:pt x="22" y="203"/>
                  </a:cubicBezTo>
                  <a:cubicBezTo>
                    <a:pt x="22" y="37"/>
                    <a:pt x="22" y="37"/>
                    <a:pt x="22" y="37"/>
                  </a:cubicBezTo>
                  <a:cubicBezTo>
                    <a:pt x="22" y="29"/>
                    <a:pt x="28" y="22"/>
                    <a:pt x="36" y="22"/>
                  </a:cubicBezTo>
                  <a:cubicBezTo>
                    <a:pt x="36" y="0"/>
                    <a:pt x="36" y="0"/>
                    <a:pt x="36" y="0"/>
                  </a:cubicBezTo>
                  <a:cubicBezTo>
                    <a:pt x="16" y="0"/>
                    <a:pt x="0" y="17"/>
                    <a:pt x="0" y="37"/>
                  </a:cubicBezTo>
                  <a:cubicBezTo>
                    <a:pt x="0" y="203"/>
                    <a:pt x="0" y="203"/>
                    <a:pt x="0" y="203"/>
                  </a:cubicBezTo>
                  <a:cubicBezTo>
                    <a:pt x="0" y="223"/>
                    <a:pt x="16" y="239"/>
                    <a:pt x="36" y="239"/>
                  </a:cubicBezTo>
                  <a:cubicBezTo>
                    <a:pt x="166" y="239"/>
                    <a:pt x="166" y="239"/>
                    <a:pt x="166" y="239"/>
                  </a:cubicBezTo>
                  <a:cubicBezTo>
                    <a:pt x="186" y="239"/>
                    <a:pt x="203" y="223"/>
                    <a:pt x="203" y="203"/>
                  </a:cubicBezTo>
                  <a:cubicBezTo>
                    <a:pt x="203" y="37"/>
                    <a:pt x="203" y="37"/>
                    <a:pt x="203" y="37"/>
                  </a:cubicBezTo>
                  <a:cubicBezTo>
                    <a:pt x="203" y="17"/>
                    <a:pt x="186" y="0"/>
                    <a:pt x="166" y="0"/>
                  </a:cubicBezTo>
                  <a:close/>
                </a:path>
              </a:pathLst>
            </a:custGeom>
            <a:grpFill/>
            <a:ln>
              <a:noFill/>
            </a:ln>
          </p:spPr>
          <p:txBody>
            <a:bodyPr vert="horz" wrap="square" lIns="91440" tIns="45720" rIns="91440" bIns="45720" numCol="1" anchor="t" anchorCtr="0" compatLnSpc="1"/>
            <a:p>
              <a:endParaRPr lang="en-US">
                <a:solidFill>
                  <a:prstClr val="black"/>
                </a:solidFill>
              </a:endParaRPr>
            </a:p>
          </p:txBody>
        </p:sp>
        <p:sp>
          <p:nvSpPr>
            <p:cNvPr id="23" name="Freeform 277"/>
            <p:cNvSpPr/>
            <p:nvPr>
              <p:custDataLst>
                <p:tags r:id="rId3"/>
              </p:custDataLst>
            </p:nvPr>
          </p:nvSpPr>
          <p:spPr bwMode="auto">
            <a:xfrm>
              <a:off x="8139943" y="5624901"/>
              <a:ext cx="213928" cy="137237"/>
            </a:xfrm>
            <a:custGeom>
              <a:avLst/>
              <a:gdLst>
                <a:gd name="T0" fmla="*/ 101 w 101"/>
                <a:gd name="T1" fmla="*/ 29 h 65"/>
                <a:gd name="T2" fmla="*/ 79 w 101"/>
                <a:gd name="T3" fmla="*/ 29 h 65"/>
                <a:gd name="T4" fmla="*/ 50 w 101"/>
                <a:gd name="T5" fmla="*/ 0 h 65"/>
                <a:gd name="T6" fmla="*/ 21 w 101"/>
                <a:gd name="T7" fmla="*/ 29 h 65"/>
                <a:gd name="T8" fmla="*/ 0 w 101"/>
                <a:gd name="T9" fmla="*/ 29 h 65"/>
                <a:gd name="T10" fmla="*/ 0 w 101"/>
                <a:gd name="T11" fmla="*/ 65 h 65"/>
                <a:gd name="T12" fmla="*/ 101 w 101"/>
                <a:gd name="T13" fmla="*/ 65 h 65"/>
                <a:gd name="T14" fmla="*/ 101 w 101"/>
                <a:gd name="T15" fmla="*/ 29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65">
                  <a:moveTo>
                    <a:pt x="101" y="29"/>
                  </a:moveTo>
                  <a:cubicBezTo>
                    <a:pt x="79" y="29"/>
                    <a:pt x="79" y="29"/>
                    <a:pt x="79" y="29"/>
                  </a:cubicBezTo>
                  <a:cubicBezTo>
                    <a:pt x="79" y="13"/>
                    <a:pt x="66" y="0"/>
                    <a:pt x="50" y="0"/>
                  </a:cubicBezTo>
                  <a:cubicBezTo>
                    <a:pt x="34" y="0"/>
                    <a:pt x="21" y="13"/>
                    <a:pt x="21" y="29"/>
                  </a:cubicBezTo>
                  <a:cubicBezTo>
                    <a:pt x="0" y="29"/>
                    <a:pt x="0" y="29"/>
                    <a:pt x="0" y="29"/>
                  </a:cubicBezTo>
                  <a:cubicBezTo>
                    <a:pt x="0" y="65"/>
                    <a:pt x="0" y="65"/>
                    <a:pt x="0" y="65"/>
                  </a:cubicBezTo>
                  <a:cubicBezTo>
                    <a:pt x="101" y="65"/>
                    <a:pt x="101" y="65"/>
                    <a:pt x="101" y="65"/>
                  </a:cubicBezTo>
                  <a:lnTo>
                    <a:pt x="101" y="29"/>
                  </a:lnTo>
                  <a:close/>
                </a:path>
              </a:pathLst>
            </a:custGeom>
            <a:grpFill/>
            <a:ln>
              <a:noFill/>
            </a:ln>
          </p:spPr>
          <p:txBody>
            <a:bodyPr vert="horz" wrap="square" lIns="91440" tIns="45720" rIns="91440" bIns="45720" numCol="1" anchor="t" anchorCtr="0" compatLnSpc="1"/>
            <a:p>
              <a:endParaRPr lang="en-US">
                <a:solidFill>
                  <a:prstClr val="black"/>
                </a:solidFill>
              </a:endParaRPr>
            </a:p>
          </p:txBody>
        </p:sp>
        <p:sp>
          <p:nvSpPr>
            <p:cNvPr id="24" name="Rectangle 278"/>
            <p:cNvSpPr>
              <a:spLocks noChangeArrowheads="1"/>
            </p:cNvSpPr>
            <p:nvPr>
              <p:custDataLst>
                <p:tags r:id="rId4"/>
              </p:custDataLst>
            </p:nvPr>
          </p:nvSpPr>
          <p:spPr bwMode="auto">
            <a:xfrm>
              <a:off x="8123797" y="5837484"/>
              <a:ext cx="244874" cy="32291"/>
            </a:xfrm>
            <a:prstGeom prst="rect">
              <a:avLst/>
            </a:prstGeom>
            <a:grpFill/>
            <a:ln>
              <a:noFill/>
            </a:ln>
          </p:spPr>
          <p:txBody>
            <a:bodyPr vert="horz" wrap="square" lIns="91440" tIns="45720" rIns="91440" bIns="45720" numCol="1" anchor="t" anchorCtr="0" compatLnSpc="1"/>
            <a:p>
              <a:endParaRPr lang="en-US">
                <a:solidFill>
                  <a:prstClr val="black"/>
                </a:solidFill>
              </a:endParaRPr>
            </a:p>
          </p:txBody>
        </p:sp>
        <p:sp>
          <p:nvSpPr>
            <p:cNvPr id="25" name="Rectangle 279"/>
            <p:cNvSpPr>
              <a:spLocks noChangeArrowheads="1"/>
            </p:cNvSpPr>
            <p:nvPr>
              <p:custDataLst>
                <p:tags r:id="rId5"/>
              </p:custDataLst>
            </p:nvPr>
          </p:nvSpPr>
          <p:spPr bwMode="auto">
            <a:xfrm>
              <a:off x="8123797" y="5914175"/>
              <a:ext cx="244874" cy="32291"/>
            </a:xfrm>
            <a:prstGeom prst="rect">
              <a:avLst/>
            </a:prstGeom>
            <a:grpFill/>
            <a:ln>
              <a:noFill/>
            </a:ln>
          </p:spPr>
          <p:txBody>
            <a:bodyPr vert="horz" wrap="square" lIns="91440" tIns="45720" rIns="91440" bIns="45720" numCol="1" anchor="t" anchorCtr="0" compatLnSpc="1"/>
            <a:p>
              <a:endParaRPr lang="en-US">
                <a:solidFill>
                  <a:prstClr val="black"/>
                </a:solidFill>
              </a:endParaRPr>
            </a:p>
          </p:txBody>
        </p:sp>
        <p:sp>
          <p:nvSpPr>
            <p:cNvPr id="26" name="Rectangle 280"/>
            <p:cNvSpPr>
              <a:spLocks noChangeArrowheads="1"/>
            </p:cNvSpPr>
            <p:nvPr>
              <p:custDataLst>
                <p:tags r:id="rId6"/>
              </p:custDataLst>
            </p:nvPr>
          </p:nvSpPr>
          <p:spPr bwMode="auto">
            <a:xfrm>
              <a:off x="8123797" y="5992211"/>
              <a:ext cx="244874" cy="29600"/>
            </a:xfrm>
            <a:prstGeom prst="rect">
              <a:avLst/>
            </a:prstGeom>
            <a:grpFill/>
            <a:ln>
              <a:noFill/>
            </a:ln>
          </p:spPr>
          <p:txBody>
            <a:bodyPr vert="horz" wrap="square" lIns="91440" tIns="45720" rIns="91440" bIns="45720" numCol="1" anchor="t" anchorCtr="0" compatLnSpc="1"/>
            <a:p>
              <a:endParaRPr lang="en-US">
                <a:solidFill>
                  <a:prstClr val="black"/>
                </a:solidFill>
              </a:endParaRPr>
            </a:p>
          </p:txBody>
        </p:sp>
        <p:sp>
          <p:nvSpPr>
            <p:cNvPr id="27" name="Rectangle 281"/>
            <p:cNvSpPr>
              <a:spLocks noChangeArrowheads="1"/>
            </p:cNvSpPr>
            <p:nvPr>
              <p:custDataLst>
                <p:tags r:id="rId7"/>
              </p:custDataLst>
            </p:nvPr>
          </p:nvSpPr>
          <p:spPr bwMode="auto">
            <a:xfrm>
              <a:off x="8123797" y="6068903"/>
              <a:ext cx="244874" cy="29600"/>
            </a:xfrm>
            <a:prstGeom prst="rect">
              <a:avLst/>
            </a:prstGeom>
            <a:grpFill/>
            <a:ln>
              <a:noFill/>
            </a:ln>
          </p:spPr>
          <p:txBody>
            <a:bodyPr vert="horz" wrap="square" lIns="91440" tIns="45720" rIns="91440" bIns="45720" numCol="1" anchor="t" anchorCtr="0" compatLnSpc="1"/>
            <a:p>
              <a:endParaRPr lang="en-US">
                <a:solidFill>
                  <a:prstClr val="black"/>
                </a:solidFill>
              </a:endParaRPr>
            </a:p>
          </p:txBody>
        </p:sp>
      </p:grpSp>
      <p:sp>
        <p:nvSpPr>
          <p:cNvPr id="10" name="文本框 9"/>
          <p:cNvSpPr txBox="1"/>
          <p:nvPr/>
        </p:nvSpPr>
        <p:spPr>
          <a:xfrm>
            <a:off x="336550" y="1700530"/>
            <a:ext cx="6096000" cy="1076325"/>
          </a:xfrm>
          <a:prstGeom prst="rect">
            <a:avLst/>
          </a:prstGeom>
          <a:noFill/>
        </p:spPr>
        <p:txBody>
          <a:bodyPr wrap="square" rtlCol="0" anchor="t">
            <a:spAutoFit/>
            <a:scene3d>
              <a:camera prst="orthographicFront"/>
              <a:lightRig rig="threePt" dir="t"/>
            </a:scene3d>
          </a:bodyPr>
          <a:p>
            <a:pPr algn="ctr"/>
            <a:r>
              <a:rPr lang="zh-CN" altLang="en-US" sz="32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股市有风险</a:t>
            </a:r>
            <a:endParaRPr lang="zh-CN" altLang="en-US" sz="32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ctr"/>
            <a:r>
              <a:rPr lang="en-US" altLang="zh-CN" sz="32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a:t>
            </a:r>
            <a:r>
              <a:rPr lang="zh-CN" altLang="en-US" sz="32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投资需谨慎</a:t>
            </a:r>
            <a:endParaRPr lang="zh-CN" altLang="en-US" sz="32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5953760" y="1700530"/>
            <a:ext cx="6096000" cy="1198880"/>
          </a:xfrm>
          <a:prstGeom prst="rect">
            <a:avLst/>
          </a:prstGeom>
          <a:noFill/>
        </p:spPr>
        <p:txBody>
          <a:bodyPr wrap="square" rtlCol="0" anchor="t">
            <a:spAutoFit/>
          </a:bodyPr>
          <a:p>
            <a:r>
              <a:rPr lang="zh-CN" altLang="en-US" sz="24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倾囊求知，无人能夺。</a:t>
            </a:r>
            <a:endParaRPr lang="zh-CN" altLang="en-US" sz="24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r>
              <a:rPr lang="zh-CN" altLang="en-US" sz="24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投资知识，得益最多。</a:t>
            </a:r>
            <a:endParaRPr lang="zh-CN" altLang="en-US" sz="24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r>
              <a:rPr lang="zh-CN" altLang="en-US" sz="24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——［美］富兰克林</a:t>
            </a:r>
            <a:endParaRPr lang="zh-CN" altLang="en-US" sz="24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1777365" y="3391535"/>
            <a:ext cx="7248525" cy="829945"/>
          </a:xfrm>
          <a:prstGeom prst="rect">
            <a:avLst/>
          </a:prstGeom>
          <a:noFill/>
        </p:spPr>
        <p:txBody>
          <a:bodyPr wrap="square" rtlCol="0" anchor="t">
            <a:spAutoFit/>
          </a:bodyPr>
          <a:p>
            <a:pPr algn="just"/>
            <a:r>
              <a:rPr lang="zh-CN" altLang="en-US" sz="24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你不用什么都懂，但你必须在某一方面懂得比别人多。</a:t>
            </a:r>
            <a:endParaRPr lang="zh-CN" altLang="en-US" sz="24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r>
              <a:rPr lang="zh-CN" altLang="en-US" sz="24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——［美］乔治·索罗斯</a:t>
            </a:r>
            <a:endParaRPr lang="zh-CN" altLang="en-US" sz="24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441450" y="4652645"/>
            <a:ext cx="8668385" cy="829945"/>
          </a:xfrm>
          <a:prstGeom prst="rect">
            <a:avLst/>
          </a:prstGeom>
          <a:noFill/>
        </p:spPr>
        <p:txBody>
          <a:bodyPr wrap="square" rtlCol="0" anchor="t">
            <a:spAutoFit/>
          </a:bodyPr>
          <a:p>
            <a:r>
              <a:rPr lang="zh-CN" altLang="en-US" sz="24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你人生的起点并不是那么重要，重要的是你最后抵达了哪里</a:t>
            </a:r>
            <a:endParaRPr lang="zh-CN" altLang="en-US" sz="24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r>
              <a:rPr lang="en-US" altLang="zh-CN" sz="24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a:t>
            </a:r>
            <a:r>
              <a:rPr lang="zh-CN" altLang="en-US" sz="24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——［美］巴菲特</a:t>
            </a:r>
            <a:endParaRPr lang="zh-CN" altLang="en-US" sz="24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1604010" y="1251585"/>
            <a:ext cx="8957945" cy="4591050"/>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990451" y="650181"/>
            <a:ext cx="1703903" cy="1703903"/>
            <a:chOff x="1677608" y="2996952"/>
            <a:chExt cx="1395643" cy="1395643"/>
          </a:xfrm>
        </p:grpSpPr>
        <p:sp>
          <p:nvSpPr>
            <p:cNvPr id="5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latin typeface="微软雅黑" panose="020B0503020204020204" pitchFamily="34" charset="-122"/>
                <a:ea typeface="微软雅黑" panose="020B0503020204020204" pitchFamily="34" charset="-122"/>
              </a:endParaRPr>
            </a:p>
          </p:txBody>
        </p:sp>
        <p:sp>
          <p:nvSpPr>
            <p:cNvPr id="52" name="Oval 29"/>
            <p:cNvSpPr>
              <a:spLocks noChangeAspect="1"/>
            </p:cNvSpPr>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53" name="标题 4"/>
          <p:cNvSpPr txBox="1"/>
          <p:nvPr/>
        </p:nvSpPr>
        <p:spPr>
          <a:xfrm>
            <a:off x="1273132" y="1340599"/>
            <a:ext cx="1080120" cy="368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定义</a:t>
            </a:r>
            <a:endParaRPr lang="zh-CN" altLang="en-US" sz="3200" b="1" dirty="0" smtClean="0">
              <a:solidFill>
                <a:schemeClr val="bg1"/>
              </a:solidFill>
              <a:latin typeface="微软雅黑" panose="020B0503020204020204" pitchFamily="34" charset="-122"/>
              <a:ea typeface="微软雅黑" panose="020B0503020204020204" pitchFamily="34" charset="-122"/>
            </a:endParaRPr>
          </a:p>
        </p:txBody>
      </p:sp>
      <p:sp>
        <p:nvSpPr>
          <p:cNvPr id="54" name="椭圆 53"/>
          <p:cNvSpPr/>
          <p:nvPr/>
        </p:nvSpPr>
        <p:spPr>
          <a:xfrm>
            <a:off x="2341320" y="404592"/>
            <a:ext cx="505983" cy="505983"/>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2842309" y="760715"/>
            <a:ext cx="648072" cy="648072"/>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263287" y="1124680"/>
            <a:ext cx="505983" cy="505983"/>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768736" y="1528428"/>
            <a:ext cx="295375" cy="295375"/>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866028" y="764374"/>
            <a:ext cx="173821" cy="173821"/>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439913" y="1581671"/>
            <a:ext cx="7632848" cy="3968115"/>
          </a:xfrm>
          <a:prstGeom prst="rect">
            <a:avLst/>
          </a:prstGeom>
        </p:spPr>
        <p:txBody>
          <a:bodyPr wrap="square" lIns="91432" tIns="45716" rIns="91432" bIns="45716">
            <a:spAutoFit/>
          </a:bodyPr>
          <a:lstStyle/>
          <a:p>
            <a:pPr algn="just">
              <a:lnSpc>
                <a:spcPct val="150000"/>
              </a:lnSpc>
              <a:defRPr/>
            </a:pPr>
            <a:r>
              <a:rPr lang="en-US" sz="2800" b="1" dirty="0">
                <a:solidFill>
                  <a:schemeClr val="tx1">
                    <a:lumMod val="50000"/>
                    <a:lumOff val="50000"/>
                  </a:schemeClr>
                </a:solidFill>
                <a:latin typeface="微软雅黑" panose="020B0503020204020204" pitchFamily="34" charset="-122"/>
                <a:ea typeface="微软雅黑" panose="020B0503020204020204" pitchFamily="34" charset="-122"/>
              </a:rPr>
              <a:t>                 </a:t>
            </a:r>
            <a:r>
              <a:rPr sz="2800" b="1" dirty="0">
                <a:solidFill>
                  <a:schemeClr val="tx1">
                    <a:lumMod val="50000"/>
                    <a:lumOff val="50000"/>
                  </a:schemeClr>
                </a:solidFill>
                <a:latin typeface="微软雅黑" panose="020B0503020204020204" pitchFamily="34" charset="-122"/>
                <a:ea typeface="微软雅黑" panose="020B0503020204020204" pitchFamily="34" charset="-122"/>
              </a:rPr>
              <a:t>交易性金融资产的内容</a:t>
            </a:r>
            <a:endParaRPr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defRPr/>
            </a:pPr>
            <a:r>
              <a:rPr lang="en-US" sz="2800" b="1" dirty="0">
                <a:solidFill>
                  <a:schemeClr val="tx1">
                    <a:lumMod val="50000"/>
                    <a:lumOff val="50000"/>
                  </a:schemeClr>
                </a:solidFill>
                <a:latin typeface="微软雅黑" panose="020B0503020204020204" pitchFamily="34" charset="-122"/>
                <a:ea typeface="微软雅黑" panose="020B0503020204020204" pitchFamily="34" charset="-122"/>
              </a:rPr>
              <a:t>       </a:t>
            </a:r>
            <a:r>
              <a:rPr sz="2800" b="1" dirty="0">
                <a:solidFill>
                  <a:schemeClr val="tx1">
                    <a:lumMod val="50000"/>
                    <a:lumOff val="50000"/>
                  </a:schemeClr>
                </a:solidFill>
                <a:latin typeface="微软雅黑" panose="020B0503020204020204" pitchFamily="34" charset="-122"/>
                <a:ea typeface="微软雅黑" panose="020B0503020204020204" pitchFamily="34" charset="-122"/>
              </a:rPr>
              <a:t>交易性金融资产，是指以</a:t>
            </a:r>
            <a:r>
              <a:rPr sz="2800" b="1" dirty="0">
                <a:solidFill>
                  <a:srgbClr val="F20C6D"/>
                </a:solidFill>
                <a:latin typeface="微软雅黑" panose="020B0503020204020204" pitchFamily="34" charset="-122"/>
                <a:ea typeface="微软雅黑" panose="020B0503020204020204" pitchFamily="34" charset="-122"/>
              </a:rPr>
              <a:t>公允价值</a:t>
            </a:r>
            <a:r>
              <a:rPr sz="2800" b="1" dirty="0">
                <a:solidFill>
                  <a:schemeClr val="tx1">
                    <a:lumMod val="50000"/>
                    <a:lumOff val="50000"/>
                  </a:schemeClr>
                </a:solidFill>
                <a:latin typeface="微软雅黑" panose="020B0503020204020204" pitchFamily="34" charset="-122"/>
                <a:ea typeface="微软雅黑" panose="020B0503020204020204" pitchFamily="34" charset="-122"/>
              </a:rPr>
              <a:t>计量且变动计入当期损益的金融资产。它是企业为了</a:t>
            </a:r>
            <a:r>
              <a:rPr sz="2800" b="1" dirty="0">
                <a:solidFill>
                  <a:srgbClr val="F20C6D"/>
                </a:solidFill>
                <a:latin typeface="微软雅黑" panose="020B0503020204020204" pitchFamily="34" charset="-122"/>
                <a:ea typeface="微软雅黑" panose="020B0503020204020204" pitchFamily="34" charset="-122"/>
              </a:rPr>
              <a:t>近期内出售</a:t>
            </a:r>
            <a:r>
              <a:rPr sz="2800" b="1" dirty="0">
                <a:solidFill>
                  <a:schemeClr val="tx1">
                    <a:lumMod val="50000"/>
                    <a:lumOff val="50000"/>
                  </a:schemeClr>
                </a:solidFill>
                <a:latin typeface="微软雅黑" panose="020B0503020204020204" pitchFamily="34" charset="-122"/>
                <a:ea typeface="微软雅黑" panose="020B0503020204020204" pitchFamily="34" charset="-122"/>
              </a:rPr>
              <a:t>而持有的金融资产，如企业以</a:t>
            </a:r>
            <a:r>
              <a:rPr sz="2800" b="1" dirty="0">
                <a:solidFill>
                  <a:srgbClr val="F20C6D"/>
                </a:solidFill>
                <a:latin typeface="微软雅黑" panose="020B0503020204020204" pitchFamily="34" charset="-122"/>
                <a:ea typeface="微软雅黑" panose="020B0503020204020204" pitchFamily="34" charset="-122"/>
              </a:rPr>
              <a:t>赚取差价</a:t>
            </a:r>
            <a:r>
              <a:rPr sz="2800" b="1" dirty="0">
                <a:solidFill>
                  <a:schemeClr val="tx1">
                    <a:lumMod val="50000"/>
                    <a:lumOff val="50000"/>
                  </a:schemeClr>
                </a:solidFill>
                <a:latin typeface="微软雅黑" panose="020B0503020204020204" pitchFamily="34" charset="-122"/>
                <a:ea typeface="微软雅黑" panose="020B0503020204020204" pitchFamily="34" charset="-122"/>
              </a:rPr>
              <a:t>为目的从二级市场购入的股票、债券、基金等</a:t>
            </a:r>
            <a:r>
              <a:rPr sz="2800" dirty="0">
                <a:solidFill>
                  <a:schemeClr val="tx1">
                    <a:lumMod val="50000"/>
                    <a:lumOff val="50000"/>
                  </a:schemeClr>
                </a:solidFill>
                <a:latin typeface="微软雅黑" panose="020B0503020204020204" pitchFamily="34" charset="-122"/>
                <a:ea typeface="微软雅黑" panose="020B0503020204020204" pitchFamily="34" charset="-122"/>
              </a:rPr>
              <a:t>。</a:t>
            </a:r>
            <a:endParaRPr sz="2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椭圆 65"/>
          <p:cNvSpPr/>
          <p:nvPr/>
        </p:nvSpPr>
        <p:spPr>
          <a:xfrm>
            <a:off x="7969795" y="5339288"/>
            <a:ext cx="354994" cy="354994"/>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9837541" y="5584194"/>
            <a:ext cx="505983" cy="505983"/>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8339133" y="5842151"/>
            <a:ext cx="252991" cy="252991"/>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9626144" y="4988501"/>
            <a:ext cx="252991" cy="252991"/>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7273746" y="5432762"/>
            <a:ext cx="168046" cy="168046"/>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
        <p:nvSpPr>
          <p:cNvPr id="197" name="KSO_Shape"/>
          <p:cNvSpPr/>
          <p:nvPr>
            <p:custDataLst>
              <p:tags r:id="rId1"/>
            </p:custDataLst>
          </p:nvPr>
        </p:nvSpPr>
        <p:spPr bwMode="auto">
          <a:xfrm>
            <a:off x="8854890" y="5373311"/>
            <a:ext cx="452420" cy="31066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defRPr/>
            </a:pPr>
            <a:endParaRPr lang="zh-CN" altLang="en-US">
              <a:solidFill>
                <a:srgbClr val="1C666E"/>
              </a:solidFill>
              <a:ea typeface="宋体" panose="02010600030101010101" pitchFamily="2" charset="-122"/>
            </a:endParaRPr>
          </a:p>
        </p:txBody>
      </p:sp>
      <p:sp>
        <p:nvSpPr>
          <p:cNvPr id="11" name="KSO_Shape"/>
          <p:cNvSpPr/>
          <p:nvPr>
            <p:custDataLst>
              <p:tags r:id="rId2"/>
            </p:custDataLst>
          </p:nvPr>
        </p:nvSpPr>
        <p:spPr bwMode="auto">
          <a:xfrm>
            <a:off x="10660195" y="4677986"/>
            <a:ext cx="452420" cy="31066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50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fltVal val="0"/>
                                          </p:val>
                                        </p:tav>
                                        <p:tav tm="100000">
                                          <p:val>
                                            <p:strVal val="#ppt_h"/>
                                          </p:val>
                                        </p:tav>
                                      </p:tavLst>
                                    </p:anim>
                                    <p:animEffect transition="in" filter="fade">
                                      <p:cBhvr>
                                        <p:cTn id="24" dur="500"/>
                                        <p:tgtEl>
                                          <p:spTgt spid="5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par>
                          <p:cTn id="40" fill="hold">
                            <p:stCondLst>
                              <p:cond delay="17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par>
                                <p:cTn id="44" presetID="42" presetClass="entr" presetSubtype="0" fill="hold" grpId="0" nodeType="withEffect">
                                  <p:stCondLst>
                                    <p:cond delay="125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1000" fill="hold"/>
                                        <p:tgtEl>
                                          <p:spTgt spid="59"/>
                                        </p:tgtEl>
                                        <p:attrNameLst>
                                          <p:attrName>ppt_y</p:attrName>
                                        </p:attrNameLst>
                                      </p:cBhvr>
                                      <p:tavLst>
                                        <p:tav tm="0">
                                          <p:val>
                                            <p:strVal val="#ppt_y+.1"/>
                                          </p:val>
                                        </p:tav>
                                        <p:tav tm="100000">
                                          <p:val>
                                            <p:strVal val="#ppt_y"/>
                                          </p:val>
                                        </p:tav>
                                      </p:tavLst>
                                    </p:anim>
                                  </p:childTnLst>
                                </p:cTn>
                              </p:par>
                              <p:par>
                                <p:cTn id="49" presetID="53" presetClass="entr" presetSubtype="16" fill="hold" grpId="0" nodeType="withEffect">
                                  <p:stCondLst>
                                    <p:cond delay="50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71"/>
                                        </p:tgtEl>
                                        <p:attrNameLst>
                                          <p:attrName>style.visibility</p:attrName>
                                        </p:attrNameLst>
                                      </p:cBhvr>
                                      <p:to>
                                        <p:strVal val="visible"/>
                                      </p:to>
                                    </p:set>
                                    <p:anim calcmode="lin" valueType="num">
                                      <p:cBhvr>
                                        <p:cTn id="66" dur="500" fill="hold"/>
                                        <p:tgtEl>
                                          <p:spTgt spid="71"/>
                                        </p:tgtEl>
                                        <p:attrNameLst>
                                          <p:attrName>ppt_w</p:attrName>
                                        </p:attrNameLst>
                                      </p:cBhvr>
                                      <p:tavLst>
                                        <p:tav tm="0">
                                          <p:val>
                                            <p:fltVal val="0"/>
                                          </p:val>
                                        </p:tav>
                                        <p:tav tm="100000">
                                          <p:val>
                                            <p:strVal val="#ppt_w"/>
                                          </p:val>
                                        </p:tav>
                                      </p:tavLst>
                                    </p:anim>
                                    <p:anim calcmode="lin" valueType="num">
                                      <p:cBhvr>
                                        <p:cTn id="67" dur="500" fill="hold"/>
                                        <p:tgtEl>
                                          <p:spTgt spid="71"/>
                                        </p:tgtEl>
                                        <p:attrNameLst>
                                          <p:attrName>ppt_h</p:attrName>
                                        </p:attrNameLst>
                                      </p:cBhvr>
                                      <p:tavLst>
                                        <p:tav tm="0">
                                          <p:val>
                                            <p:fltVal val="0"/>
                                          </p:val>
                                        </p:tav>
                                        <p:tav tm="100000">
                                          <p:val>
                                            <p:strVal val="#ppt_h"/>
                                          </p:val>
                                        </p:tav>
                                      </p:tavLst>
                                    </p:anim>
                                    <p:animEffect transition="in" filter="fade">
                                      <p:cBhvr>
                                        <p:cTn id="68" dur="500"/>
                                        <p:tgtEl>
                                          <p:spTgt spid="71"/>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73"/>
                                        </p:tgtEl>
                                        <p:attrNameLst>
                                          <p:attrName>style.visibility</p:attrName>
                                        </p:attrNameLst>
                                      </p:cBhvr>
                                      <p:to>
                                        <p:strVal val="visible"/>
                                      </p:to>
                                    </p:set>
                                    <p:anim calcmode="lin" valueType="num">
                                      <p:cBhvr>
                                        <p:cTn id="71" dur="500" fill="hold"/>
                                        <p:tgtEl>
                                          <p:spTgt spid="73"/>
                                        </p:tgtEl>
                                        <p:attrNameLst>
                                          <p:attrName>ppt_w</p:attrName>
                                        </p:attrNameLst>
                                      </p:cBhvr>
                                      <p:tavLst>
                                        <p:tav tm="0">
                                          <p:val>
                                            <p:fltVal val="0"/>
                                          </p:val>
                                        </p:tav>
                                        <p:tav tm="100000">
                                          <p:val>
                                            <p:strVal val="#ppt_w"/>
                                          </p:val>
                                        </p:tav>
                                      </p:tavLst>
                                    </p:anim>
                                    <p:anim calcmode="lin" valueType="num">
                                      <p:cBhvr>
                                        <p:cTn id="72" dur="500" fill="hold"/>
                                        <p:tgtEl>
                                          <p:spTgt spid="73"/>
                                        </p:tgtEl>
                                        <p:attrNameLst>
                                          <p:attrName>ppt_h</p:attrName>
                                        </p:attrNameLst>
                                      </p:cBhvr>
                                      <p:tavLst>
                                        <p:tav tm="0">
                                          <p:val>
                                            <p:fltVal val="0"/>
                                          </p:val>
                                        </p:tav>
                                        <p:tav tm="100000">
                                          <p:val>
                                            <p:strVal val="#ppt_h"/>
                                          </p:val>
                                        </p:tav>
                                      </p:tavLst>
                                    </p:anim>
                                    <p:animEffect transition="in" filter="fade">
                                      <p:cBhvr>
                                        <p:cTn id="73" dur="500"/>
                                        <p:tgtEl>
                                          <p:spTgt spid="73"/>
                                        </p:tgtEl>
                                      </p:cBhvr>
                                    </p:animEffect>
                                  </p:childTnLst>
                                </p:cTn>
                              </p:par>
                            </p:childTnLst>
                          </p:cTn>
                        </p:par>
                        <p:par>
                          <p:cTn id="74" fill="hold">
                            <p:stCondLst>
                              <p:cond delay="2250"/>
                            </p:stCondLst>
                            <p:childTnLst>
                              <p:par>
                                <p:cTn id="75" presetID="10" presetClass="entr" presetSubtype="0"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250"/>
                                        <p:tgtEl>
                                          <p:spTgt spid="29"/>
                                        </p:tgtEl>
                                      </p:cBhvr>
                                    </p:animEffect>
                                  </p:childTnLst>
                                </p:cTn>
                              </p:par>
                              <p:par>
                                <p:cTn id="78" presetID="45" presetClass="entr" presetSubtype="0" fill="hold" grpId="0" nodeType="withEffect">
                                  <p:stCondLst>
                                    <p:cond delay="2500"/>
                                  </p:stCondLst>
                                  <p:childTnLst>
                                    <p:set>
                                      <p:cBhvr>
                                        <p:cTn id="79" dur="500" fill="hold">
                                          <p:stCondLst>
                                            <p:cond delay="0"/>
                                          </p:stCondLst>
                                        </p:cTn>
                                        <p:tgtEl>
                                          <p:spTgt spid="197"/>
                                        </p:tgtEl>
                                        <p:attrNameLst>
                                          <p:attrName>style.visibility</p:attrName>
                                        </p:attrNameLst>
                                      </p:cBhvr>
                                      <p:to>
                                        <p:strVal val="visible"/>
                                      </p:to>
                                    </p:set>
                                    <p:animEffect transition="in" filter="fade">
                                      <p:cBhvr>
                                        <p:cTn id="80" dur="500"/>
                                        <p:tgtEl>
                                          <p:spTgt spid="197"/>
                                        </p:tgtEl>
                                      </p:cBhvr>
                                    </p:animEffect>
                                    <p:anim calcmode="lin" valueType="num">
                                      <p:cBhvr>
                                        <p:cTn id="81" dur="500" fill="hold"/>
                                        <p:tgtEl>
                                          <p:spTgt spid="197"/>
                                        </p:tgtEl>
                                        <p:attrNameLst>
                                          <p:attrName>ppt_w</p:attrName>
                                        </p:attrNameLst>
                                      </p:cBhvr>
                                      <p:tavLst>
                                        <p:tav tm="0" fmla="#ppt_w*sin(2.5*pi*$)">
                                          <p:val>
                                            <p:fltVal val="0"/>
                                          </p:val>
                                        </p:tav>
                                        <p:tav tm="100000">
                                          <p:val>
                                            <p:fltVal val="1"/>
                                          </p:val>
                                        </p:tav>
                                      </p:tavLst>
                                    </p:anim>
                                    <p:anim calcmode="lin" valueType="num">
                                      <p:cBhvr>
                                        <p:cTn id="82" dur="500" fill="hold"/>
                                        <p:tgtEl>
                                          <p:spTgt spid="197"/>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2500"/>
                                  </p:stCondLst>
                                  <p:childTnLst>
                                    <p:set>
                                      <p:cBhvr>
                                        <p:cTn id="84" dur="500" fill="hold">
                                          <p:stCondLst>
                                            <p:cond delay="0"/>
                                          </p:stCondLst>
                                        </p:cTn>
                                        <p:tgtEl>
                                          <p:spTgt spid="11"/>
                                        </p:tgtEl>
                                        <p:attrNameLst>
                                          <p:attrName>style.visibility</p:attrName>
                                        </p:attrNameLst>
                                      </p:cBhvr>
                                      <p:to>
                                        <p:strVal val="visible"/>
                                      </p:to>
                                    </p:set>
                                    <p:animEffect transition="in" filter="fade">
                                      <p:cBhvr>
                                        <p:cTn id="85" dur="500"/>
                                        <p:tgtEl>
                                          <p:spTgt spid="11"/>
                                        </p:tgtEl>
                                      </p:cBhvr>
                                    </p:animEffect>
                                    <p:anim calcmode="lin" valueType="num">
                                      <p:cBhvr>
                                        <p:cTn id="86" dur="500" fill="hold"/>
                                        <p:tgtEl>
                                          <p:spTgt spid="11"/>
                                        </p:tgtEl>
                                        <p:attrNameLst>
                                          <p:attrName>ppt_w</p:attrName>
                                        </p:attrNameLst>
                                      </p:cBhvr>
                                      <p:tavLst>
                                        <p:tav tm="0" fmla="#ppt_w*sin(2.5*pi*$)">
                                          <p:val>
                                            <p:fltVal val="0"/>
                                          </p:val>
                                        </p:tav>
                                        <p:tav tm="100000">
                                          <p:val>
                                            <p:fltVal val="1"/>
                                          </p:val>
                                        </p:tav>
                                      </p:tavLst>
                                    </p:anim>
                                    <p:anim calcmode="lin" valueType="num">
                                      <p:cBhvr>
                                        <p:cTn id="87"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53" grpId="0"/>
      <p:bldP spid="54" grpId="0" bldLvl="0" animBg="1"/>
      <p:bldP spid="55" grpId="0" bldLvl="0" animBg="1"/>
      <p:bldP spid="56" grpId="0" bldLvl="0" animBg="1"/>
      <p:bldP spid="57" grpId="0" bldLvl="0" animBg="1"/>
      <p:bldP spid="58" grpId="0" bldLvl="0" animBg="1"/>
      <p:bldP spid="59" grpId="0"/>
      <p:bldP spid="66" grpId="0" bldLvl="0" animBg="1"/>
      <p:bldP spid="67" grpId="0" bldLvl="0" animBg="1"/>
      <p:bldP spid="70" grpId="0" bldLvl="0" animBg="1"/>
      <p:bldP spid="71" grpId="0" bldLvl="0" animBg="1"/>
      <p:bldP spid="73" grpId="0" bldLvl="0" animBg="1"/>
      <p:bldP spid="29" grpId="0"/>
      <p:bldP spid="197" grpId="0" bldLvl="0" animBg="1"/>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20085" y="332740"/>
            <a:ext cx="5594350" cy="964565"/>
            <a:chOff x="5860" y="297"/>
            <a:chExt cx="7529" cy="821"/>
          </a:xfrm>
        </p:grpSpPr>
        <p:sp>
          <p:nvSpPr>
            <p:cNvPr id="246" name="圆角矩形 245"/>
            <p:cNvSpPr/>
            <p:nvPr/>
          </p:nvSpPr>
          <p:spPr>
            <a:xfrm>
              <a:off x="7335" y="297"/>
              <a:ext cx="4536" cy="821"/>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84E2"/>
                </a:solidFill>
              </a:endParaRPr>
            </a:p>
          </p:txBody>
        </p:sp>
        <p:grpSp>
          <p:nvGrpSpPr>
            <p:cNvPr id="247" name="组合 246"/>
            <p:cNvGrpSpPr/>
            <p:nvPr/>
          </p:nvGrpSpPr>
          <p:grpSpPr>
            <a:xfrm>
              <a:off x="12437" y="537"/>
              <a:ext cx="952" cy="340"/>
              <a:chOff x="264939" y="188640"/>
              <a:chExt cx="604358" cy="216024"/>
            </a:xfrm>
          </p:grpSpPr>
          <p:sp>
            <p:nvSpPr>
              <p:cNvPr id="248" name="燕尾形 247"/>
              <p:cNvSpPr/>
              <p:nvPr/>
            </p:nvSpPr>
            <p:spPr>
              <a:xfrm>
                <a:off x="264939" y="188640"/>
                <a:ext cx="216024" cy="216024"/>
              </a:xfrm>
              <a:prstGeom prst="chevron">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84E2"/>
                  </a:solidFill>
                </a:endParaRPr>
              </a:p>
            </p:txBody>
          </p:sp>
          <p:sp>
            <p:nvSpPr>
              <p:cNvPr id="249" name="燕尾形 248"/>
              <p:cNvSpPr/>
              <p:nvPr/>
            </p:nvSpPr>
            <p:spPr>
              <a:xfrm>
                <a:off x="454914" y="188640"/>
                <a:ext cx="216024" cy="216024"/>
              </a:xfrm>
              <a:prstGeom prst="chevron">
                <a:avLst/>
              </a:prstGeom>
              <a:solidFill>
                <a:srgbClr val="2684E2">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84E2"/>
                  </a:solidFill>
                </a:endParaRPr>
              </a:p>
            </p:txBody>
          </p:sp>
          <p:sp>
            <p:nvSpPr>
              <p:cNvPr id="250" name="燕尾形 249"/>
              <p:cNvSpPr/>
              <p:nvPr/>
            </p:nvSpPr>
            <p:spPr>
              <a:xfrm>
                <a:off x="653273" y="188640"/>
                <a:ext cx="216024" cy="216024"/>
              </a:xfrm>
              <a:prstGeom prst="chevron">
                <a:avLst/>
              </a:prstGeom>
              <a:solidFill>
                <a:srgbClr val="2684E2">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84E2"/>
                  </a:solidFill>
                </a:endParaRPr>
              </a:p>
            </p:txBody>
          </p:sp>
        </p:grpSp>
        <p:grpSp>
          <p:nvGrpSpPr>
            <p:cNvPr id="251" name="组合 250"/>
            <p:cNvGrpSpPr/>
            <p:nvPr/>
          </p:nvGrpSpPr>
          <p:grpSpPr>
            <a:xfrm rot="10800000">
              <a:off x="5860" y="537"/>
              <a:ext cx="952" cy="340"/>
              <a:chOff x="264939" y="188640"/>
              <a:chExt cx="604358" cy="216024"/>
            </a:xfrm>
          </p:grpSpPr>
          <p:sp>
            <p:nvSpPr>
              <p:cNvPr id="252" name="燕尾形 251"/>
              <p:cNvSpPr/>
              <p:nvPr/>
            </p:nvSpPr>
            <p:spPr>
              <a:xfrm>
                <a:off x="264939" y="188640"/>
                <a:ext cx="216024" cy="216024"/>
              </a:xfrm>
              <a:prstGeom prst="chevron">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84E2"/>
                  </a:solidFill>
                </a:endParaRPr>
              </a:p>
            </p:txBody>
          </p:sp>
          <p:sp>
            <p:nvSpPr>
              <p:cNvPr id="253" name="燕尾形 252"/>
              <p:cNvSpPr/>
              <p:nvPr/>
            </p:nvSpPr>
            <p:spPr>
              <a:xfrm>
                <a:off x="454914" y="188640"/>
                <a:ext cx="216024" cy="216024"/>
              </a:xfrm>
              <a:prstGeom prst="chevron">
                <a:avLst/>
              </a:prstGeom>
              <a:solidFill>
                <a:srgbClr val="2684E2">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84E2"/>
                  </a:solidFill>
                </a:endParaRPr>
              </a:p>
            </p:txBody>
          </p:sp>
          <p:sp>
            <p:nvSpPr>
              <p:cNvPr id="254" name="燕尾形 253"/>
              <p:cNvSpPr/>
              <p:nvPr/>
            </p:nvSpPr>
            <p:spPr>
              <a:xfrm>
                <a:off x="653273" y="188640"/>
                <a:ext cx="216024" cy="216024"/>
              </a:xfrm>
              <a:prstGeom prst="chevron">
                <a:avLst/>
              </a:prstGeom>
              <a:solidFill>
                <a:srgbClr val="2684E2">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84E2"/>
                  </a:solidFill>
                </a:endParaRPr>
              </a:p>
            </p:txBody>
          </p:sp>
        </p:grpSp>
        <p:sp>
          <p:nvSpPr>
            <p:cNvPr id="11" name="文本框 9"/>
            <p:cNvSpPr txBox="1"/>
            <p:nvPr/>
          </p:nvSpPr>
          <p:spPr>
            <a:xfrm>
              <a:off x="7008" y="441"/>
              <a:ext cx="5057" cy="530"/>
            </a:xfrm>
            <a:prstGeom prst="rect">
              <a:avLst/>
            </a:prstGeom>
            <a:noFill/>
          </p:spPr>
          <p:txBody>
            <a:bodyPr wrap="square" lIns="68580" tIns="34290" rIns="68580" bIns="34290" rtlCol="0">
              <a:spAutoFit/>
            </a:bodyPr>
            <a:lstStyle/>
            <a:p>
              <a:pPr marL="0" lvl="1" algn="ctr"/>
              <a:r>
                <a:rPr lang="zh-CN" altLang="en-US" sz="3600" b="1" dirty="0" smtClean="0">
                  <a:solidFill>
                    <a:srgbClr val="2684E2"/>
                  </a:solidFill>
                  <a:latin typeface="Impact MT Std" pitchFamily="34" charset="0"/>
                  <a:ea typeface="微软雅黑" panose="020B0503020204020204" pitchFamily="34" charset="-122"/>
                </a:rPr>
                <a:t>科目设置</a:t>
              </a:r>
              <a:endParaRPr lang="en-US" altLang="zh-CN" sz="3600" b="1" dirty="0" smtClean="0">
                <a:solidFill>
                  <a:srgbClr val="2684E2"/>
                </a:solidFill>
                <a:latin typeface="微软雅黑" panose="020B0503020204020204" pitchFamily="34" charset="-122"/>
                <a:ea typeface="微软雅黑" panose="020B0503020204020204" pitchFamily="34" charset="-122"/>
              </a:endParaRPr>
            </a:p>
          </p:txBody>
        </p:sp>
      </p:grpSp>
      <p:grpSp>
        <p:nvGrpSpPr>
          <p:cNvPr id="554" name="组合 553"/>
          <p:cNvGrpSpPr/>
          <p:nvPr/>
        </p:nvGrpSpPr>
        <p:grpSpPr>
          <a:xfrm>
            <a:off x="6225129" y="1779184"/>
            <a:ext cx="1154058" cy="471881"/>
            <a:chOff x="9017000" y="2870200"/>
            <a:chExt cx="714376" cy="292100"/>
          </a:xfrm>
          <a:solidFill>
            <a:schemeClr val="tx1">
              <a:lumMod val="50000"/>
              <a:lumOff val="50000"/>
            </a:schemeClr>
          </a:solidFill>
        </p:grpSpPr>
        <p:sp>
          <p:nvSpPr>
            <p:cNvPr id="555"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56" name="Oval 269"/>
            <p:cNvSpPr>
              <a:spLocks noChangeArrowheads="1"/>
            </p:cNvSpPr>
            <p:nvPr/>
          </p:nvSpPr>
          <p:spPr bwMode="auto">
            <a:xfrm>
              <a:off x="9017000" y="3062288"/>
              <a:ext cx="95250" cy="100012"/>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57" name="组合 556"/>
          <p:cNvGrpSpPr/>
          <p:nvPr/>
        </p:nvGrpSpPr>
        <p:grpSpPr>
          <a:xfrm>
            <a:off x="5010983" y="2258813"/>
            <a:ext cx="1154058" cy="471881"/>
            <a:chOff x="3508696" y="1865657"/>
            <a:chExt cx="1154058" cy="471881"/>
          </a:xfrm>
        </p:grpSpPr>
        <p:sp>
          <p:nvSpPr>
            <p:cNvPr id="558" name="Freeform 268"/>
            <p:cNvSpPr/>
            <p:nvPr/>
          </p:nvSpPr>
          <p:spPr bwMode="auto">
            <a:xfrm flipH="1" flipV="1">
              <a:off x="3508696" y="1940030"/>
              <a:ext cx="1084814" cy="397508"/>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59" name="Oval 269"/>
            <p:cNvSpPr>
              <a:spLocks noChangeArrowheads="1"/>
            </p:cNvSpPr>
            <p:nvPr/>
          </p:nvSpPr>
          <p:spPr bwMode="auto">
            <a:xfrm flipH="1" flipV="1">
              <a:off x="4508880" y="1865657"/>
              <a:ext cx="153874" cy="161567"/>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prstClr val="black">
                    <a:lumMod val="50000"/>
                    <a:lumOff val="50000"/>
                  </a:prstClr>
                </a:solidFill>
              </a:endParaRPr>
            </a:p>
          </p:txBody>
        </p:sp>
      </p:grpSp>
      <p:sp>
        <p:nvSpPr>
          <p:cNvPr id="560" name="矩形 559"/>
          <p:cNvSpPr/>
          <p:nvPr/>
        </p:nvSpPr>
        <p:spPr>
          <a:xfrm>
            <a:off x="7332074" y="1647392"/>
            <a:ext cx="3027680" cy="521970"/>
          </a:xfrm>
          <a:prstGeom prst="rect">
            <a:avLst/>
          </a:prstGeom>
        </p:spPr>
        <p:txBody>
          <a:bodyPr wrap="none">
            <a:spAutoFit/>
          </a:bodyPr>
          <a:lstStyle/>
          <a:p>
            <a:pPr algn="ctr">
              <a:spcBef>
                <a:spcPct val="0"/>
              </a:spcBef>
              <a:buFont typeface="Arial" panose="020B0604020202020204" pitchFamily="34" charset="0"/>
              <a:buNone/>
            </a:pPr>
            <a:r>
              <a:rPr lang="zh-CN" altLang="en-US" sz="2800" b="1" dirty="0" smtClean="0">
                <a:solidFill>
                  <a:srgbClr val="2684E2"/>
                </a:solidFill>
                <a:latin typeface="微软雅黑" panose="020B0503020204020204" pitchFamily="34" charset="-122"/>
                <a:ea typeface="微软雅黑" panose="020B0503020204020204" pitchFamily="34" charset="-122"/>
                <a:cs typeface="Arial" panose="020B0604020202020204" pitchFamily="34" charset="0"/>
                <a:sym typeface="+mn-ea"/>
              </a:rPr>
              <a:t>公允价值变动损益</a:t>
            </a:r>
            <a:endParaRPr lang="zh-CN" altLang="en-US" sz="2800" b="1" dirty="0" smtClean="0">
              <a:solidFill>
                <a:srgbClr val="2684E2"/>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grpSp>
        <p:nvGrpSpPr>
          <p:cNvPr id="561" name="组合 560"/>
          <p:cNvGrpSpPr/>
          <p:nvPr/>
        </p:nvGrpSpPr>
        <p:grpSpPr>
          <a:xfrm>
            <a:off x="6289112" y="3363360"/>
            <a:ext cx="1154058" cy="471881"/>
            <a:chOff x="9017000" y="2870200"/>
            <a:chExt cx="714376" cy="292100"/>
          </a:xfrm>
          <a:solidFill>
            <a:schemeClr val="tx1">
              <a:lumMod val="50000"/>
              <a:lumOff val="50000"/>
            </a:schemeClr>
          </a:solidFill>
        </p:grpSpPr>
        <p:sp>
          <p:nvSpPr>
            <p:cNvPr id="562"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63" name="Oval 269"/>
            <p:cNvSpPr>
              <a:spLocks noChangeArrowheads="1"/>
            </p:cNvSpPr>
            <p:nvPr/>
          </p:nvSpPr>
          <p:spPr bwMode="auto">
            <a:xfrm>
              <a:off x="9017000" y="3062288"/>
              <a:ext cx="95250" cy="100012"/>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64" name="矩形 563"/>
          <p:cNvSpPr/>
          <p:nvPr/>
        </p:nvSpPr>
        <p:spPr>
          <a:xfrm>
            <a:off x="7756738" y="3215693"/>
            <a:ext cx="1605280" cy="607695"/>
          </a:xfrm>
          <a:prstGeom prst="rect">
            <a:avLst/>
          </a:prstGeom>
        </p:spPr>
        <p:txBody>
          <a:bodyPr wrap="none">
            <a:spAutoFit/>
          </a:bodyPr>
          <a:lstStyle/>
          <a:p>
            <a:pPr algn="ctr">
              <a:lnSpc>
                <a:spcPct val="120000"/>
              </a:lnSpc>
              <a:spcBef>
                <a:spcPct val="0"/>
              </a:spcBef>
              <a:buNone/>
            </a:pPr>
            <a:r>
              <a:rPr lang="zh-CN" altLang="en-US" sz="2800" b="1" dirty="0">
                <a:solidFill>
                  <a:srgbClr val="2684E2"/>
                </a:solidFill>
                <a:latin typeface="微软雅黑" panose="020B0503020204020204" pitchFamily="34" charset="-122"/>
                <a:ea typeface="微软雅黑" panose="020B0503020204020204" pitchFamily="34" charset="-122"/>
                <a:cs typeface="Arial" panose="020B0604020202020204" pitchFamily="34" charset="0"/>
              </a:rPr>
              <a:t>投资收益</a:t>
            </a:r>
            <a:endParaRPr lang="zh-CN" altLang="en-US" sz="2800" b="1" dirty="0" smtClean="0">
              <a:solidFill>
                <a:srgbClr val="2684E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65" name="矩形 564"/>
          <p:cNvSpPr/>
          <p:nvPr/>
        </p:nvSpPr>
        <p:spPr>
          <a:xfrm>
            <a:off x="2276644" y="2574988"/>
            <a:ext cx="2672080" cy="1470025"/>
          </a:xfrm>
          <a:prstGeom prst="rect">
            <a:avLst/>
          </a:prstGeom>
        </p:spPr>
        <p:txBody>
          <a:bodyPr wrap="none">
            <a:spAutoFit/>
          </a:bodyPr>
          <a:lstStyle/>
          <a:p>
            <a:pPr algn="ctr">
              <a:spcBef>
                <a:spcPct val="0"/>
              </a:spcBef>
              <a:buFont typeface="Arial" panose="020B0604020202020204" pitchFamily="34" charset="0"/>
              <a:buNone/>
            </a:pPr>
            <a:r>
              <a:rPr lang="zh-CN" altLang="en-US" sz="2800" b="1" dirty="0" smtClean="0">
                <a:solidFill>
                  <a:srgbClr val="2684E2"/>
                </a:solidFill>
                <a:latin typeface="微软雅黑" panose="020B0503020204020204" pitchFamily="34" charset="-122"/>
                <a:ea typeface="微软雅黑" panose="020B0503020204020204" pitchFamily="34" charset="-122"/>
                <a:cs typeface="Arial" panose="020B0604020202020204" pitchFamily="34" charset="0"/>
              </a:rPr>
              <a:t>交易性金融资产</a:t>
            </a:r>
            <a:endParaRPr lang="zh-CN" altLang="en-US" sz="2800" b="1" dirty="0" smtClean="0">
              <a:solidFill>
                <a:srgbClr val="2684E2"/>
              </a:solidFill>
              <a:latin typeface="微软雅黑" panose="020B0503020204020204" pitchFamily="34" charset="-122"/>
              <a:ea typeface="微软雅黑" panose="020B0503020204020204" pitchFamily="34" charset="-122"/>
              <a:cs typeface="Arial" panose="020B0604020202020204" pitchFamily="34" charset="0"/>
            </a:endParaRPr>
          </a:p>
          <a:p>
            <a:pPr algn="l">
              <a:spcBef>
                <a:spcPct val="0"/>
              </a:spcBef>
              <a:buFont typeface="Arial" panose="020B0604020202020204" pitchFamily="34" charset="0"/>
              <a:buNone/>
            </a:pPr>
            <a:r>
              <a:rPr lang="zh-CN" altLang="en-US" sz="2800" b="1" dirty="0" smtClean="0">
                <a:solidFill>
                  <a:srgbClr val="2684E2"/>
                </a:solidFill>
                <a:latin typeface="微软雅黑" panose="020B0503020204020204" pitchFamily="34" charset="-122"/>
                <a:ea typeface="微软雅黑" panose="020B0503020204020204" pitchFamily="34" charset="-122"/>
                <a:cs typeface="Arial" panose="020B0604020202020204" pitchFamily="34" charset="0"/>
              </a:rPr>
              <a:t>——成本</a:t>
            </a:r>
            <a:endParaRPr lang="zh-CN" altLang="en-US" sz="2800" b="1" dirty="0" smtClean="0">
              <a:solidFill>
                <a:srgbClr val="2684E2"/>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spcBef>
                <a:spcPct val="0"/>
              </a:spcBef>
              <a:buNone/>
            </a:pPr>
            <a:endParaRPr lang="en-US" altLang="zh-CN" sz="280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66" name="组合 565"/>
          <p:cNvGrpSpPr/>
          <p:nvPr/>
        </p:nvGrpSpPr>
        <p:grpSpPr>
          <a:xfrm>
            <a:off x="5046796" y="3698973"/>
            <a:ext cx="1154058" cy="471881"/>
            <a:chOff x="3508696" y="1865657"/>
            <a:chExt cx="1154058" cy="471881"/>
          </a:xfrm>
        </p:grpSpPr>
        <p:sp>
          <p:nvSpPr>
            <p:cNvPr id="567" name="Freeform 268"/>
            <p:cNvSpPr/>
            <p:nvPr/>
          </p:nvSpPr>
          <p:spPr bwMode="auto">
            <a:xfrm flipH="1" flipV="1">
              <a:off x="3508696" y="1940030"/>
              <a:ext cx="1084814" cy="397508"/>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68" name="Oval 269"/>
            <p:cNvSpPr>
              <a:spLocks noChangeArrowheads="1"/>
            </p:cNvSpPr>
            <p:nvPr/>
          </p:nvSpPr>
          <p:spPr bwMode="auto">
            <a:xfrm flipH="1" flipV="1">
              <a:off x="4508880" y="1865657"/>
              <a:ext cx="153874" cy="161567"/>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prstClr val="black">
                    <a:lumMod val="50000"/>
                    <a:lumOff val="50000"/>
                  </a:prstClr>
                </a:solidFill>
              </a:endParaRPr>
            </a:p>
          </p:txBody>
        </p:sp>
      </p:grpSp>
      <p:sp>
        <p:nvSpPr>
          <p:cNvPr id="569" name="矩形 568"/>
          <p:cNvSpPr/>
          <p:nvPr/>
        </p:nvSpPr>
        <p:spPr>
          <a:xfrm>
            <a:off x="2126402" y="4227238"/>
            <a:ext cx="3084830" cy="953135"/>
          </a:xfrm>
          <a:prstGeom prst="rect">
            <a:avLst/>
          </a:prstGeom>
        </p:spPr>
        <p:txBody>
          <a:bodyPr wrap="none">
            <a:spAutoFit/>
          </a:bodyPr>
          <a:lstStyle/>
          <a:p>
            <a:pPr algn="l">
              <a:spcBef>
                <a:spcPct val="0"/>
              </a:spcBef>
              <a:buFont typeface="Arial" panose="020B0604020202020204" pitchFamily="34" charset="0"/>
              <a:buNone/>
            </a:pPr>
            <a:r>
              <a:rPr lang="zh-CN" altLang="en-US" sz="2800" b="1" dirty="0" smtClean="0">
                <a:solidFill>
                  <a:srgbClr val="2684E2"/>
                </a:solidFill>
                <a:latin typeface="微软雅黑" panose="020B0503020204020204" pitchFamily="34" charset="-122"/>
                <a:ea typeface="微软雅黑" panose="020B0503020204020204" pitchFamily="34" charset="-122"/>
                <a:cs typeface="Arial" panose="020B0604020202020204" pitchFamily="34" charset="0"/>
                <a:sym typeface="+mn-ea"/>
              </a:rPr>
              <a:t>交易性金融资产</a:t>
            </a:r>
            <a:endParaRPr lang="zh-CN" altLang="en-US" sz="2800" b="1" dirty="0" smtClean="0">
              <a:solidFill>
                <a:srgbClr val="2684E2"/>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ct val="0"/>
              </a:spcBef>
              <a:buFont typeface="Arial" panose="020B0604020202020204" pitchFamily="34" charset="0"/>
              <a:buNone/>
            </a:pPr>
            <a:r>
              <a:rPr lang="zh-CN" altLang="en-US" sz="2800" b="1" dirty="0" smtClean="0">
                <a:solidFill>
                  <a:srgbClr val="2684E2"/>
                </a:solidFill>
                <a:latin typeface="微软雅黑" panose="020B0503020204020204" pitchFamily="34" charset="-122"/>
                <a:ea typeface="微软雅黑" panose="020B0503020204020204" pitchFamily="34" charset="-122"/>
                <a:cs typeface="Arial" panose="020B0604020202020204" pitchFamily="34" charset="0"/>
                <a:sym typeface="+mn-ea"/>
              </a:rPr>
              <a:t>——公允价值变动</a:t>
            </a:r>
            <a:endParaRPr lang="en-US" altLang="zh-CN" sz="280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57"/>
                                        </p:tgtEl>
                                        <p:attrNameLst>
                                          <p:attrName>style.visibility</p:attrName>
                                        </p:attrNameLst>
                                      </p:cBhvr>
                                      <p:to>
                                        <p:strVal val="visible"/>
                                      </p:to>
                                    </p:set>
                                    <p:animEffect transition="in" filter="wipe(right)">
                                      <p:cBhvr>
                                        <p:cTn id="7" dur="500"/>
                                        <p:tgtEl>
                                          <p:spTgt spid="55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65"/>
                                        </p:tgtEl>
                                        <p:attrNameLst>
                                          <p:attrName>style.visibility</p:attrName>
                                        </p:attrNameLst>
                                      </p:cBhvr>
                                      <p:to>
                                        <p:strVal val="visible"/>
                                      </p:to>
                                    </p:set>
                                    <p:anim calcmode="lin" valueType="num">
                                      <p:cBhvr additive="base">
                                        <p:cTn id="11" dur="500" fill="hold"/>
                                        <p:tgtEl>
                                          <p:spTgt spid="565"/>
                                        </p:tgtEl>
                                        <p:attrNameLst>
                                          <p:attrName>ppt_x</p:attrName>
                                        </p:attrNameLst>
                                      </p:cBhvr>
                                      <p:tavLst>
                                        <p:tav tm="0">
                                          <p:val>
                                            <p:strVal val="0-#ppt_w/2"/>
                                          </p:val>
                                        </p:tav>
                                        <p:tav tm="100000">
                                          <p:val>
                                            <p:strVal val="#ppt_x"/>
                                          </p:val>
                                        </p:tav>
                                      </p:tavLst>
                                    </p:anim>
                                    <p:anim calcmode="lin" valueType="num">
                                      <p:cBhvr additive="base">
                                        <p:cTn id="12" dur="500" fill="hold"/>
                                        <p:tgtEl>
                                          <p:spTgt spid="56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566"/>
                                        </p:tgtEl>
                                        <p:attrNameLst>
                                          <p:attrName>style.visibility</p:attrName>
                                        </p:attrNameLst>
                                      </p:cBhvr>
                                      <p:to>
                                        <p:strVal val="visible"/>
                                      </p:to>
                                    </p:set>
                                    <p:animEffect transition="in" filter="wipe(right)">
                                      <p:cBhvr>
                                        <p:cTn id="16" dur="500"/>
                                        <p:tgtEl>
                                          <p:spTgt spid="566"/>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569"/>
                                        </p:tgtEl>
                                        <p:attrNameLst>
                                          <p:attrName>style.visibility</p:attrName>
                                        </p:attrNameLst>
                                      </p:cBhvr>
                                      <p:to>
                                        <p:strVal val="visible"/>
                                      </p:to>
                                    </p:set>
                                    <p:anim calcmode="lin" valueType="num">
                                      <p:cBhvr additive="base">
                                        <p:cTn id="20" dur="500" fill="hold"/>
                                        <p:tgtEl>
                                          <p:spTgt spid="569"/>
                                        </p:tgtEl>
                                        <p:attrNameLst>
                                          <p:attrName>ppt_x</p:attrName>
                                        </p:attrNameLst>
                                      </p:cBhvr>
                                      <p:tavLst>
                                        <p:tav tm="0">
                                          <p:val>
                                            <p:strVal val="0-#ppt_w/2"/>
                                          </p:val>
                                        </p:tav>
                                        <p:tav tm="100000">
                                          <p:val>
                                            <p:strVal val="#ppt_x"/>
                                          </p:val>
                                        </p:tav>
                                      </p:tavLst>
                                    </p:anim>
                                    <p:anim calcmode="lin" valueType="num">
                                      <p:cBhvr additive="base">
                                        <p:cTn id="21" dur="500" fill="hold"/>
                                        <p:tgtEl>
                                          <p:spTgt spid="56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554"/>
                                        </p:tgtEl>
                                        <p:attrNameLst>
                                          <p:attrName>style.visibility</p:attrName>
                                        </p:attrNameLst>
                                      </p:cBhvr>
                                      <p:to>
                                        <p:strVal val="visible"/>
                                      </p:to>
                                    </p:set>
                                    <p:animEffect transition="in" filter="wipe(down)">
                                      <p:cBhvr>
                                        <p:cTn id="25" dur="500"/>
                                        <p:tgtEl>
                                          <p:spTgt spid="554"/>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560"/>
                                        </p:tgtEl>
                                        <p:attrNameLst>
                                          <p:attrName>style.visibility</p:attrName>
                                        </p:attrNameLst>
                                      </p:cBhvr>
                                      <p:to>
                                        <p:strVal val="visible"/>
                                      </p:to>
                                    </p:set>
                                    <p:anim calcmode="lin" valueType="num">
                                      <p:cBhvr additive="base">
                                        <p:cTn id="29" dur="500" fill="hold"/>
                                        <p:tgtEl>
                                          <p:spTgt spid="560"/>
                                        </p:tgtEl>
                                        <p:attrNameLst>
                                          <p:attrName>ppt_x</p:attrName>
                                        </p:attrNameLst>
                                      </p:cBhvr>
                                      <p:tavLst>
                                        <p:tav tm="0">
                                          <p:val>
                                            <p:strVal val="1+#ppt_w/2"/>
                                          </p:val>
                                        </p:tav>
                                        <p:tav tm="100000">
                                          <p:val>
                                            <p:strVal val="#ppt_x"/>
                                          </p:val>
                                        </p:tav>
                                      </p:tavLst>
                                    </p:anim>
                                    <p:anim calcmode="lin" valueType="num">
                                      <p:cBhvr additive="base">
                                        <p:cTn id="30" dur="500" fill="hold"/>
                                        <p:tgtEl>
                                          <p:spTgt spid="56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561"/>
                                        </p:tgtEl>
                                        <p:attrNameLst>
                                          <p:attrName>style.visibility</p:attrName>
                                        </p:attrNameLst>
                                      </p:cBhvr>
                                      <p:to>
                                        <p:strVal val="visible"/>
                                      </p:to>
                                    </p:set>
                                    <p:animEffect transition="in" filter="wipe(down)">
                                      <p:cBhvr>
                                        <p:cTn id="34" dur="500"/>
                                        <p:tgtEl>
                                          <p:spTgt spid="561"/>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564"/>
                                        </p:tgtEl>
                                        <p:attrNameLst>
                                          <p:attrName>style.visibility</p:attrName>
                                        </p:attrNameLst>
                                      </p:cBhvr>
                                      <p:to>
                                        <p:strVal val="visible"/>
                                      </p:to>
                                    </p:set>
                                    <p:anim calcmode="lin" valueType="num">
                                      <p:cBhvr additive="base">
                                        <p:cTn id="38" dur="500" fill="hold"/>
                                        <p:tgtEl>
                                          <p:spTgt spid="564"/>
                                        </p:tgtEl>
                                        <p:attrNameLst>
                                          <p:attrName>ppt_x</p:attrName>
                                        </p:attrNameLst>
                                      </p:cBhvr>
                                      <p:tavLst>
                                        <p:tav tm="0">
                                          <p:val>
                                            <p:strVal val="1+#ppt_w/2"/>
                                          </p:val>
                                        </p:tav>
                                        <p:tav tm="100000">
                                          <p:val>
                                            <p:strVal val="#ppt_x"/>
                                          </p:val>
                                        </p:tav>
                                      </p:tavLst>
                                    </p:anim>
                                    <p:anim calcmode="lin" valueType="num">
                                      <p:cBhvr additive="base">
                                        <p:cTn id="39" dur="500" fill="hold"/>
                                        <p:tgtEl>
                                          <p:spTgt spid="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 grpId="0"/>
      <p:bldP spid="564" grpId="0"/>
      <p:bldP spid="565" grpId="0"/>
      <p:bldP spid="5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03905" y="188595"/>
            <a:ext cx="5748655" cy="918210"/>
            <a:chOff x="5860" y="297"/>
            <a:chExt cx="7529" cy="821"/>
          </a:xfrm>
        </p:grpSpPr>
        <p:sp>
          <p:nvSpPr>
            <p:cNvPr id="85" name="圆角矩形 84"/>
            <p:cNvSpPr/>
            <p:nvPr/>
          </p:nvSpPr>
          <p:spPr>
            <a:xfrm>
              <a:off x="7335" y="297"/>
              <a:ext cx="4536" cy="821"/>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84E2"/>
                </a:solidFill>
              </a:endParaRPr>
            </a:p>
          </p:txBody>
        </p:sp>
        <p:grpSp>
          <p:nvGrpSpPr>
            <p:cNvPr id="86" name="组合 85"/>
            <p:cNvGrpSpPr/>
            <p:nvPr/>
          </p:nvGrpSpPr>
          <p:grpSpPr>
            <a:xfrm>
              <a:off x="12437" y="537"/>
              <a:ext cx="952" cy="340"/>
              <a:chOff x="264939" y="188640"/>
              <a:chExt cx="604358" cy="216024"/>
            </a:xfrm>
          </p:grpSpPr>
          <p:sp>
            <p:nvSpPr>
              <p:cNvPr id="87" name="燕尾形 86"/>
              <p:cNvSpPr/>
              <p:nvPr/>
            </p:nvSpPr>
            <p:spPr>
              <a:xfrm>
                <a:off x="264939" y="188640"/>
                <a:ext cx="216024" cy="216024"/>
              </a:xfrm>
              <a:prstGeom prst="chevron">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84E2"/>
                  </a:solidFill>
                </a:endParaRPr>
              </a:p>
            </p:txBody>
          </p:sp>
          <p:sp>
            <p:nvSpPr>
              <p:cNvPr id="88" name="燕尾形 87"/>
              <p:cNvSpPr/>
              <p:nvPr/>
            </p:nvSpPr>
            <p:spPr>
              <a:xfrm>
                <a:off x="454914" y="188640"/>
                <a:ext cx="216024" cy="216024"/>
              </a:xfrm>
              <a:prstGeom prst="chevron">
                <a:avLst/>
              </a:prstGeom>
              <a:solidFill>
                <a:srgbClr val="2684E2">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84E2"/>
                  </a:solidFill>
                </a:endParaRPr>
              </a:p>
            </p:txBody>
          </p:sp>
          <p:sp>
            <p:nvSpPr>
              <p:cNvPr id="89" name="燕尾形 88"/>
              <p:cNvSpPr/>
              <p:nvPr/>
            </p:nvSpPr>
            <p:spPr>
              <a:xfrm>
                <a:off x="653273" y="188640"/>
                <a:ext cx="216024" cy="216024"/>
              </a:xfrm>
              <a:prstGeom prst="chevron">
                <a:avLst/>
              </a:prstGeom>
              <a:solidFill>
                <a:srgbClr val="2684E2">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84E2"/>
                  </a:solidFill>
                </a:endParaRPr>
              </a:p>
            </p:txBody>
          </p:sp>
        </p:grpSp>
        <p:grpSp>
          <p:nvGrpSpPr>
            <p:cNvPr id="90" name="组合 89"/>
            <p:cNvGrpSpPr/>
            <p:nvPr/>
          </p:nvGrpSpPr>
          <p:grpSpPr>
            <a:xfrm rot="10800000">
              <a:off x="5860" y="537"/>
              <a:ext cx="952" cy="340"/>
              <a:chOff x="264939" y="188640"/>
              <a:chExt cx="604358" cy="216024"/>
            </a:xfrm>
          </p:grpSpPr>
          <p:sp>
            <p:nvSpPr>
              <p:cNvPr id="91" name="燕尾形 90"/>
              <p:cNvSpPr/>
              <p:nvPr/>
            </p:nvSpPr>
            <p:spPr>
              <a:xfrm>
                <a:off x="264939" y="188640"/>
                <a:ext cx="216024" cy="216024"/>
              </a:xfrm>
              <a:prstGeom prst="chevron">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84E2"/>
                  </a:solidFill>
                </a:endParaRPr>
              </a:p>
            </p:txBody>
          </p:sp>
          <p:sp>
            <p:nvSpPr>
              <p:cNvPr id="92" name="燕尾形 91"/>
              <p:cNvSpPr/>
              <p:nvPr/>
            </p:nvSpPr>
            <p:spPr>
              <a:xfrm>
                <a:off x="454914" y="188640"/>
                <a:ext cx="216024" cy="216024"/>
              </a:xfrm>
              <a:prstGeom prst="chevron">
                <a:avLst/>
              </a:prstGeom>
              <a:solidFill>
                <a:srgbClr val="2684E2">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84E2"/>
                  </a:solidFill>
                </a:endParaRPr>
              </a:p>
            </p:txBody>
          </p:sp>
          <p:sp>
            <p:nvSpPr>
              <p:cNvPr id="93" name="燕尾形 92"/>
              <p:cNvSpPr/>
              <p:nvPr/>
            </p:nvSpPr>
            <p:spPr>
              <a:xfrm>
                <a:off x="653273" y="188640"/>
                <a:ext cx="216024" cy="216024"/>
              </a:xfrm>
              <a:prstGeom prst="chevron">
                <a:avLst/>
              </a:prstGeom>
              <a:solidFill>
                <a:srgbClr val="2684E2">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84E2"/>
                  </a:solidFill>
                </a:endParaRPr>
              </a:p>
            </p:txBody>
          </p:sp>
        </p:grpSp>
        <p:sp>
          <p:nvSpPr>
            <p:cNvPr id="11" name="文本框 9"/>
            <p:cNvSpPr txBox="1"/>
            <p:nvPr/>
          </p:nvSpPr>
          <p:spPr>
            <a:xfrm>
              <a:off x="7443" y="441"/>
              <a:ext cx="4363" cy="479"/>
            </a:xfrm>
            <a:prstGeom prst="rect">
              <a:avLst/>
            </a:prstGeom>
            <a:noFill/>
          </p:spPr>
          <p:txBody>
            <a:bodyPr wrap="square" lIns="68580" tIns="34290" rIns="68580" bIns="34290" rtlCol="0">
              <a:noAutofit/>
            </a:bodyPr>
            <a:lstStyle/>
            <a:p>
              <a:pPr marL="0" lvl="1" algn="ctr"/>
              <a:r>
                <a:rPr lang="zh-CN" altLang="en-US" sz="3600" b="1" dirty="0" smtClean="0">
                  <a:solidFill>
                    <a:srgbClr val="2684E2"/>
                  </a:solidFill>
                  <a:latin typeface="Impact MT Std" pitchFamily="34" charset="0"/>
                  <a:ea typeface="微软雅黑" panose="020B0503020204020204" pitchFamily="34" charset="-122"/>
                </a:rPr>
                <a:t>账务处理</a:t>
              </a:r>
              <a:endParaRPr lang="en-US" altLang="zh-CN" sz="3600" b="1" dirty="0" smtClean="0">
                <a:solidFill>
                  <a:srgbClr val="2684E2"/>
                </a:solidFill>
                <a:latin typeface="微软雅黑" panose="020B0503020204020204" pitchFamily="34" charset="-122"/>
                <a:ea typeface="微软雅黑" panose="020B0503020204020204" pitchFamily="34" charset="-122"/>
              </a:endParaRPr>
            </a:p>
          </p:txBody>
        </p:sp>
      </p:grpSp>
      <p:grpSp>
        <p:nvGrpSpPr>
          <p:cNvPr id="55" name="Group 4"/>
          <p:cNvGrpSpPr>
            <a:grpSpLocks noChangeAspect="1"/>
          </p:cNvGrpSpPr>
          <p:nvPr/>
        </p:nvGrpSpPr>
        <p:grpSpPr bwMode="auto">
          <a:xfrm>
            <a:off x="5426710" y="2062480"/>
            <a:ext cx="692785" cy="318135"/>
            <a:chOff x="3494" y="1896"/>
            <a:chExt cx="688" cy="532"/>
          </a:xfrm>
          <a:solidFill>
            <a:srgbClr val="00B0F0"/>
          </a:solidFill>
        </p:grpSpPr>
        <p:sp>
          <p:nvSpPr>
            <p:cNvPr id="56" name="Rectangle 5"/>
            <p:cNvSpPr>
              <a:spLocks noChangeArrowheads="1"/>
            </p:cNvSpPr>
            <p:nvPr/>
          </p:nvSpPr>
          <p:spPr bwMode="auto">
            <a:xfrm>
              <a:off x="4124" y="2007"/>
              <a:ext cx="58"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Rectangle 7"/>
            <p:cNvSpPr>
              <a:spLocks noChangeArrowheads="1"/>
            </p:cNvSpPr>
            <p:nvPr/>
          </p:nvSpPr>
          <p:spPr bwMode="auto">
            <a:xfrm>
              <a:off x="3494" y="2007"/>
              <a:ext cx="57"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9" name="组合 58"/>
          <p:cNvGrpSpPr/>
          <p:nvPr/>
        </p:nvGrpSpPr>
        <p:grpSpPr>
          <a:xfrm>
            <a:off x="5436235" y="4287520"/>
            <a:ext cx="593090" cy="353695"/>
            <a:chOff x="458010" y="4063526"/>
            <a:chExt cx="1087437" cy="1090612"/>
          </a:xfrm>
          <a:solidFill>
            <a:schemeClr val="tx2">
              <a:lumMod val="60000"/>
              <a:lumOff val="40000"/>
            </a:schemeClr>
          </a:solidFill>
        </p:grpSpPr>
        <p:sp>
          <p:nvSpPr>
            <p:cNvPr id="60"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4" name="Group 17"/>
          <p:cNvGrpSpPr>
            <a:grpSpLocks noChangeAspect="1"/>
          </p:cNvGrpSpPr>
          <p:nvPr/>
        </p:nvGrpSpPr>
        <p:grpSpPr bwMode="auto">
          <a:xfrm>
            <a:off x="1508961" y="4227159"/>
            <a:ext cx="424652" cy="455839"/>
            <a:chOff x="231" y="1205"/>
            <a:chExt cx="640" cy="687"/>
          </a:xfrm>
          <a:solidFill>
            <a:srgbClr val="2684E2"/>
          </a:solidFill>
        </p:grpSpPr>
        <p:sp>
          <p:nvSpPr>
            <p:cNvPr id="6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7" name="Freeform 310"/>
          <p:cNvSpPr>
            <a:spLocks noEditPoints="1"/>
          </p:cNvSpPr>
          <p:nvPr/>
        </p:nvSpPr>
        <p:spPr bwMode="auto">
          <a:xfrm>
            <a:off x="1516347" y="2016575"/>
            <a:ext cx="418753" cy="413245"/>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8" name="文本框 35"/>
          <p:cNvSpPr txBox="1"/>
          <p:nvPr/>
        </p:nvSpPr>
        <p:spPr>
          <a:xfrm>
            <a:off x="2065020" y="1988820"/>
            <a:ext cx="2797175" cy="645160"/>
          </a:xfrm>
          <a:prstGeom prst="rect">
            <a:avLst/>
          </a:prstGeom>
          <a:noFill/>
        </p:spPr>
        <p:txBody>
          <a:bodyPr wrap="square" rtlCol="0">
            <a:spAutoFit/>
          </a:bodyPr>
          <a:lstStyle/>
          <a:p>
            <a:r>
              <a:rPr lang="zh-CN" altLang="en-US" sz="3600" b="1" dirty="0" smtClean="0">
                <a:solidFill>
                  <a:srgbClr val="2684E2"/>
                </a:solidFill>
                <a:latin typeface="微软雅黑" panose="020B0503020204020204" pitchFamily="34" charset="-122"/>
                <a:ea typeface="微软雅黑" panose="020B0503020204020204" pitchFamily="34" charset="-122"/>
              </a:rPr>
              <a:t>取得</a:t>
            </a:r>
            <a:endParaRPr lang="zh-CN" altLang="en-US" sz="3600" b="1" dirty="0">
              <a:solidFill>
                <a:srgbClr val="2684E2"/>
              </a:solidFill>
              <a:latin typeface="微软雅黑" panose="020B0503020204020204" pitchFamily="34" charset="-122"/>
              <a:ea typeface="微软雅黑" panose="020B0503020204020204" pitchFamily="34" charset="-122"/>
            </a:endParaRPr>
          </a:p>
        </p:txBody>
      </p:sp>
      <p:sp>
        <p:nvSpPr>
          <p:cNvPr id="69" name="文本框 36"/>
          <p:cNvSpPr txBox="1"/>
          <p:nvPr/>
        </p:nvSpPr>
        <p:spPr>
          <a:xfrm>
            <a:off x="1411873" y="2441870"/>
            <a:ext cx="1992894" cy="370840"/>
          </a:xfrm>
          <a:prstGeom prst="rect">
            <a:avLst/>
          </a:prstGeom>
          <a:noFill/>
        </p:spPr>
        <p:txBody>
          <a:bodyPr wrap="square" rtlCol="0">
            <a:spAutoFit/>
          </a:bodyPr>
          <a:lstStyle/>
          <a:p>
            <a:pPr>
              <a:lnSpc>
                <a:spcPct val="13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文本框 37"/>
          <p:cNvSpPr txBox="1"/>
          <p:nvPr/>
        </p:nvSpPr>
        <p:spPr>
          <a:xfrm>
            <a:off x="2065020" y="4155440"/>
            <a:ext cx="3087370" cy="645160"/>
          </a:xfrm>
          <a:prstGeom prst="rect">
            <a:avLst/>
          </a:prstGeom>
          <a:noFill/>
        </p:spPr>
        <p:txBody>
          <a:bodyPr wrap="square" rtlCol="0">
            <a:spAutoFit/>
          </a:bodyPr>
          <a:lstStyle/>
          <a:p>
            <a:r>
              <a:rPr lang="zh-CN" altLang="en-US" sz="3600" b="1" dirty="0" smtClean="0">
                <a:solidFill>
                  <a:srgbClr val="2684E2"/>
                </a:solidFill>
                <a:latin typeface="微软雅黑" panose="020B0503020204020204" pitchFamily="34" charset="-122"/>
                <a:ea typeface="微软雅黑" panose="020B0503020204020204" pitchFamily="34" charset="-122"/>
              </a:rPr>
              <a:t>持有期间</a:t>
            </a:r>
            <a:endParaRPr lang="zh-CN" altLang="en-US" sz="3600" b="1" dirty="0" smtClean="0">
              <a:solidFill>
                <a:srgbClr val="2684E2"/>
              </a:solidFill>
              <a:latin typeface="微软雅黑" panose="020B0503020204020204" pitchFamily="34" charset="-122"/>
              <a:ea typeface="微软雅黑" panose="020B0503020204020204" pitchFamily="34" charset="-122"/>
            </a:endParaRPr>
          </a:p>
        </p:txBody>
      </p:sp>
      <p:sp>
        <p:nvSpPr>
          <p:cNvPr id="72" name="文本框 39"/>
          <p:cNvSpPr txBox="1"/>
          <p:nvPr/>
        </p:nvSpPr>
        <p:spPr>
          <a:xfrm>
            <a:off x="6148070" y="4119880"/>
            <a:ext cx="5224780" cy="1198880"/>
          </a:xfrm>
          <a:prstGeom prst="rect">
            <a:avLst/>
          </a:prstGeom>
          <a:noFill/>
        </p:spPr>
        <p:txBody>
          <a:bodyPr wrap="square" rtlCol="0">
            <a:spAutoFit/>
          </a:bodyPr>
          <a:lstStyle/>
          <a:p>
            <a:r>
              <a:rPr lang="zh-CN" altLang="en-US" sz="3600" b="1" dirty="0" smtClean="0">
                <a:solidFill>
                  <a:srgbClr val="2684E2"/>
                </a:solidFill>
                <a:latin typeface="微软雅黑" panose="020B0503020204020204" pitchFamily="34" charset="-122"/>
                <a:ea typeface="微软雅黑" panose="020B0503020204020204" pitchFamily="34" charset="-122"/>
                <a:sym typeface="+mn-ea"/>
              </a:rPr>
              <a:t>转让金融商品应交增值税</a:t>
            </a:r>
            <a:endParaRPr lang="zh-CN" altLang="en-US" sz="3600" b="1" dirty="0">
              <a:solidFill>
                <a:srgbClr val="2684E2"/>
              </a:solidFill>
              <a:latin typeface="微软雅黑" panose="020B0503020204020204" pitchFamily="34" charset="-122"/>
              <a:ea typeface="微软雅黑" panose="020B0503020204020204" pitchFamily="34" charset="-122"/>
            </a:endParaRPr>
          </a:p>
          <a:p>
            <a:endParaRPr lang="zh-CN" altLang="en-US" sz="3600" b="1" dirty="0">
              <a:solidFill>
                <a:srgbClr val="2684E2"/>
              </a:solidFill>
              <a:latin typeface="微软雅黑" panose="020B0503020204020204" pitchFamily="34" charset="-122"/>
              <a:ea typeface="微软雅黑" panose="020B0503020204020204" pitchFamily="34" charset="-122"/>
            </a:endParaRPr>
          </a:p>
        </p:txBody>
      </p:sp>
      <p:sp>
        <p:nvSpPr>
          <p:cNvPr id="74" name="文本框 41"/>
          <p:cNvSpPr txBox="1"/>
          <p:nvPr/>
        </p:nvSpPr>
        <p:spPr>
          <a:xfrm>
            <a:off x="6252210" y="1988820"/>
            <a:ext cx="2516505" cy="922020"/>
          </a:xfrm>
          <a:prstGeom prst="rect">
            <a:avLst/>
          </a:prstGeom>
          <a:noFill/>
        </p:spPr>
        <p:txBody>
          <a:bodyPr wrap="square" rtlCol="0">
            <a:spAutoFit/>
          </a:bodyPr>
          <a:lstStyle/>
          <a:p>
            <a:r>
              <a:rPr lang="zh-CN" altLang="en-US" sz="3600" b="1" dirty="0" smtClean="0">
                <a:solidFill>
                  <a:srgbClr val="2684E2"/>
                </a:solidFill>
                <a:latin typeface="微软雅黑" panose="020B0503020204020204" pitchFamily="34" charset="-122"/>
                <a:ea typeface="微软雅黑" panose="020B0503020204020204" pitchFamily="34" charset="-122"/>
                <a:sym typeface="+mn-ea"/>
              </a:rPr>
              <a:t>处置</a:t>
            </a:r>
            <a:endParaRPr lang="zh-CN" altLang="en-US" b="1" dirty="0">
              <a:solidFill>
                <a:srgbClr val="2684E2"/>
              </a:solidFill>
              <a:latin typeface="微软雅黑" panose="020B0503020204020204" pitchFamily="34" charset="-122"/>
              <a:ea typeface="微软雅黑" panose="020B0503020204020204" pitchFamily="34" charset="-122"/>
            </a:endParaRPr>
          </a:p>
          <a:p>
            <a:endParaRPr lang="zh-CN" altLang="en-US" b="1" dirty="0">
              <a:solidFill>
                <a:srgbClr val="2684E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250"/>
                                  </p:stCondLst>
                                  <p:childTnLst>
                                    <p:set>
                                      <p:cBhvr>
                                        <p:cTn id="6" dur="1000" fill="hold">
                                          <p:stCondLst>
                                            <p:cond delay="0"/>
                                          </p:stCondLst>
                                        </p:cTn>
                                        <p:tgtEl>
                                          <p:spTgt spid="67"/>
                                        </p:tgtEl>
                                        <p:attrNameLst>
                                          <p:attrName>style.visibility</p:attrName>
                                        </p:attrNameLst>
                                      </p:cBhvr>
                                      <p:to>
                                        <p:strVal val="visible"/>
                                      </p:to>
                                    </p:set>
                                    <p:anim calcmode="lin" valueType="num">
                                      <p:cBhvr additive="base">
                                        <p:cTn id="7" dur="1000" fill="hold"/>
                                        <p:tgtEl>
                                          <p:spTgt spid="67"/>
                                        </p:tgtEl>
                                        <p:attrNameLst>
                                          <p:attrName>ppt_x</p:attrName>
                                        </p:attrNameLst>
                                      </p:cBhvr>
                                      <p:tavLst>
                                        <p:tav tm="0">
                                          <p:val>
                                            <p:strVal val="0-#ppt_w/2"/>
                                          </p:val>
                                        </p:tav>
                                        <p:tav tm="100000">
                                          <p:val>
                                            <p:strVal val="#ppt_x"/>
                                          </p:val>
                                        </p:tav>
                                      </p:tavLst>
                                    </p:anim>
                                    <p:anim calcmode="lin" valueType="num">
                                      <p:cBhvr additive="base">
                                        <p:cTn id="8" dur="10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250"/>
                                  </p:stCondLst>
                                  <p:childTnLst>
                                    <p:set>
                                      <p:cBhvr>
                                        <p:cTn id="10" dur="1000" fill="hold">
                                          <p:stCondLst>
                                            <p:cond delay="0"/>
                                          </p:stCondLst>
                                        </p:cTn>
                                        <p:tgtEl>
                                          <p:spTgt spid="68"/>
                                        </p:tgtEl>
                                        <p:attrNameLst>
                                          <p:attrName>style.visibility</p:attrName>
                                        </p:attrNameLst>
                                      </p:cBhvr>
                                      <p:to>
                                        <p:strVal val="visible"/>
                                      </p:to>
                                    </p:set>
                                    <p:anim calcmode="lin" valueType="num">
                                      <p:cBhvr additive="base">
                                        <p:cTn id="11" dur="1000" fill="hold"/>
                                        <p:tgtEl>
                                          <p:spTgt spid="68"/>
                                        </p:tgtEl>
                                        <p:attrNameLst>
                                          <p:attrName>ppt_x</p:attrName>
                                        </p:attrNameLst>
                                      </p:cBhvr>
                                      <p:tavLst>
                                        <p:tav tm="0">
                                          <p:val>
                                            <p:strVal val="0-#ppt_w/2"/>
                                          </p:val>
                                        </p:tav>
                                        <p:tav tm="100000">
                                          <p:val>
                                            <p:strVal val="#ppt_x"/>
                                          </p:val>
                                        </p:tav>
                                      </p:tavLst>
                                    </p:anim>
                                    <p:anim calcmode="lin" valueType="num">
                                      <p:cBhvr additive="base">
                                        <p:cTn id="12" dur="100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250"/>
                                  </p:stCondLst>
                                  <p:childTnLst>
                                    <p:set>
                                      <p:cBhvr>
                                        <p:cTn id="14" dur="1000" fill="hold">
                                          <p:stCondLst>
                                            <p:cond delay="0"/>
                                          </p:stCondLst>
                                        </p:cTn>
                                        <p:tgtEl>
                                          <p:spTgt spid="69"/>
                                        </p:tgtEl>
                                        <p:attrNameLst>
                                          <p:attrName>style.visibility</p:attrName>
                                        </p:attrNameLst>
                                      </p:cBhvr>
                                      <p:to>
                                        <p:strVal val="visible"/>
                                      </p:to>
                                    </p:set>
                                    <p:anim calcmode="lin" valueType="num">
                                      <p:cBhvr additive="base">
                                        <p:cTn id="15" dur="1000" fill="hold"/>
                                        <p:tgtEl>
                                          <p:spTgt spid="69"/>
                                        </p:tgtEl>
                                        <p:attrNameLst>
                                          <p:attrName>ppt_x</p:attrName>
                                        </p:attrNameLst>
                                      </p:cBhvr>
                                      <p:tavLst>
                                        <p:tav tm="0">
                                          <p:val>
                                            <p:strVal val="0-#ppt_w/2"/>
                                          </p:val>
                                        </p:tav>
                                        <p:tav tm="100000">
                                          <p:val>
                                            <p:strVal val="#ppt_x"/>
                                          </p:val>
                                        </p:tav>
                                      </p:tavLst>
                                    </p:anim>
                                    <p:anim calcmode="lin" valueType="num">
                                      <p:cBhvr additive="base">
                                        <p:cTn id="16" dur="1000" fill="hold"/>
                                        <p:tgtEl>
                                          <p:spTgt spid="6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2750"/>
                                  </p:stCondLst>
                                  <p:childTnLst>
                                    <p:set>
                                      <p:cBhvr>
                                        <p:cTn id="18" dur="1000" fill="hold">
                                          <p:stCondLst>
                                            <p:cond delay="0"/>
                                          </p:stCondLst>
                                        </p:cTn>
                                        <p:tgtEl>
                                          <p:spTgt spid="64"/>
                                        </p:tgtEl>
                                        <p:attrNameLst>
                                          <p:attrName>style.visibility</p:attrName>
                                        </p:attrNameLst>
                                      </p:cBhvr>
                                      <p:to>
                                        <p:strVal val="visible"/>
                                      </p:to>
                                    </p:set>
                                    <p:anim calcmode="lin" valueType="num">
                                      <p:cBhvr additive="base">
                                        <p:cTn id="19" dur="1000" fill="hold"/>
                                        <p:tgtEl>
                                          <p:spTgt spid="64"/>
                                        </p:tgtEl>
                                        <p:attrNameLst>
                                          <p:attrName>ppt_x</p:attrName>
                                        </p:attrNameLst>
                                      </p:cBhvr>
                                      <p:tavLst>
                                        <p:tav tm="0">
                                          <p:val>
                                            <p:strVal val="0-#ppt_w/2"/>
                                          </p:val>
                                        </p:tav>
                                        <p:tav tm="100000">
                                          <p:val>
                                            <p:strVal val="#ppt_x"/>
                                          </p:val>
                                        </p:tav>
                                      </p:tavLst>
                                    </p:anim>
                                    <p:anim calcmode="lin" valueType="num">
                                      <p:cBhvr additive="base">
                                        <p:cTn id="20" dur="1000" fill="hold"/>
                                        <p:tgtEl>
                                          <p:spTgt spid="6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000" fill="hold">
                                          <p:stCondLst>
                                            <p:cond delay="0"/>
                                          </p:stCondLst>
                                        </p:cTn>
                                        <p:tgtEl>
                                          <p:spTgt spid="70"/>
                                        </p:tgtEl>
                                        <p:attrNameLst>
                                          <p:attrName>style.visibility</p:attrName>
                                        </p:attrNameLst>
                                      </p:cBhvr>
                                      <p:to>
                                        <p:strVal val="visible"/>
                                      </p:to>
                                    </p:set>
                                    <p:anim calcmode="lin" valueType="num">
                                      <p:cBhvr additive="base">
                                        <p:cTn id="23" dur="1000" fill="hold"/>
                                        <p:tgtEl>
                                          <p:spTgt spid="70"/>
                                        </p:tgtEl>
                                        <p:attrNameLst>
                                          <p:attrName>ppt_x</p:attrName>
                                        </p:attrNameLst>
                                      </p:cBhvr>
                                      <p:tavLst>
                                        <p:tav tm="0">
                                          <p:val>
                                            <p:strVal val="0-#ppt_w/2"/>
                                          </p:val>
                                        </p:tav>
                                        <p:tav tm="100000">
                                          <p:val>
                                            <p:strVal val="#ppt_x"/>
                                          </p:val>
                                        </p:tav>
                                      </p:tavLst>
                                    </p:anim>
                                    <p:anim calcmode="lin" valueType="num">
                                      <p:cBhvr additive="base">
                                        <p:cTn id="24" dur="1000" fill="hold"/>
                                        <p:tgtEl>
                                          <p:spTgt spid="7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3250"/>
                                  </p:stCondLst>
                                  <p:childTnLst>
                                    <p:set>
                                      <p:cBhvr>
                                        <p:cTn id="26" dur="1000" fill="hold">
                                          <p:stCondLst>
                                            <p:cond delay="0"/>
                                          </p:stCondLst>
                                        </p:cTn>
                                        <p:tgtEl>
                                          <p:spTgt spid="55"/>
                                        </p:tgtEl>
                                        <p:attrNameLst>
                                          <p:attrName>style.visibility</p:attrName>
                                        </p:attrNameLst>
                                      </p:cBhvr>
                                      <p:to>
                                        <p:strVal val="visible"/>
                                      </p:to>
                                    </p:set>
                                    <p:anim calcmode="lin" valueType="num">
                                      <p:cBhvr additive="base">
                                        <p:cTn id="27" dur="1000" fill="hold"/>
                                        <p:tgtEl>
                                          <p:spTgt spid="55"/>
                                        </p:tgtEl>
                                        <p:attrNameLst>
                                          <p:attrName>ppt_x</p:attrName>
                                        </p:attrNameLst>
                                      </p:cBhvr>
                                      <p:tavLst>
                                        <p:tav tm="0">
                                          <p:val>
                                            <p:strVal val="1+#ppt_w/2"/>
                                          </p:val>
                                        </p:tav>
                                        <p:tav tm="100000">
                                          <p:val>
                                            <p:strVal val="#ppt_x"/>
                                          </p:val>
                                        </p:tav>
                                      </p:tavLst>
                                    </p:anim>
                                    <p:anim calcmode="lin" valueType="num">
                                      <p:cBhvr additive="base">
                                        <p:cTn id="28" dur="1000" fill="hold"/>
                                        <p:tgtEl>
                                          <p:spTgt spid="5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3750"/>
                                  </p:stCondLst>
                                  <p:childTnLst>
                                    <p:set>
                                      <p:cBhvr>
                                        <p:cTn id="30" dur="1000" fill="hold">
                                          <p:stCondLst>
                                            <p:cond delay="0"/>
                                          </p:stCondLst>
                                        </p:cTn>
                                        <p:tgtEl>
                                          <p:spTgt spid="72"/>
                                        </p:tgtEl>
                                        <p:attrNameLst>
                                          <p:attrName>style.visibility</p:attrName>
                                        </p:attrNameLst>
                                      </p:cBhvr>
                                      <p:to>
                                        <p:strVal val="visible"/>
                                      </p:to>
                                    </p:set>
                                    <p:anim calcmode="lin" valueType="num">
                                      <p:cBhvr additive="base">
                                        <p:cTn id="31" dur="1000" fill="hold"/>
                                        <p:tgtEl>
                                          <p:spTgt spid="72"/>
                                        </p:tgtEl>
                                        <p:attrNameLst>
                                          <p:attrName>ppt_x</p:attrName>
                                        </p:attrNameLst>
                                      </p:cBhvr>
                                      <p:tavLst>
                                        <p:tav tm="0">
                                          <p:val>
                                            <p:strVal val="1+#ppt_w/2"/>
                                          </p:val>
                                        </p:tav>
                                        <p:tav tm="100000">
                                          <p:val>
                                            <p:strVal val="#ppt_x"/>
                                          </p:val>
                                        </p:tav>
                                      </p:tavLst>
                                    </p:anim>
                                    <p:anim calcmode="lin" valueType="num">
                                      <p:cBhvr additive="base">
                                        <p:cTn id="32" dur="1000" fill="hold"/>
                                        <p:tgtEl>
                                          <p:spTgt spid="72"/>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3750"/>
                                  </p:stCondLst>
                                  <p:childTnLst>
                                    <p:set>
                                      <p:cBhvr>
                                        <p:cTn id="34" dur="1000" fill="hold">
                                          <p:stCondLst>
                                            <p:cond delay="0"/>
                                          </p:stCondLst>
                                        </p:cTn>
                                        <p:tgtEl>
                                          <p:spTgt spid="59"/>
                                        </p:tgtEl>
                                        <p:attrNameLst>
                                          <p:attrName>style.visibility</p:attrName>
                                        </p:attrNameLst>
                                      </p:cBhvr>
                                      <p:to>
                                        <p:strVal val="visible"/>
                                      </p:to>
                                    </p:set>
                                    <p:anim calcmode="lin" valueType="num">
                                      <p:cBhvr additive="base">
                                        <p:cTn id="35" dur="1000" fill="hold"/>
                                        <p:tgtEl>
                                          <p:spTgt spid="59"/>
                                        </p:tgtEl>
                                        <p:attrNameLst>
                                          <p:attrName>ppt_x</p:attrName>
                                        </p:attrNameLst>
                                      </p:cBhvr>
                                      <p:tavLst>
                                        <p:tav tm="0">
                                          <p:val>
                                            <p:strVal val="1+#ppt_w/2"/>
                                          </p:val>
                                        </p:tav>
                                        <p:tav tm="100000">
                                          <p:val>
                                            <p:strVal val="#ppt_x"/>
                                          </p:val>
                                        </p:tav>
                                      </p:tavLst>
                                    </p:anim>
                                    <p:anim calcmode="lin" valueType="num">
                                      <p:cBhvr additive="base">
                                        <p:cTn id="36" dur="1000" fill="hold"/>
                                        <p:tgtEl>
                                          <p:spTgt spid="5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3500"/>
                                  </p:stCondLst>
                                  <p:childTnLst>
                                    <p:set>
                                      <p:cBhvr>
                                        <p:cTn id="38" dur="1000" fill="hold">
                                          <p:stCondLst>
                                            <p:cond delay="0"/>
                                          </p:stCondLst>
                                        </p:cTn>
                                        <p:tgtEl>
                                          <p:spTgt spid="74"/>
                                        </p:tgtEl>
                                        <p:attrNameLst>
                                          <p:attrName>style.visibility</p:attrName>
                                        </p:attrNameLst>
                                      </p:cBhvr>
                                      <p:to>
                                        <p:strVal val="visible"/>
                                      </p:to>
                                    </p:set>
                                    <p:anim calcmode="lin" valueType="num">
                                      <p:cBhvr additive="base">
                                        <p:cTn id="39" dur="1000" fill="hold"/>
                                        <p:tgtEl>
                                          <p:spTgt spid="74"/>
                                        </p:tgtEl>
                                        <p:attrNameLst>
                                          <p:attrName>ppt_x</p:attrName>
                                        </p:attrNameLst>
                                      </p:cBhvr>
                                      <p:tavLst>
                                        <p:tav tm="0">
                                          <p:val>
                                            <p:strVal val="1+#ppt_w/2"/>
                                          </p:val>
                                        </p:tav>
                                        <p:tav tm="100000">
                                          <p:val>
                                            <p:strVal val="#ppt_x"/>
                                          </p:val>
                                        </p:tav>
                                      </p:tavLst>
                                    </p:anim>
                                    <p:anim calcmode="lin" valueType="num">
                                      <p:cBhvr additive="base">
                                        <p:cTn id="40" dur="10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ldLvl="0" animBg="1"/>
      <p:bldP spid="68" grpId="0"/>
      <p:bldP spid="69" grpId="0"/>
      <p:bldP spid="70" grpId="0"/>
      <p:bldP spid="72" grpId="0"/>
      <p:bldP spid="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620" y="-292735"/>
            <a:ext cx="4366895" cy="1968500"/>
            <a:chOff x="5293" y="2905"/>
            <a:chExt cx="8094" cy="3654"/>
          </a:xfrm>
        </p:grpSpPr>
        <p:cxnSp>
          <p:nvCxnSpPr>
            <p:cNvPr id="6" name="直接连接符 5"/>
            <p:cNvCxnSpPr/>
            <p:nvPr/>
          </p:nvCxnSpPr>
          <p:spPr>
            <a:xfrm>
              <a:off x="8242" y="4946"/>
              <a:ext cx="510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293" y="3359"/>
              <a:ext cx="3200" cy="3200"/>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4" name="Oval 29"/>
              <p:cNvSpPr>
                <a:spLocks noChangeAspect="1"/>
              </p:cNvSpPr>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endParaRPr lang="en-US" sz="2800" dirty="0">
                  <a:solidFill>
                    <a:srgbClr val="FA783A"/>
                  </a:solidFill>
                  <a:effectLst>
                    <a:outerShdw blurRad="38100" dist="38100" dir="2700000" algn="tl">
                      <a:srgbClr val="000000">
                        <a:alpha val="43137"/>
                      </a:srgbClr>
                    </a:outerShdw>
                  </a:effectLst>
                  <a:latin typeface="DIN-BoldItalic" pitchFamily="50" charset="0"/>
                </a:endParaRPr>
              </a:p>
            </p:txBody>
          </p:sp>
        </p:grpSp>
        <p:sp>
          <p:nvSpPr>
            <p:cNvPr id="5" name="KSO_Shape"/>
            <p:cNvSpPr/>
            <p:nvPr/>
          </p:nvSpPr>
          <p:spPr bwMode="auto">
            <a:xfrm>
              <a:off x="6096" y="4403"/>
              <a:ext cx="1620" cy="111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 name="Rectangle 49"/>
            <p:cNvSpPr/>
            <p:nvPr/>
          </p:nvSpPr>
          <p:spPr>
            <a:xfrm>
              <a:off x="8320" y="3857"/>
              <a:ext cx="5067" cy="1083"/>
            </a:xfrm>
            <a:prstGeom prst="rect">
              <a:avLst/>
            </a:prstGeom>
            <a:effectLst/>
          </p:spPr>
          <p:txBody>
            <a:bodyPr wrap="square">
              <a:spAutoFit/>
            </a:bodyPr>
            <a:lstStyle/>
            <a:p>
              <a:pPr marL="0" lvl="1"/>
              <a:r>
                <a:rPr lang="zh-CN" altLang="en-US" sz="3200" b="1" dirty="0" smtClean="0">
                  <a:solidFill>
                    <a:srgbClr val="2684E2"/>
                  </a:solidFill>
                  <a:latin typeface="微软雅黑" panose="020B0503020204020204" pitchFamily="34" charset="-122"/>
                  <a:ea typeface="微软雅黑" panose="020B0503020204020204" pitchFamily="34" charset="-122"/>
                </a:rPr>
                <a:t>（一）取得时</a:t>
              </a:r>
              <a:endParaRPr lang="en-US" altLang="zh-CN" sz="3200" b="1" dirty="0" smtClean="0">
                <a:solidFill>
                  <a:srgbClr val="2684E2"/>
                </a:solidFill>
                <a:latin typeface="微软雅黑" panose="020B0503020204020204" pitchFamily="34" charset="-122"/>
                <a:ea typeface="微软雅黑" panose="020B0503020204020204" pitchFamily="34" charset="-122"/>
              </a:endParaRPr>
            </a:p>
          </p:txBody>
        </p:sp>
        <p:sp>
          <p:nvSpPr>
            <p:cNvPr id="39" name="椭圆 38"/>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0" name="椭圆 39"/>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1" name="椭圆 40"/>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2" name="椭圆 41"/>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3" name="椭圆 42"/>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4" name="椭圆 43"/>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5" name="椭圆 44"/>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6" name="椭圆 45"/>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7" name="椭圆 46"/>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8" name="椭圆 47"/>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pic>
        <p:nvPicPr>
          <p:cNvPr id="49" name="图片 48" descr="IMG_8814(20231106-101648)"/>
          <p:cNvPicPr>
            <a:picLocks noChangeAspect="1"/>
          </p:cNvPicPr>
          <p:nvPr/>
        </p:nvPicPr>
        <p:blipFill>
          <a:blip r:embed="rId1"/>
          <a:stretch>
            <a:fillRect/>
          </a:stretch>
        </p:blipFill>
        <p:spPr>
          <a:xfrm>
            <a:off x="1849120" y="836930"/>
            <a:ext cx="10005060" cy="2882265"/>
          </a:xfrm>
          <a:prstGeom prst="rect">
            <a:avLst/>
          </a:prstGeom>
        </p:spPr>
      </p:pic>
      <p:sp>
        <p:nvSpPr>
          <p:cNvPr id="11" name="文本框 10"/>
          <p:cNvSpPr txBox="1"/>
          <p:nvPr/>
        </p:nvSpPr>
        <p:spPr>
          <a:xfrm>
            <a:off x="601980" y="3813175"/>
            <a:ext cx="11073765" cy="3061970"/>
          </a:xfrm>
          <a:prstGeom prst="rect">
            <a:avLst/>
          </a:prstGeom>
          <a:noFill/>
        </p:spPr>
        <p:txBody>
          <a:bodyPr wrap="square" rtlCol="0" anchor="t">
            <a:noAutofit/>
          </a:bodyPr>
          <a:p>
            <a:pPr lvl="0" algn="l"/>
            <a:r>
              <a:rPr lang="zh-CN" altLang="en-US" sz="2400" b="1" dirty="0">
                <a:solidFill>
                  <a:srgbClr val="FF0000"/>
                </a:solidFill>
                <a:latin typeface="微软雅黑" panose="020B0503020204020204" pitchFamily="34" charset="-122"/>
                <a:ea typeface="微软雅黑" panose="020B0503020204020204" pitchFamily="34" charset="-122"/>
                <a:sym typeface="+mn-ea"/>
              </a:rPr>
              <a:t>思考与分析：</a:t>
            </a:r>
            <a:endParaRPr lang="zh-CN" altLang="en-US" sz="2400" b="1" dirty="0">
              <a:solidFill>
                <a:srgbClr val="FF0000"/>
              </a:solidFill>
              <a:ea typeface="黑体" panose="02010609060101010101" charset="-122"/>
            </a:endParaRPr>
          </a:p>
          <a:p>
            <a:pPr lvl="0" algn="l"/>
            <a:r>
              <a:rPr lang="zh-CN" altLang="en-US" sz="2400" b="1" dirty="0" smtClean="0">
                <a:solidFill>
                  <a:srgbClr val="2684E2"/>
                </a:solidFill>
                <a:latin typeface="微软雅黑" panose="020B0503020204020204" pitchFamily="34" charset="-122"/>
                <a:ea typeface="微软雅黑" panose="020B0503020204020204" pitchFamily="34" charset="-122"/>
                <a:sym typeface="+mn-ea"/>
              </a:rPr>
              <a:t>①购入时，小芳的中介费如何处理？</a:t>
            </a:r>
            <a:endParaRPr lang="zh-CN" altLang="en-US" sz="2400" b="1" dirty="0">
              <a:solidFill>
                <a:srgbClr val="2684E2"/>
              </a:solidFill>
              <a:latin typeface="+mj-ea"/>
              <a:ea typeface="+mj-ea"/>
            </a:endParaRPr>
          </a:p>
          <a:p>
            <a:pPr lvl="0" algn="l"/>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取得交易性金融资产所发生的相关交易费用应在发生时计入“</a:t>
            </a:r>
            <a:r>
              <a:rPr lang="zh-CN" altLang="en-US" sz="2400" b="1" u="sng"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”。（手续费和佣金</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、相关税费等</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pPr lvl="0" algn="l"/>
            <a:r>
              <a:rPr lang="zh-CN" altLang="en-US" sz="2400" b="1" dirty="0" smtClean="0">
                <a:solidFill>
                  <a:srgbClr val="2684E2"/>
                </a:solidFill>
                <a:latin typeface="微软雅黑" panose="020B0503020204020204" pitchFamily="34" charset="-122"/>
                <a:ea typeface="微软雅黑" panose="020B0503020204020204" pitchFamily="34" charset="-122"/>
                <a:sym typeface="+mn-ea"/>
              </a:rPr>
              <a:t>②购入时，母鸡肚子里的鸡蛋如何确认？</a:t>
            </a:r>
            <a:endParaRPr lang="zh-CN" altLang="en-US" sz="2400" b="1" dirty="0">
              <a:solidFill>
                <a:srgbClr val="2684E2"/>
              </a:solidFill>
              <a:latin typeface="微软雅黑" panose="020B0503020204020204" pitchFamily="34" charset="-122"/>
              <a:ea typeface="微软雅黑" panose="020B0503020204020204" pitchFamily="34" charset="-122"/>
            </a:endParaRPr>
          </a:p>
          <a:p>
            <a:pPr lvl="0" algn="l"/>
            <a:r>
              <a:rPr lang="zh-CN" altLang="en-US" sz="2400" b="1" dirty="0">
                <a:ea typeface="宋体" panose="02010600030101010101" pitchFamily="2" charset="-122"/>
                <a:sym typeface="+mn-ea"/>
              </a:rPr>
              <a:t>实际支付的价款中包含的已宣告但尚未领取的现金股利或已到付息期但尚未领取的债券利息，应单独确认为 “</a:t>
            </a:r>
            <a:r>
              <a:rPr lang="zh-CN" altLang="en-US" sz="2400" b="1" u="sng" dirty="0">
                <a:solidFill>
                  <a:schemeClr val="tx1"/>
                </a:solidFill>
                <a:ea typeface="宋体" panose="02010600030101010101" pitchFamily="2" charset="-122"/>
                <a:sym typeface="+mn-ea"/>
              </a:rPr>
              <a:t>        </a:t>
            </a:r>
            <a:r>
              <a:rPr lang="en-US" altLang="zh-CN" sz="2400" b="1" u="sng" dirty="0">
                <a:solidFill>
                  <a:schemeClr val="tx1"/>
                </a:solidFill>
                <a:ea typeface="宋体" panose="02010600030101010101" pitchFamily="2" charset="-122"/>
                <a:sym typeface="+mn-ea"/>
              </a:rPr>
              <a:t>  </a:t>
            </a:r>
            <a:r>
              <a:rPr lang="zh-CN" altLang="en-US" sz="2400" b="1" u="sng" dirty="0">
                <a:solidFill>
                  <a:schemeClr val="tx1"/>
                </a:solidFill>
                <a:ea typeface="宋体" panose="02010600030101010101" pitchFamily="2" charset="-122"/>
                <a:sym typeface="+mn-ea"/>
              </a:rPr>
              <a:t>  </a:t>
            </a:r>
            <a:r>
              <a:rPr lang="en-US" altLang="zh-CN" sz="2400" b="1" u="sng" dirty="0">
                <a:solidFill>
                  <a:schemeClr val="tx1"/>
                </a:solidFill>
                <a:ea typeface="宋体" panose="02010600030101010101" pitchFamily="2" charset="-122"/>
                <a:sym typeface="+mn-ea"/>
              </a:rPr>
              <a:t>   </a:t>
            </a:r>
            <a:r>
              <a:rPr lang="zh-CN" altLang="en-US" sz="2400" b="1" u="sng" dirty="0">
                <a:solidFill>
                  <a:schemeClr val="tx1"/>
                </a:solidFill>
                <a:ea typeface="宋体" panose="02010600030101010101" pitchFamily="2" charset="-122"/>
                <a:sym typeface="+mn-ea"/>
              </a:rPr>
              <a:t>      </a:t>
            </a:r>
            <a:r>
              <a:rPr lang="zh-CN" altLang="en-US" sz="2400" b="1" dirty="0">
                <a:ea typeface="宋体" panose="02010600030101010101" pitchFamily="2" charset="-122"/>
                <a:sym typeface="+mn-ea"/>
              </a:rPr>
              <a:t>”或“</a:t>
            </a:r>
            <a:r>
              <a:rPr lang="zh-CN" altLang="en-US" sz="2400" b="1" u="sng" dirty="0">
                <a:solidFill>
                  <a:schemeClr val="tx1"/>
                </a:solidFill>
                <a:ea typeface="宋体" panose="02010600030101010101" pitchFamily="2" charset="-122"/>
                <a:sym typeface="+mn-ea"/>
              </a:rPr>
              <a:t>     </a:t>
            </a:r>
            <a:r>
              <a:rPr lang="en-US" altLang="zh-CN" sz="2400" b="1" u="sng" dirty="0">
                <a:solidFill>
                  <a:schemeClr val="tx1"/>
                </a:solidFill>
                <a:ea typeface="宋体" panose="02010600030101010101" pitchFamily="2" charset="-122"/>
                <a:sym typeface="+mn-ea"/>
              </a:rPr>
              <a:t>  </a:t>
            </a:r>
            <a:r>
              <a:rPr lang="zh-CN" altLang="en-US" sz="2400" b="1" u="sng" dirty="0">
                <a:solidFill>
                  <a:schemeClr val="tx1"/>
                </a:solidFill>
                <a:ea typeface="宋体" panose="02010600030101010101" pitchFamily="2" charset="-122"/>
                <a:sym typeface="+mn-ea"/>
              </a:rPr>
              <a:t>     </a:t>
            </a:r>
            <a:r>
              <a:rPr lang="en-US" altLang="zh-CN" sz="2400" b="1" u="sng" dirty="0">
                <a:solidFill>
                  <a:schemeClr val="tx1"/>
                </a:solidFill>
                <a:ea typeface="宋体" panose="02010600030101010101" pitchFamily="2" charset="-122"/>
                <a:sym typeface="+mn-ea"/>
              </a:rPr>
              <a:t>   </a:t>
            </a:r>
            <a:r>
              <a:rPr lang="zh-CN" altLang="en-US" sz="2400" b="1" u="sng" dirty="0">
                <a:solidFill>
                  <a:schemeClr val="tx1"/>
                </a:solidFill>
                <a:ea typeface="宋体" panose="02010600030101010101" pitchFamily="2" charset="-122"/>
                <a:sym typeface="+mn-ea"/>
              </a:rPr>
              <a:t>      </a:t>
            </a:r>
            <a:r>
              <a:rPr lang="zh-CN" altLang="en-US" sz="2400" b="1" dirty="0">
                <a:ea typeface="宋体" panose="02010600030101010101" pitchFamily="2" charset="-122"/>
                <a:sym typeface="+mn-ea"/>
              </a:rPr>
              <a:t>”。</a:t>
            </a:r>
            <a:endParaRPr lang="zh-CN" altLang="en-US" sz="2400" b="1" dirty="0">
              <a:ea typeface="宋体" panose="02010600030101010101" pitchFamily="2" charset="-122"/>
              <a:sym typeface="+mn-ea"/>
            </a:endParaRPr>
          </a:p>
        </p:txBody>
      </p:sp>
      <p:sp>
        <p:nvSpPr>
          <p:cNvPr id="156678" name="文本框 156677"/>
          <p:cNvSpPr txBox="1"/>
          <p:nvPr>
            <p:custDataLst>
              <p:tags r:id="rId2"/>
            </p:custDataLst>
          </p:nvPr>
        </p:nvSpPr>
        <p:spPr>
          <a:xfrm>
            <a:off x="9193530" y="4509135"/>
            <a:ext cx="2057400" cy="460375"/>
          </a:xfrm>
          <a:prstGeom prst="rect">
            <a:avLst/>
          </a:prstGeom>
          <a:noFill/>
          <a:ln w="9525">
            <a:noFill/>
          </a:ln>
        </p:spPr>
        <p:txBody>
          <a:bodyPr>
            <a:spAutoFit/>
          </a:bodyPr>
          <a:p>
            <a:pPr>
              <a:spcBef>
                <a:spcPct val="50000"/>
              </a:spcBef>
            </a:pPr>
            <a:r>
              <a:rPr lang="zh-CN" altLang="en-US" sz="2400" b="1" dirty="0">
                <a:solidFill>
                  <a:srgbClr val="FF0000"/>
                </a:solidFill>
                <a:ea typeface="宋体" panose="02010600030101010101" pitchFamily="2" charset="-122"/>
              </a:rPr>
              <a:t>投资收益</a:t>
            </a:r>
            <a:endParaRPr lang="zh-CN" altLang="en-US" sz="2400" b="1" dirty="0">
              <a:solidFill>
                <a:srgbClr val="FF0000"/>
              </a:solidFill>
              <a:ea typeface="宋体" panose="02010600030101010101" pitchFamily="2" charset="-122"/>
            </a:endParaRPr>
          </a:p>
        </p:txBody>
      </p:sp>
      <p:sp>
        <p:nvSpPr>
          <p:cNvPr id="156679" name="文本框 156678"/>
          <p:cNvSpPr txBox="1"/>
          <p:nvPr>
            <p:custDataLst>
              <p:tags r:id="rId3"/>
            </p:custDataLst>
          </p:nvPr>
        </p:nvSpPr>
        <p:spPr>
          <a:xfrm>
            <a:off x="4729480" y="6021070"/>
            <a:ext cx="2057400" cy="460375"/>
          </a:xfrm>
          <a:prstGeom prst="rect">
            <a:avLst/>
          </a:prstGeom>
          <a:noFill/>
          <a:ln w="9525">
            <a:noFill/>
          </a:ln>
        </p:spPr>
        <p:txBody>
          <a:bodyPr>
            <a:spAutoFit/>
          </a:bodyPr>
          <a:p>
            <a:pPr>
              <a:spcBef>
                <a:spcPct val="50000"/>
              </a:spcBef>
            </a:pPr>
            <a:r>
              <a:rPr lang="zh-CN" altLang="en-US" sz="2400" dirty="0">
                <a:solidFill>
                  <a:srgbClr val="0000CC"/>
                </a:solidFill>
                <a:ea typeface="宋体" panose="02010600030101010101" pitchFamily="2" charset="-122"/>
              </a:rPr>
              <a:t> </a:t>
            </a:r>
            <a:r>
              <a:rPr lang="zh-CN" altLang="en-US" sz="2400" b="1" dirty="0">
                <a:solidFill>
                  <a:srgbClr val="FF0000"/>
                </a:solidFill>
                <a:ea typeface="宋体" panose="02010600030101010101" pitchFamily="2" charset="-122"/>
              </a:rPr>
              <a:t>应收股利</a:t>
            </a:r>
            <a:endParaRPr lang="zh-CN" altLang="en-US" sz="2400" b="1" dirty="0">
              <a:solidFill>
                <a:srgbClr val="FF0000"/>
              </a:solidFill>
              <a:ea typeface="宋体" panose="02010600030101010101" pitchFamily="2" charset="-122"/>
            </a:endParaRPr>
          </a:p>
        </p:txBody>
      </p:sp>
      <p:sp>
        <p:nvSpPr>
          <p:cNvPr id="156680" name="文本框 156679"/>
          <p:cNvSpPr txBox="1"/>
          <p:nvPr>
            <p:custDataLst>
              <p:tags r:id="rId4"/>
            </p:custDataLst>
          </p:nvPr>
        </p:nvSpPr>
        <p:spPr>
          <a:xfrm>
            <a:off x="7105650" y="6021070"/>
            <a:ext cx="2057400" cy="460375"/>
          </a:xfrm>
          <a:prstGeom prst="rect">
            <a:avLst/>
          </a:prstGeom>
          <a:noFill/>
          <a:ln w="9525">
            <a:noFill/>
          </a:ln>
        </p:spPr>
        <p:txBody>
          <a:bodyPr>
            <a:spAutoFit/>
          </a:bodyPr>
          <a:p>
            <a:pPr>
              <a:spcBef>
                <a:spcPct val="50000"/>
              </a:spcBef>
            </a:pPr>
            <a:r>
              <a:rPr lang="zh-CN" altLang="en-US" sz="2400" b="1" dirty="0">
                <a:solidFill>
                  <a:srgbClr val="FF0000"/>
                </a:solidFill>
                <a:ea typeface="宋体" panose="02010600030101010101" pitchFamily="2" charset="-122"/>
              </a:rPr>
              <a:t>应收利息</a:t>
            </a:r>
            <a:endParaRPr lang="zh-CN" altLang="en-US" sz="2400" b="1" dirty="0">
              <a:solidFill>
                <a:srgbClr val="FF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to="" calcmode="lin" valueType="num">
                                      <p:cBhvr>
                                        <p:cTn id="7" dur="1" fill="hold"/>
                                        <p:tgtEl>
                                          <p:spTgt spid="49"/>
                                        </p:tgtEl>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500"/>
                                  </p:stCondLst>
                                  <p:childTnLst>
                                    <p:set>
                                      <p:cBhvr>
                                        <p:cTn id="16" dur="1" fill="hold">
                                          <p:stCondLst>
                                            <p:cond delay="0"/>
                                          </p:stCondLst>
                                        </p:cTn>
                                        <p:tgtEl>
                                          <p:spTgt spid="156678"/>
                                        </p:tgtEl>
                                        <p:attrNameLst>
                                          <p:attrName>style.visibility</p:attrName>
                                        </p:attrNameLst>
                                      </p:cBhvr>
                                      <p:to>
                                        <p:strVal val="visible"/>
                                      </p:to>
                                    </p:set>
                                    <p:anim to="" calcmode="lin" valueType="num">
                                      <p:cBhvr>
                                        <p:cTn id="17" dur="1" fill="hold"/>
                                        <p:tgtEl>
                                          <p:spTgt spid="156678"/>
                                        </p:tgtEl>
                                        <p:attrNameLst>
                                          <p:attrName>style.visibility</p:attrName>
                                        </p:attrNameLst>
                                      </p:cBhvr>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1" nodeType="clickEffect">
                                  <p:stCondLst>
                                    <p:cond delay="750"/>
                                  </p:stCondLst>
                                  <p:childTnLst>
                                    <p:set>
                                      <p:cBhvr>
                                        <p:cTn id="21" dur="1" fill="hold">
                                          <p:stCondLst>
                                            <p:cond delay="0"/>
                                          </p:stCondLst>
                                        </p:cTn>
                                        <p:tgtEl>
                                          <p:spTgt spid="156679"/>
                                        </p:tgtEl>
                                        <p:attrNameLst>
                                          <p:attrName>style.visibility</p:attrName>
                                        </p:attrNameLst>
                                      </p:cBhvr>
                                      <p:to>
                                        <p:strVal val="visible"/>
                                      </p:to>
                                    </p:set>
                                    <p:anim calcmode="lin" valueType="num">
                                      <p:cBhvr additive="base">
                                        <p:cTn id="22" dur="1000" fill="hold"/>
                                        <p:tgtEl>
                                          <p:spTgt spid="156679"/>
                                        </p:tgtEl>
                                        <p:attrNameLst>
                                          <p:attrName>ppt_x</p:attrName>
                                        </p:attrNameLst>
                                      </p:cBhvr>
                                      <p:tavLst>
                                        <p:tav tm="0">
                                          <p:val>
                                            <p:strVal val="0-#ppt_w/2"/>
                                          </p:val>
                                        </p:tav>
                                        <p:tav tm="100000">
                                          <p:val>
                                            <p:strVal val="#ppt_x"/>
                                          </p:val>
                                        </p:tav>
                                      </p:tavLst>
                                    </p:anim>
                                    <p:anim calcmode="lin" valueType="num">
                                      <p:cBhvr additive="base">
                                        <p:cTn id="23" dur="1000" fill="hold"/>
                                        <p:tgtEl>
                                          <p:spTgt spid="156679"/>
                                        </p:tgtEl>
                                        <p:attrNameLst>
                                          <p:attrName>ppt_y</p:attrName>
                                        </p:attrNameLst>
                                      </p:cBhvr>
                                      <p:tavLst>
                                        <p:tav tm="0">
                                          <p:val>
                                            <p:strVal val="#ppt_y"/>
                                          </p:val>
                                        </p:tav>
                                        <p:tav tm="100000">
                                          <p:val>
                                            <p:strVal val="#ppt_y"/>
                                          </p:val>
                                        </p:tav>
                                      </p:tavLst>
                                    </p:anim>
                                  </p:childTnLst>
                                </p:cTn>
                              </p:par>
                              <p:par>
                                <p:cTn id="24" presetID="2" presetClass="entr" presetSubtype="2" fill="hold" grpId="1" nodeType="withEffect">
                                  <p:stCondLst>
                                    <p:cond delay="750"/>
                                  </p:stCondLst>
                                  <p:childTnLst>
                                    <p:set>
                                      <p:cBhvr>
                                        <p:cTn id="25" dur="1" fill="hold">
                                          <p:stCondLst>
                                            <p:cond delay="0"/>
                                          </p:stCondLst>
                                        </p:cTn>
                                        <p:tgtEl>
                                          <p:spTgt spid="156680"/>
                                        </p:tgtEl>
                                        <p:attrNameLst>
                                          <p:attrName>style.visibility</p:attrName>
                                        </p:attrNameLst>
                                      </p:cBhvr>
                                      <p:to>
                                        <p:strVal val="visible"/>
                                      </p:to>
                                    </p:set>
                                    <p:anim calcmode="lin" valueType="num">
                                      <p:cBhvr additive="base">
                                        <p:cTn id="26" dur="1000" fill="hold"/>
                                        <p:tgtEl>
                                          <p:spTgt spid="156680"/>
                                        </p:tgtEl>
                                        <p:attrNameLst>
                                          <p:attrName>ppt_x</p:attrName>
                                        </p:attrNameLst>
                                      </p:cBhvr>
                                      <p:tavLst>
                                        <p:tav tm="0">
                                          <p:val>
                                            <p:strVal val="1+#ppt_w/2"/>
                                          </p:val>
                                        </p:tav>
                                        <p:tav tm="100000">
                                          <p:val>
                                            <p:strVal val="#ppt_x"/>
                                          </p:val>
                                        </p:tav>
                                      </p:tavLst>
                                    </p:anim>
                                    <p:anim calcmode="lin" valueType="num">
                                      <p:cBhvr additive="base">
                                        <p:cTn id="27" dur="1000" fill="hold"/>
                                        <p:tgtEl>
                                          <p:spTgt spid="1566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p:bldP spid="156679" grpId="1"/>
      <p:bldP spid="156680" grpId="1"/>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620" y="-292735"/>
            <a:ext cx="4366895" cy="1968500"/>
            <a:chOff x="5293" y="2905"/>
            <a:chExt cx="8094" cy="3654"/>
          </a:xfrm>
        </p:grpSpPr>
        <p:cxnSp>
          <p:nvCxnSpPr>
            <p:cNvPr id="6" name="直接连接符 5"/>
            <p:cNvCxnSpPr/>
            <p:nvPr/>
          </p:nvCxnSpPr>
          <p:spPr>
            <a:xfrm>
              <a:off x="8242" y="4946"/>
              <a:ext cx="510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293" y="3359"/>
              <a:ext cx="3200" cy="3200"/>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4" name="Oval 29"/>
              <p:cNvSpPr>
                <a:spLocks noChangeAspect="1"/>
              </p:cNvSpPr>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endParaRPr lang="en-US" sz="2800" dirty="0">
                  <a:solidFill>
                    <a:srgbClr val="FA783A"/>
                  </a:solidFill>
                  <a:effectLst>
                    <a:outerShdw blurRad="38100" dist="38100" dir="2700000" algn="tl">
                      <a:srgbClr val="000000">
                        <a:alpha val="43137"/>
                      </a:srgbClr>
                    </a:outerShdw>
                  </a:effectLst>
                  <a:latin typeface="DIN-BoldItalic" pitchFamily="50" charset="0"/>
                </a:endParaRPr>
              </a:p>
            </p:txBody>
          </p:sp>
        </p:grpSp>
        <p:sp>
          <p:nvSpPr>
            <p:cNvPr id="5" name="KSO_Shape"/>
            <p:cNvSpPr/>
            <p:nvPr/>
          </p:nvSpPr>
          <p:spPr bwMode="auto">
            <a:xfrm>
              <a:off x="6096" y="4403"/>
              <a:ext cx="1620" cy="111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 name="Rectangle 49"/>
            <p:cNvSpPr/>
            <p:nvPr/>
          </p:nvSpPr>
          <p:spPr>
            <a:xfrm>
              <a:off x="8320" y="3857"/>
              <a:ext cx="5067" cy="1083"/>
            </a:xfrm>
            <a:prstGeom prst="rect">
              <a:avLst/>
            </a:prstGeom>
            <a:effectLst/>
          </p:spPr>
          <p:txBody>
            <a:bodyPr wrap="square">
              <a:spAutoFit/>
            </a:bodyPr>
            <a:lstStyle/>
            <a:p>
              <a:pPr marL="0" lvl="1"/>
              <a:r>
                <a:rPr lang="zh-CN" altLang="en-US" sz="3200" b="1" dirty="0" smtClean="0">
                  <a:solidFill>
                    <a:srgbClr val="2684E2"/>
                  </a:solidFill>
                  <a:latin typeface="微软雅黑" panose="020B0503020204020204" pitchFamily="34" charset="-122"/>
                  <a:ea typeface="微软雅黑" panose="020B0503020204020204" pitchFamily="34" charset="-122"/>
                </a:rPr>
                <a:t>（一）取得时</a:t>
              </a:r>
              <a:endParaRPr lang="en-US" altLang="zh-CN" sz="3200" b="1" dirty="0" smtClean="0">
                <a:solidFill>
                  <a:srgbClr val="2684E2"/>
                </a:solidFill>
                <a:latin typeface="微软雅黑" panose="020B0503020204020204" pitchFamily="34" charset="-122"/>
                <a:ea typeface="微软雅黑" panose="020B0503020204020204" pitchFamily="34" charset="-122"/>
              </a:endParaRPr>
            </a:p>
          </p:txBody>
        </p:sp>
        <p:sp>
          <p:nvSpPr>
            <p:cNvPr id="39" name="椭圆 38"/>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0" name="椭圆 39"/>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1" name="椭圆 40"/>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2" name="椭圆 41"/>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3" name="椭圆 42"/>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4" name="椭圆 43"/>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5" name="椭圆 44"/>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6" name="椭圆 45"/>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7" name="椭圆 46"/>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8" name="椭圆 47"/>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pic>
        <p:nvPicPr>
          <p:cNvPr id="49" name="图片 48" descr="IMG_8814(20231106-101648)"/>
          <p:cNvPicPr>
            <a:picLocks noChangeAspect="1"/>
          </p:cNvPicPr>
          <p:nvPr/>
        </p:nvPicPr>
        <p:blipFill>
          <a:blip r:embed="rId1"/>
          <a:stretch>
            <a:fillRect/>
          </a:stretch>
        </p:blipFill>
        <p:spPr>
          <a:xfrm>
            <a:off x="1849120" y="836930"/>
            <a:ext cx="10005060" cy="2882265"/>
          </a:xfrm>
          <a:prstGeom prst="rect">
            <a:avLst/>
          </a:prstGeom>
        </p:spPr>
      </p:pic>
      <p:sp>
        <p:nvSpPr>
          <p:cNvPr id="11" name="文本框 10"/>
          <p:cNvSpPr txBox="1"/>
          <p:nvPr/>
        </p:nvSpPr>
        <p:spPr>
          <a:xfrm>
            <a:off x="462915" y="3813175"/>
            <a:ext cx="11410315" cy="3061970"/>
          </a:xfrm>
          <a:prstGeom prst="rect">
            <a:avLst/>
          </a:prstGeom>
          <a:noFill/>
        </p:spPr>
        <p:txBody>
          <a:bodyPr wrap="square" rtlCol="0" anchor="t">
            <a:noAutofit/>
          </a:bodyPr>
          <a:p>
            <a:pPr lvl="0" algn="l"/>
            <a:r>
              <a:rPr lang="zh-CN" altLang="en-US" sz="2400" b="1" dirty="0">
                <a:solidFill>
                  <a:srgbClr val="FF0000"/>
                </a:solidFill>
                <a:latin typeface="微软雅黑" panose="020B0503020204020204" pitchFamily="34" charset="-122"/>
                <a:ea typeface="微软雅黑" panose="020B0503020204020204" pitchFamily="34" charset="-122"/>
                <a:sym typeface="+mn-ea"/>
              </a:rPr>
              <a:t>思考与分析：</a:t>
            </a:r>
            <a:endParaRPr lang="zh-CN" altLang="en-US" sz="2400" b="1" dirty="0">
              <a:solidFill>
                <a:srgbClr val="FF0000"/>
              </a:solidFill>
              <a:latin typeface="微软雅黑" panose="020B0503020204020204" pitchFamily="34" charset="-122"/>
              <a:ea typeface="微软雅黑" panose="020B0503020204020204" pitchFamily="34" charset="-122"/>
            </a:endParaRPr>
          </a:p>
          <a:p>
            <a:pPr lvl="0" algn="l"/>
            <a:r>
              <a:rPr lang="zh-CN" altLang="en-US" sz="2400" b="1" dirty="0" smtClean="0">
                <a:solidFill>
                  <a:srgbClr val="2684E2"/>
                </a:solidFill>
                <a:latin typeface="微软雅黑" panose="020B0503020204020204" pitchFamily="34" charset="-122"/>
                <a:ea typeface="微软雅黑" panose="020B0503020204020204" pitchFamily="34" charset="-122"/>
                <a:sym typeface="+mn-ea"/>
              </a:rPr>
              <a:t>③支付的价款一共是多少？</a:t>
            </a:r>
            <a:endParaRPr lang="zh-CN" altLang="en-US" sz="2400" b="1" dirty="0">
              <a:solidFill>
                <a:srgbClr val="00B0F0"/>
              </a:solidFill>
              <a:ea typeface="黑体" panose="02010609060101010101" charset="-122"/>
            </a:endParaRPr>
          </a:p>
          <a:p>
            <a:pPr lvl="0" algn="l"/>
            <a:endParaRPr lang="zh-CN" altLang="en-US" sz="2400" b="1" dirty="0">
              <a:ea typeface="宋体" panose="02010600030101010101" pitchFamily="2" charset="-122"/>
            </a:endParaRPr>
          </a:p>
          <a:p>
            <a:pPr lvl="0" algn="l"/>
            <a:r>
              <a:rPr lang="zh-CN" altLang="en-US" sz="2400" b="1" dirty="0" smtClean="0">
                <a:solidFill>
                  <a:srgbClr val="2684E2"/>
                </a:solidFill>
                <a:latin typeface="微软雅黑" panose="020B0503020204020204" pitchFamily="34" charset="-122"/>
                <a:ea typeface="微软雅黑" panose="020B0503020204020204" pitchFamily="34" charset="-122"/>
                <a:sym typeface="+mn-ea"/>
              </a:rPr>
              <a:t>④母鸡是以什么作为初始确认金额，数额如何确认？</a:t>
            </a:r>
            <a:endParaRPr lang="zh-CN" altLang="en-US" sz="2400" b="1" dirty="0">
              <a:solidFill>
                <a:srgbClr val="00B0F0"/>
              </a:solidFill>
              <a:ea typeface="黑体" panose="02010609060101010101" charset="-122"/>
            </a:endParaRPr>
          </a:p>
          <a:p>
            <a:pPr lvl="0" algn="l"/>
            <a:r>
              <a:rPr lang="zh-CN" altLang="en-US" sz="2400" b="1" dirty="0">
                <a:ea typeface="宋体" panose="02010600030101010101" pitchFamily="2" charset="-122"/>
                <a:sym typeface="+mn-ea"/>
              </a:rPr>
              <a:t>企业在取得交易性金融资产时，按照取得金融资产的</a:t>
            </a:r>
            <a:r>
              <a:rPr lang="en-US" altLang="zh-CN" sz="2400" b="1">
                <a:ea typeface="宋体" panose="02010600030101010101" pitchFamily="2" charset="-122"/>
                <a:sym typeface="+mn-ea"/>
              </a:rPr>
              <a:t>____</a:t>
            </a:r>
            <a:r>
              <a:rPr lang="en-US" altLang="zh-CN" sz="2400" b="1">
                <a:ea typeface="宋体" panose="02010600030101010101" pitchFamily="2" charset="-122"/>
                <a:sym typeface="+mn-ea"/>
              </a:rPr>
              <a:t>___</a:t>
            </a:r>
            <a:r>
              <a:rPr lang="en-US" altLang="zh-CN" sz="2400" b="1">
                <a:ea typeface="宋体" panose="02010600030101010101" pitchFamily="2" charset="-122"/>
                <a:sym typeface="+mn-ea"/>
              </a:rPr>
              <a:t>__</a:t>
            </a:r>
            <a:r>
              <a:rPr lang="zh-CN" altLang="en-US" sz="2400" b="1" dirty="0">
                <a:ea typeface="宋体" panose="02010600030101010101" pitchFamily="2" charset="-122"/>
                <a:sym typeface="+mn-ea"/>
              </a:rPr>
              <a:t>作为初始确认金额（取得成本）。</a:t>
            </a:r>
            <a:endParaRPr lang="zh-CN" altLang="en-US" sz="2400" b="1" dirty="0">
              <a:ea typeface="宋体" panose="02010600030101010101" pitchFamily="2" charset="-122"/>
            </a:endParaRPr>
          </a:p>
          <a:p>
            <a:pPr lvl="0" algn="l"/>
            <a:endParaRPr lang="zh-CN" altLang="en-US" sz="2400" b="1" dirty="0">
              <a:ea typeface="宋体" panose="02010600030101010101" pitchFamily="2" charset="-122"/>
              <a:sym typeface="+mn-ea"/>
            </a:endParaRPr>
          </a:p>
        </p:txBody>
      </p:sp>
      <p:sp>
        <p:nvSpPr>
          <p:cNvPr id="156680" name="文本框 156679"/>
          <p:cNvSpPr txBox="1"/>
          <p:nvPr>
            <p:custDataLst>
              <p:tags r:id="rId2"/>
            </p:custDataLst>
          </p:nvPr>
        </p:nvSpPr>
        <p:spPr>
          <a:xfrm>
            <a:off x="624840" y="4580890"/>
            <a:ext cx="2510155" cy="460375"/>
          </a:xfrm>
          <a:prstGeom prst="rect">
            <a:avLst/>
          </a:prstGeom>
          <a:noFill/>
          <a:ln w="9525">
            <a:noFill/>
          </a:ln>
        </p:spPr>
        <p:txBody>
          <a:bodyPr wrap="square">
            <a:spAutoFit/>
          </a:bodyPr>
          <a:p>
            <a:pPr lvl="0" algn="l"/>
            <a:r>
              <a:rPr lang="en-US" altLang="zh-CN" sz="2400" b="1">
                <a:solidFill>
                  <a:srgbClr val="FF0000"/>
                </a:solidFill>
                <a:ea typeface="宋体" panose="02010600030101010101" pitchFamily="2" charset="-122"/>
                <a:sym typeface="+mn-ea"/>
              </a:rPr>
              <a:t>200+10+20=230</a:t>
            </a:r>
            <a:r>
              <a:rPr lang="zh-CN" altLang="en-US" sz="2400" b="1" dirty="0">
                <a:solidFill>
                  <a:srgbClr val="FF0000"/>
                </a:solidFill>
                <a:ea typeface="宋体" panose="02010600030101010101" pitchFamily="2" charset="-122"/>
                <a:sym typeface="+mn-ea"/>
              </a:rPr>
              <a:t>元</a:t>
            </a:r>
            <a:endParaRPr lang="zh-CN" altLang="en-US" sz="2400" b="1" dirty="0">
              <a:solidFill>
                <a:srgbClr val="FF0000"/>
              </a:solidFill>
              <a:ea typeface="宋体" panose="02010600030101010101" pitchFamily="2" charset="-122"/>
              <a:sym typeface="+mn-ea"/>
            </a:endParaRPr>
          </a:p>
        </p:txBody>
      </p:sp>
      <p:sp>
        <p:nvSpPr>
          <p:cNvPr id="182280" name="文本框 182279"/>
          <p:cNvSpPr txBox="1"/>
          <p:nvPr>
            <p:custDataLst>
              <p:tags r:id="rId3"/>
            </p:custDataLst>
          </p:nvPr>
        </p:nvSpPr>
        <p:spPr>
          <a:xfrm>
            <a:off x="7537450" y="5229225"/>
            <a:ext cx="2057400" cy="460375"/>
          </a:xfrm>
          <a:prstGeom prst="rect">
            <a:avLst/>
          </a:prstGeom>
          <a:noFill/>
          <a:ln w="9525">
            <a:noFill/>
          </a:ln>
        </p:spPr>
        <p:txBody>
          <a:bodyPr>
            <a:spAutoFit/>
          </a:bodyPr>
          <a:p>
            <a:pPr>
              <a:spcBef>
                <a:spcPct val="50000"/>
              </a:spcBef>
            </a:pPr>
            <a:r>
              <a:rPr lang="zh-CN" altLang="en-US" sz="2400" b="1" dirty="0">
                <a:solidFill>
                  <a:srgbClr val="FF0000"/>
                </a:solidFill>
                <a:ea typeface="宋体" panose="02010600030101010101" pitchFamily="2" charset="-122"/>
              </a:rPr>
              <a:t>公允价值</a:t>
            </a:r>
            <a:endParaRPr lang="zh-CN" altLang="en-US" sz="2400" b="1" dirty="0">
              <a:solidFill>
                <a:srgbClr val="FF0000"/>
              </a:solidFill>
              <a:ea typeface="宋体" panose="02010600030101010101" pitchFamily="2" charset="-122"/>
            </a:endParaRPr>
          </a:p>
        </p:txBody>
      </p:sp>
      <p:sp>
        <p:nvSpPr>
          <p:cNvPr id="9" name="文本框 8"/>
          <p:cNvSpPr txBox="1"/>
          <p:nvPr>
            <p:custDataLst>
              <p:tags r:id="rId4"/>
            </p:custDataLst>
          </p:nvPr>
        </p:nvSpPr>
        <p:spPr>
          <a:xfrm>
            <a:off x="408940" y="6092825"/>
            <a:ext cx="9364980" cy="1383665"/>
          </a:xfrm>
          <a:prstGeom prst="rect">
            <a:avLst/>
          </a:prstGeom>
          <a:noFill/>
          <a:ln w="9525">
            <a:noFill/>
          </a:ln>
        </p:spPr>
        <p:txBody>
          <a:bodyPr wrap="square">
            <a:spAutoFit/>
          </a:bodyPr>
          <a:p>
            <a:pPr lvl="0" algn="l"/>
            <a:r>
              <a:rPr lang="zh-CN" altLang="en-US" sz="2400" b="1" dirty="0">
                <a:ea typeface="宋体" panose="02010600030101010101" pitchFamily="2" charset="-122"/>
                <a:sym typeface="+mn-ea"/>
              </a:rPr>
              <a:t>公允价值</a:t>
            </a:r>
            <a:r>
              <a:rPr lang="en-US" altLang="en-US" sz="2400" b="1">
                <a:ea typeface="宋体" panose="02010600030101010101" pitchFamily="2" charset="-122"/>
                <a:sym typeface="+mn-ea"/>
              </a:rPr>
              <a:t>＝</a:t>
            </a:r>
            <a:r>
              <a:rPr lang="zh-CN" altLang="en-US" sz="2400" b="1" dirty="0">
                <a:ea typeface="宋体" panose="02010600030101010101" pitchFamily="2" charset="-122"/>
                <a:sym typeface="+mn-ea"/>
              </a:rPr>
              <a:t>实际支付的价款</a:t>
            </a:r>
            <a:r>
              <a:rPr lang="en-US" altLang="zh-CN" sz="2400" b="1">
                <a:ea typeface="宋体" panose="02010600030101010101" pitchFamily="2" charset="-122"/>
                <a:sym typeface="+mn-ea"/>
              </a:rPr>
              <a:t>—</a:t>
            </a:r>
            <a:r>
              <a:rPr lang="zh-CN" altLang="en-US" sz="2400" b="1" dirty="0">
                <a:ea typeface="宋体" panose="02010600030101010101" pitchFamily="2" charset="-122"/>
                <a:sym typeface="+mn-ea"/>
              </a:rPr>
              <a:t>应收股利</a:t>
            </a:r>
            <a:r>
              <a:rPr lang="en-US" altLang="zh-CN" sz="2400" b="1">
                <a:ea typeface="宋体" panose="02010600030101010101" pitchFamily="2" charset="-122"/>
                <a:sym typeface="+mn-ea"/>
              </a:rPr>
              <a:t>/</a:t>
            </a:r>
            <a:r>
              <a:rPr lang="zh-CN" altLang="en-US" sz="2400" b="1" dirty="0">
                <a:ea typeface="宋体" panose="02010600030101010101" pitchFamily="2" charset="-122"/>
                <a:sym typeface="+mn-ea"/>
              </a:rPr>
              <a:t>应收利息</a:t>
            </a:r>
            <a:r>
              <a:rPr lang="en-US" altLang="zh-CN" sz="2400" b="1">
                <a:ea typeface="宋体" panose="02010600030101010101" pitchFamily="2" charset="-122"/>
                <a:sym typeface="+mn-ea"/>
              </a:rPr>
              <a:t>—</a:t>
            </a:r>
            <a:r>
              <a:rPr lang="zh-CN" altLang="en-US" sz="2400" b="1" dirty="0">
                <a:ea typeface="宋体" panose="02010600030101010101" pitchFamily="2" charset="-122"/>
                <a:sym typeface="+mn-ea"/>
              </a:rPr>
              <a:t>相关交易费用</a:t>
            </a:r>
            <a:endParaRPr lang="zh-CN" altLang="en-US" sz="2400" b="1" dirty="0">
              <a:ea typeface="宋体" panose="02010600030101010101" pitchFamily="2" charset="-122"/>
            </a:endParaRPr>
          </a:p>
          <a:p>
            <a:pPr lvl="0" algn="l"/>
            <a:endParaRPr lang="zh-CN" altLang="en-US" sz="2400" b="1" dirty="0">
              <a:ea typeface="宋体" panose="02010600030101010101" pitchFamily="2" charset="-122"/>
              <a:sym typeface="+mn-ea"/>
            </a:endParaRPr>
          </a:p>
          <a:p>
            <a:pPr>
              <a:spcBef>
                <a:spcPct val="50000"/>
              </a:spcBef>
            </a:pPr>
            <a:endParaRPr lang="zh-CN" altLang="en-US" sz="2400" dirty="0">
              <a:solidFill>
                <a:srgbClr val="FF0066"/>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1" nodeType="clickEffect">
                                  <p:stCondLst>
                                    <p:cond delay="0"/>
                                  </p:stCondLst>
                                  <p:childTnLst>
                                    <p:set>
                                      <p:cBhvr>
                                        <p:cTn id="11" dur="1" fill="hold">
                                          <p:stCondLst>
                                            <p:cond delay="0"/>
                                          </p:stCondLst>
                                        </p:cTn>
                                        <p:tgtEl>
                                          <p:spTgt spid="156680"/>
                                        </p:tgtEl>
                                        <p:attrNameLst>
                                          <p:attrName>style.visibility</p:attrName>
                                        </p:attrNameLst>
                                      </p:cBhvr>
                                      <p:to>
                                        <p:strVal val="visible"/>
                                      </p:to>
                                    </p:set>
                                    <p:anim calcmode="lin" valueType="num">
                                      <p:cBhvr additive="base">
                                        <p:cTn id="12" dur="1000" fill="hold"/>
                                        <p:tgtEl>
                                          <p:spTgt spid="156680"/>
                                        </p:tgtEl>
                                        <p:attrNameLst>
                                          <p:attrName>ppt_x</p:attrName>
                                        </p:attrNameLst>
                                      </p:cBhvr>
                                      <p:tavLst>
                                        <p:tav tm="0">
                                          <p:val>
                                            <p:strVal val="1+#ppt_w/2"/>
                                          </p:val>
                                        </p:tav>
                                        <p:tav tm="100000">
                                          <p:val>
                                            <p:strVal val="#ppt_x"/>
                                          </p:val>
                                        </p:tav>
                                      </p:tavLst>
                                    </p:anim>
                                    <p:anim calcmode="lin" valueType="num">
                                      <p:cBhvr additive="base">
                                        <p:cTn id="13" dur="1000" fill="hold"/>
                                        <p:tgtEl>
                                          <p:spTgt spid="15668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82280"/>
                                        </p:tgtEl>
                                        <p:attrNameLst>
                                          <p:attrName>style.visibility</p:attrName>
                                        </p:attrNameLst>
                                      </p:cBhvr>
                                      <p:to>
                                        <p:strVal val="visible"/>
                                      </p:to>
                                    </p:set>
                                    <p:anim to="" calcmode="lin" valueType="num">
                                      <p:cBhvr>
                                        <p:cTn id="18" dur="1" fill="hold"/>
                                        <p:tgtEl>
                                          <p:spTgt spid="182280"/>
                                        </p:tgtEl>
                                        <p:attrNameLst>
                                          <p:attrName>style.visibility</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to="" calcmode="lin" valueType="num">
                                      <p:cBhvr>
                                        <p:cTn id="23" dur="1" fill="hold"/>
                                        <p:tgtEl>
                                          <p:spTgt spid="9"/>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0" grpId="1"/>
      <p:bldP spid="182280" grpId="0"/>
      <p:bldP spid="9" grpId="0"/>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620" y="-292735"/>
            <a:ext cx="4373909" cy="1968500"/>
            <a:chOff x="5293" y="2905"/>
            <a:chExt cx="8107" cy="3654"/>
          </a:xfrm>
        </p:grpSpPr>
        <p:cxnSp>
          <p:nvCxnSpPr>
            <p:cNvPr id="6" name="直接连接符 5"/>
            <p:cNvCxnSpPr/>
            <p:nvPr/>
          </p:nvCxnSpPr>
          <p:spPr>
            <a:xfrm>
              <a:off x="8242" y="4946"/>
              <a:ext cx="510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293" y="3359"/>
              <a:ext cx="3200" cy="3200"/>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4" name="Oval 29"/>
              <p:cNvSpPr>
                <a:spLocks noChangeAspect="1"/>
              </p:cNvSpPr>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endParaRPr lang="en-US" sz="2800" dirty="0">
                  <a:solidFill>
                    <a:srgbClr val="FA783A"/>
                  </a:solidFill>
                  <a:effectLst>
                    <a:outerShdw blurRad="38100" dist="38100" dir="2700000" algn="tl">
                      <a:srgbClr val="000000">
                        <a:alpha val="43137"/>
                      </a:srgbClr>
                    </a:outerShdw>
                  </a:effectLst>
                  <a:latin typeface="DIN-BoldItalic" pitchFamily="50" charset="0"/>
                </a:endParaRPr>
              </a:p>
            </p:txBody>
          </p:sp>
        </p:grpSp>
        <p:sp>
          <p:nvSpPr>
            <p:cNvPr id="5" name="KSO_Shape"/>
            <p:cNvSpPr/>
            <p:nvPr/>
          </p:nvSpPr>
          <p:spPr bwMode="auto">
            <a:xfrm>
              <a:off x="6096" y="4403"/>
              <a:ext cx="1620" cy="111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 name="Rectangle 49"/>
            <p:cNvSpPr/>
            <p:nvPr/>
          </p:nvSpPr>
          <p:spPr>
            <a:xfrm>
              <a:off x="8333" y="3863"/>
              <a:ext cx="5067" cy="1083"/>
            </a:xfrm>
            <a:prstGeom prst="rect">
              <a:avLst/>
            </a:prstGeom>
            <a:effectLst/>
          </p:spPr>
          <p:txBody>
            <a:bodyPr wrap="square">
              <a:spAutoFit/>
            </a:bodyPr>
            <a:lstStyle/>
            <a:p>
              <a:pPr marL="0" lvl="1"/>
              <a:r>
                <a:rPr lang="zh-CN" altLang="en-US" sz="3200" b="1" dirty="0" smtClean="0">
                  <a:solidFill>
                    <a:srgbClr val="2684E2"/>
                  </a:solidFill>
                  <a:latin typeface="微软雅黑" panose="020B0503020204020204" pitchFamily="34" charset="-122"/>
                  <a:ea typeface="微软雅黑" panose="020B0503020204020204" pitchFamily="34" charset="-122"/>
                </a:rPr>
                <a:t>（一）取得时</a:t>
              </a:r>
              <a:endParaRPr lang="en-US" altLang="zh-CN" sz="3200" b="1" dirty="0" smtClean="0">
                <a:solidFill>
                  <a:srgbClr val="2684E2"/>
                </a:solidFill>
                <a:latin typeface="微软雅黑" panose="020B0503020204020204" pitchFamily="34" charset="-122"/>
                <a:ea typeface="微软雅黑" panose="020B0503020204020204" pitchFamily="34" charset="-122"/>
              </a:endParaRPr>
            </a:p>
          </p:txBody>
        </p:sp>
        <p:sp>
          <p:nvSpPr>
            <p:cNvPr id="39" name="椭圆 38"/>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0" name="椭圆 39"/>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1" name="椭圆 40"/>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2" name="椭圆 41"/>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3" name="椭圆 42"/>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4" name="椭圆 43"/>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5" name="椭圆 44"/>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6" name="椭圆 45"/>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7" name="椭圆 46"/>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8" name="椭圆 47"/>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sp>
        <p:nvSpPr>
          <p:cNvPr id="58" name="等腰三角形 57"/>
          <p:cNvSpPr/>
          <p:nvPr/>
        </p:nvSpPr>
        <p:spPr>
          <a:xfrm rot="10800000">
            <a:off x="9820080" y="-27384"/>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a:off x="0" y="4698175"/>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descr="IMG_8814(20231106-101648)"/>
          <p:cNvPicPr>
            <a:picLocks noChangeAspect="1"/>
          </p:cNvPicPr>
          <p:nvPr/>
        </p:nvPicPr>
        <p:blipFill>
          <a:blip r:embed="rId1"/>
          <a:stretch>
            <a:fillRect/>
          </a:stretch>
        </p:blipFill>
        <p:spPr>
          <a:xfrm>
            <a:off x="2019935" y="942975"/>
            <a:ext cx="9577705" cy="3045460"/>
          </a:xfrm>
          <a:prstGeom prst="rect">
            <a:avLst/>
          </a:prstGeom>
        </p:spPr>
      </p:pic>
      <p:pic>
        <p:nvPicPr>
          <p:cNvPr id="9" name="图片 8" descr="取得分录"/>
          <p:cNvPicPr>
            <a:picLocks noChangeAspect="1"/>
          </p:cNvPicPr>
          <p:nvPr/>
        </p:nvPicPr>
        <p:blipFill>
          <a:blip r:embed="rId2"/>
          <a:stretch>
            <a:fillRect/>
          </a:stretch>
        </p:blipFill>
        <p:spPr>
          <a:xfrm>
            <a:off x="1993265" y="3988435"/>
            <a:ext cx="9604375" cy="2794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2000" fill="hold">
                                          <p:stCondLst>
                                            <p:cond delay="0"/>
                                          </p:stCondLst>
                                        </p:cTn>
                                        <p:tgtEl>
                                          <p:spTgt spid="9"/>
                                        </p:tgtEl>
                                        <p:attrNameLst>
                                          <p:attrName>style.visibility</p:attrName>
                                        </p:attrNameLst>
                                      </p:cBhvr>
                                      <p:to>
                                        <p:strVal val="visible"/>
                                      </p:to>
                                    </p:set>
                                    <p:animEffect transition="in" filter="blinds(horizontal)">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5405" y="-346710"/>
            <a:ext cx="4330818" cy="1993900"/>
            <a:chOff x="5293" y="2905"/>
            <a:chExt cx="8154" cy="3654"/>
          </a:xfrm>
        </p:grpSpPr>
        <p:cxnSp>
          <p:nvCxnSpPr>
            <p:cNvPr id="6" name="直接连接符 5"/>
            <p:cNvCxnSpPr/>
            <p:nvPr/>
          </p:nvCxnSpPr>
          <p:spPr>
            <a:xfrm>
              <a:off x="8242" y="4946"/>
              <a:ext cx="510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293" y="3359"/>
              <a:ext cx="3200" cy="3200"/>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4" name="Oval 29"/>
              <p:cNvSpPr>
                <a:spLocks noChangeAspect="1"/>
              </p:cNvSpPr>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endParaRPr lang="en-US" sz="2800" dirty="0">
                  <a:solidFill>
                    <a:srgbClr val="FA783A"/>
                  </a:solidFill>
                  <a:effectLst>
                    <a:outerShdw blurRad="38100" dist="38100" dir="2700000" algn="tl">
                      <a:srgbClr val="000000">
                        <a:alpha val="43137"/>
                      </a:srgbClr>
                    </a:outerShdw>
                  </a:effectLst>
                  <a:latin typeface="DIN-BoldItalic" pitchFamily="50" charset="0"/>
                </a:endParaRPr>
              </a:p>
            </p:txBody>
          </p:sp>
        </p:grpSp>
        <p:sp>
          <p:nvSpPr>
            <p:cNvPr id="5" name="KSO_Shape"/>
            <p:cNvSpPr/>
            <p:nvPr/>
          </p:nvSpPr>
          <p:spPr bwMode="auto">
            <a:xfrm>
              <a:off x="6096" y="4403"/>
              <a:ext cx="1620" cy="111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 name="Rectangle 49"/>
            <p:cNvSpPr/>
            <p:nvPr/>
          </p:nvSpPr>
          <p:spPr>
            <a:xfrm>
              <a:off x="8380" y="3888"/>
              <a:ext cx="5067" cy="1069"/>
            </a:xfrm>
            <a:prstGeom prst="rect">
              <a:avLst/>
            </a:prstGeom>
            <a:effectLst/>
          </p:spPr>
          <p:txBody>
            <a:bodyPr wrap="square">
              <a:spAutoFit/>
            </a:bodyPr>
            <a:lstStyle/>
            <a:p>
              <a:pPr marL="0" lvl="1"/>
              <a:r>
                <a:rPr lang="zh-CN" altLang="en-US" sz="3200" b="1" dirty="0" smtClean="0">
                  <a:solidFill>
                    <a:srgbClr val="2684E2"/>
                  </a:solidFill>
                  <a:latin typeface="微软雅黑" panose="020B0503020204020204" pitchFamily="34" charset="-122"/>
                  <a:ea typeface="微软雅黑" panose="020B0503020204020204" pitchFamily="34" charset="-122"/>
                </a:rPr>
                <a:t>（一）取得时</a:t>
              </a:r>
              <a:endParaRPr lang="en-US" altLang="zh-CN" sz="3200" b="1" dirty="0" smtClean="0">
                <a:solidFill>
                  <a:srgbClr val="2684E2"/>
                </a:solidFill>
                <a:latin typeface="微软雅黑" panose="020B0503020204020204" pitchFamily="34" charset="-122"/>
                <a:ea typeface="微软雅黑" panose="020B0503020204020204" pitchFamily="34" charset="-122"/>
              </a:endParaRPr>
            </a:p>
          </p:txBody>
        </p:sp>
        <p:sp>
          <p:nvSpPr>
            <p:cNvPr id="39" name="椭圆 38"/>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0" name="椭圆 39"/>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1" name="椭圆 40"/>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2" name="椭圆 41"/>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3" name="椭圆 42"/>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4" name="椭圆 43"/>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5" name="椭圆 44"/>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6" name="椭圆 45"/>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7" name="椭圆 46"/>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8" name="椭圆 47"/>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sp>
        <p:nvSpPr>
          <p:cNvPr id="58" name="等腰三角形 57"/>
          <p:cNvSpPr/>
          <p:nvPr/>
        </p:nvSpPr>
        <p:spPr>
          <a:xfrm rot="10800000">
            <a:off x="9820080" y="-27384"/>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a:off x="0" y="4698175"/>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624840" y="1833245"/>
            <a:ext cx="11277600" cy="4252595"/>
          </a:xfrm>
          <a:prstGeom prst="rect">
            <a:avLst/>
          </a:prstGeom>
          <a:noFill/>
          <a:ln w="9525">
            <a:noFill/>
          </a:ln>
        </p:spPr>
        <p:txBody>
          <a:bodyPr>
            <a:noAutofit/>
          </a:bodyPr>
          <a:p>
            <a:pPr indent="266700" algn="l"/>
            <a:r>
              <a:rPr lang="zh-CN" sz="3200" b="1">
                <a:solidFill>
                  <a:schemeClr val="tx1"/>
                </a:solidFill>
                <a:latin typeface="宋体" panose="02010600030101010101" pitchFamily="2" charset="-122"/>
                <a:ea typeface="宋体" panose="02010600030101010101" pitchFamily="2" charset="-122"/>
                <a:cs typeface="宋体" panose="02010600030101010101" pitchFamily="2" charset="-122"/>
              </a:rPr>
              <a:t>借：交易性金融资产——成本（取得时的公允价值）　　</a:t>
            </a:r>
            <a:r>
              <a:rPr lang="en-US" altLang="zh-CN" sz="32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sz="3200" b="1">
                <a:solidFill>
                  <a:srgbClr val="FF0000"/>
                </a:solidFill>
                <a:latin typeface="宋体" panose="02010600030101010101" pitchFamily="2" charset="-122"/>
                <a:ea typeface="宋体" panose="02010600030101010101" pitchFamily="2" charset="-122"/>
                <a:cs typeface="宋体" panose="02010600030101010101" pitchFamily="2" charset="-122"/>
              </a:rPr>
              <a:t>应收股利/应收利息</a:t>
            </a:r>
            <a:r>
              <a:rPr lang="zh-CN" sz="3200" b="1">
                <a:solidFill>
                  <a:schemeClr val="tx1"/>
                </a:solidFill>
                <a:latin typeface="宋体" panose="02010600030101010101" pitchFamily="2" charset="-122"/>
                <a:ea typeface="宋体" panose="02010600030101010101" pitchFamily="2" charset="-122"/>
                <a:cs typeface="宋体" panose="02010600030101010101" pitchFamily="2" charset="-122"/>
              </a:rPr>
              <a:t>（已宣告但尚未发放的现金股利或</a:t>
            </a:r>
            <a:endParaRPr lang="zh-CN" sz="3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266700" algn="l"/>
            <a:r>
              <a:rPr lang="zh-CN" sz="32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32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sz="3200" b="1">
                <a:solidFill>
                  <a:schemeClr val="tx1"/>
                </a:solidFill>
                <a:latin typeface="宋体" panose="02010600030101010101" pitchFamily="2" charset="-122"/>
                <a:ea typeface="宋体" panose="02010600030101010101" pitchFamily="2" charset="-122"/>
                <a:cs typeface="宋体" panose="02010600030101010101" pitchFamily="2" charset="-122"/>
              </a:rPr>
              <a:t>已到付息期但尚未领取的债券利息）　　</a:t>
            </a:r>
            <a:r>
              <a:rPr lang="en-US" altLang="zh-CN" sz="32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sz="3200" b="1">
                <a:solidFill>
                  <a:srgbClr val="FF0000"/>
                </a:solidFill>
                <a:latin typeface="宋体" panose="02010600030101010101" pitchFamily="2" charset="-122"/>
                <a:ea typeface="宋体" panose="02010600030101010101" pitchFamily="2" charset="-122"/>
                <a:cs typeface="宋体" panose="02010600030101010101" pitchFamily="2" charset="-122"/>
              </a:rPr>
              <a:t>投资收益</a:t>
            </a:r>
            <a:r>
              <a:rPr lang="zh-CN" sz="3200" b="1">
                <a:solidFill>
                  <a:schemeClr val="tx1"/>
                </a:solidFill>
                <a:latin typeface="宋体" panose="02010600030101010101" pitchFamily="2" charset="-122"/>
                <a:ea typeface="宋体" panose="02010600030101010101" pitchFamily="2" charset="-122"/>
                <a:cs typeface="宋体" panose="02010600030101010101" pitchFamily="2" charset="-122"/>
              </a:rPr>
              <a:t>（发生的交易费用）　　</a:t>
            </a:r>
            <a:r>
              <a:rPr lang="en-US" altLang="zh-CN" sz="32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sz="3200" b="1">
                <a:solidFill>
                  <a:schemeClr val="tx1"/>
                </a:solidFill>
                <a:latin typeface="宋体" panose="02010600030101010101" pitchFamily="2" charset="-122"/>
                <a:ea typeface="宋体" panose="02010600030101010101" pitchFamily="2" charset="-122"/>
                <a:cs typeface="宋体" panose="02010600030101010101" pitchFamily="2" charset="-122"/>
              </a:rPr>
              <a:t>应交税费——应交增值税（进项税额）（发生的交易</a:t>
            </a:r>
            <a:endParaRPr lang="zh-CN" sz="3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266700" algn="l"/>
            <a:r>
              <a:rPr lang="zh-CN" sz="32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32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sz="3200" b="1">
                <a:solidFill>
                  <a:schemeClr val="tx1"/>
                </a:solidFill>
                <a:latin typeface="宋体" panose="02010600030101010101" pitchFamily="2" charset="-122"/>
                <a:ea typeface="宋体" panose="02010600030101010101" pitchFamily="2" charset="-122"/>
                <a:cs typeface="宋体" panose="02010600030101010101" pitchFamily="2" charset="-122"/>
              </a:rPr>
              <a:t>费用中可抵扣的增值税）</a:t>
            </a:r>
            <a:r>
              <a:rPr lang="en-US" altLang="zh-CN" sz="3200" b="1">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en-US" altLang="zh-CN" sz="3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266700" algn="just"/>
            <a:r>
              <a:rPr lang="en-US" altLang="zh-CN" sz="32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sz="3200" b="1">
                <a:solidFill>
                  <a:schemeClr val="tx1"/>
                </a:solidFill>
                <a:latin typeface="宋体" panose="02010600030101010101" pitchFamily="2" charset="-122"/>
                <a:ea typeface="宋体" panose="02010600030101010101" pitchFamily="2" charset="-122"/>
                <a:cs typeface="宋体" panose="02010600030101010101" pitchFamily="2" charset="-122"/>
              </a:rPr>
              <a:t>贷：其他货币资金——存出投资款等（实际支付的总</a:t>
            </a:r>
            <a:endParaRPr lang="zh-CN" sz="3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266700" algn="just"/>
            <a:r>
              <a:rPr lang="zh-CN" sz="32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32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sz="3200" b="1">
                <a:solidFill>
                  <a:schemeClr val="tx1"/>
                </a:solidFill>
                <a:latin typeface="宋体" panose="02010600030101010101" pitchFamily="2" charset="-122"/>
                <a:ea typeface="宋体" panose="02010600030101010101" pitchFamily="2" charset="-122"/>
                <a:cs typeface="宋体" panose="02010600030101010101" pitchFamily="2" charset="-122"/>
              </a:rPr>
              <a:t>价款）</a:t>
            </a:r>
            <a:endPar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2000" fill="hold">
                                          <p:stCondLst>
                                            <p:cond delay="0"/>
                                          </p:stCondLst>
                                        </p:cTn>
                                        <p:tgtEl>
                                          <p:spTgt spid="100"/>
                                        </p:tgtEl>
                                        <p:attrNameLst>
                                          <p:attrName>style.visibility</p:attrName>
                                        </p:attrNameLst>
                                      </p:cBhvr>
                                      <p:to>
                                        <p:strVal val="visible"/>
                                      </p:to>
                                    </p:set>
                                    <p:anim calcmode="lin" valueType="num">
                                      <p:cBhvr additive="base">
                                        <p:cTn id="7" dur="2000" fill="hold"/>
                                        <p:tgtEl>
                                          <p:spTgt spid="100"/>
                                        </p:tgtEl>
                                        <p:attrNameLst>
                                          <p:attrName>ppt_x</p:attrName>
                                        </p:attrNameLst>
                                      </p:cBhvr>
                                      <p:tavLst>
                                        <p:tav tm="0">
                                          <p:val>
                                            <p:strVal val="#ppt_x"/>
                                          </p:val>
                                        </p:tav>
                                        <p:tav tm="100000">
                                          <p:val>
                                            <p:strVal val="#ppt_x"/>
                                          </p:val>
                                        </p:tav>
                                      </p:tavLst>
                                    </p:anim>
                                    <p:anim calcmode="lin" valueType="num">
                                      <p:cBhvr additive="base">
                                        <p:cTn id="8" dur="2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620" y="-292735"/>
            <a:ext cx="4806066" cy="1968500"/>
            <a:chOff x="5293" y="2905"/>
            <a:chExt cx="8908" cy="3654"/>
          </a:xfrm>
        </p:grpSpPr>
        <p:cxnSp>
          <p:nvCxnSpPr>
            <p:cNvPr id="6" name="直接连接符 5"/>
            <p:cNvCxnSpPr/>
            <p:nvPr/>
          </p:nvCxnSpPr>
          <p:spPr>
            <a:xfrm>
              <a:off x="8242" y="4946"/>
              <a:ext cx="510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293" y="3359"/>
              <a:ext cx="3200" cy="3200"/>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4" name="Oval 29"/>
              <p:cNvSpPr>
                <a:spLocks noChangeAspect="1"/>
              </p:cNvSpPr>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endParaRPr lang="en-US" sz="2800" dirty="0">
                  <a:solidFill>
                    <a:srgbClr val="FA783A"/>
                  </a:solidFill>
                  <a:effectLst>
                    <a:outerShdw blurRad="38100" dist="38100" dir="2700000" algn="tl">
                      <a:srgbClr val="000000">
                        <a:alpha val="43137"/>
                      </a:srgbClr>
                    </a:outerShdw>
                  </a:effectLst>
                  <a:latin typeface="DIN-BoldItalic" pitchFamily="50" charset="0"/>
                </a:endParaRPr>
              </a:p>
            </p:txBody>
          </p:sp>
        </p:grpSp>
        <p:sp>
          <p:nvSpPr>
            <p:cNvPr id="5" name="KSO_Shape"/>
            <p:cNvSpPr/>
            <p:nvPr/>
          </p:nvSpPr>
          <p:spPr bwMode="auto">
            <a:xfrm>
              <a:off x="6096" y="4403"/>
              <a:ext cx="1620" cy="111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 name="Rectangle 49"/>
            <p:cNvSpPr/>
            <p:nvPr/>
          </p:nvSpPr>
          <p:spPr>
            <a:xfrm>
              <a:off x="9134" y="3914"/>
              <a:ext cx="5067" cy="1083"/>
            </a:xfrm>
            <a:prstGeom prst="rect">
              <a:avLst/>
            </a:prstGeom>
            <a:effectLst/>
          </p:spPr>
          <p:txBody>
            <a:bodyPr wrap="square">
              <a:spAutoFit/>
            </a:bodyPr>
            <a:lstStyle/>
            <a:p>
              <a:pPr marL="0" lvl="1"/>
              <a:r>
                <a:rPr lang="zh-CN" altLang="en-US" sz="3200" b="1" dirty="0" smtClean="0">
                  <a:solidFill>
                    <a:srgbClr val="2684E2"/>
                  </a:solidFill>
                  <a:latin typeface="微软雅黑" panose="020B0503020204020204" pitchFamily="34" charset="-122"/>
                  <a:ea typeface="微软雅黑" panose="020B0503020204020204" pitchFamily="34" charset="-122"/>
                </a:rPr>
                <a:t>例题分析</a:t>
              </a:r>
              <a:endParaRPr lang="zh-CN" altLang="en-US" sz="3200" b="1" dirty="0" smtClean="0">
                <a:solidFill>
                  <a:srgbClr val="2684E2"/>
                </a:solidFill>
                <a:latin typeface="微软雅黑" panose="020B0503020204020204" pitchFamily="34" charset="-122"/>
                <a:ea typeface="微软雅黑" panose="020B0503020204020204" pitchFamily="34" charset="-122"/>
              </a:endParaRPr>
            </a:p>
          </p:txBody>
        </p:sp>
        <p:sp>
          <p:nvSpPr>
            <p:cNvPr id="39" name="椭圆 38"/>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0" name="椭圆 39"/>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1" name="椭圆 40"/>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2" name="椭圆 41"/>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3" name="椭圆 42"/>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4" name="椭圆 43"/>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5" name="椭圆 44"/>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6" name="椭圆 45"/>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7" name="椭圆 46"/>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48" name="椭圆 47"/>
            <p:cNvSpPr>
              <a:spLocks noChangeAspect="1"/>
            </p:cNvSpPr>
            <p:nvPr/>
          </p:nvSpPr>
          <p:spPr>
            <a:xfrm>
              <a:off x="6768" y="2905"/>
              <a:ext cx="113" cy="113"/>
            </a:xfrm>
            <a:prstGeom prst="ellipse">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sp>
        <p:nvSpPr>
          <p:cNvPr id="58" name="等腰三角形 57"/>
          <p:cNvSpPr/>
          <p:nvPr/>
        </p:nvSpPr>
        <p:spPr>
          <a:xfrm rot="10800000">
            <a:off x="9820080" y="-27384"/>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a:off x="0" y="4698175"/>
            <a:ext cx="2386300" cy="2209154"/>
          </a:xfrm>
          <a:prstGeom prst="triangle">
            <a:avLst>
              <a:gd name="adj" fmla="val 0"/>
            </a:avLst>
          </a:prstGeom>
          <a:solidFill>
            <a:srgbClr val="1C76C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583690" y="836930"/>
            <a:ext cx="9342120" cy="1614170"/>
          </a:xfrm>
          <a:prstGeom prst="rect">
            <a:avLst/>
          </a:prstGeom>
          <a:noFill/>
          <a:ln w="9525">
            <a:noFill/>
          </a:ln>
        </p:spPr>
        <p:txBody>
          <a:bodyPr>
            <a:noAutofit/>
          </a:bodyPr>
          <a:p>
            <a:pPr indent="200025"/>
            <a:r>
              <a:rPr lang="zh-CN" sz="2800" b="1">
                <a:solidFill>
                  <a:srgbClr val="3F3F3F"/>
                </a:solidFill>
                <a:ea typeface="宋体" panose="02010600030101010101" pitchFamily="2" charset="-122"/>
              </a:rPr>
              <a:t>【例1】</a:t>
            </a:r>
            <a:r>
              <a:rPr lang="zh-CN" sz="2800" b="1">
                <a:solidFill>
                  <a:srgbClr val="3F3F3F"/>
                </a:solidFill>
                <a:ea typeface="宋体" panose="02010600030101010101" pitchFamily="2" charset="-122"/>
                <a:sym typeface="+mn-ea"/>
              </a:rPr>
              <a:t>20</a:t>
            </a:r>
            <a:r>
              <a:rPr lang="en-US" altLang="zh-CN" sz="2800" b="1">
                <a:solidFill>
                  <a:srgbClr val="3F3F3F"/>
                </a:solidFill>
                <a:ea typeface="宋体" panose="02010600030101010101" pitchFamily="2" charset="-122"/>
                <a:sym typeface="+mn-ea"/>
              </a:rPr>
              <a:t>21</a:t>
            </a:r>
            <a:r>
              <a:rPr lang="zh-CN" sz="2800" b="1">
                <a:solidFill>
                  <a:srgbClr val="3F3F3F"/>
                </a:solidFill>
                <a:ea typeface="宋体" panose="02010600030101010101" pitchFamily="2" charset="-122"/>
                <a:sym typeface="+mn-ea"/>
              </a:rPr>
              <a:t>年3月1日,</a:t>
            </a:r>
            <a:r>
              <a:rPr lang="zh-CN" sz="2800" b="1">
                <a:solidFill>
                  <a:srgbClr val="3F3F3F"/>
                </a:solidFill>
                <a:ea typeface="宋体" panose="02010600030101010101" pitchFamily="2" charset="-122"/>
                <a:sym typeface="+mn-ea"/>
              </a:rPr>
              <a:t>甲公司（一般纳税人）从上海证券交易所</a:t>
            </a:r>
            <a:r>
              <a:rPr lang="zh-CN" sz="2800" b="1">
                <a:solidFill>
                  <a:srgbClr val="3F3F3F"/>
                </a:solidFill>
                <a:ea typeface="宋体" panose="02010600030101010101" pitchFamily="2" charset="-122"/>
                <a:sym typeface="+mn-ea"/>
              </a:rPr>
              <a:t>购入A上市公司股票50000股，划分为交易性金融资产，每股买价16元(含每股已宣告但尚未发放的现金股利1元) 。另支付交易费用</a:t>
            </a:r>
            <a:r>
              <a:rPr lang="en-US" altLang="zh-CN" sz="2800" b="1">
                <a:solidFill>
                  <a:srgbClr val="3F3F3F"/>
                </a:solidFill>
                <a:ea typeface="宋体" panose="02010600030101010101" pitchFamily="2" charset="-122"/>
                <a:sym typeface="+mn-ea"/>
              </a:rPr>
              <a:t>10000</a:t>
            </a:r>
            <a:r>
              <a:rPr lang="zh-CN" altLang="en-US" sz="2800" b="1">
                <a:solidFill>
                  <a:srgbClr val="3F3F3F"/>
                </a:solidFill>
                <a:ea typeface="宋体" panose="02010600030101010101" pitchFamily="2" charset="-122"/>
                <a:sym typeface="+mn-ea"/>
              </a:rPr>
              <a:t>元，取得的增值税专用发票上注明的</a:t>
            </a:r>
            <a:r>
              <a:rPr lang="zh-CN" sz="2800" b="1">
                <a:solidFill>
                  <a:srgbClr val="3F3F3F"/>
                </a:solidFill>
                <a:ea typeface="宋体" panose="02010600030101010101" pitchFamily="2" charset="-122"/>
                <a:sym typeface="+mn-ea"/>
              </a:rPr>
              <a:t>增值税税额</a:t>
            </a:r>
            <a:r>
              <a:rPr lang="en-US" altLang="zh-CN" sz="2800" b="1">
                <a:solidFill>
                  <a:srgbClr val="3F3F3F"/>
                </a:solidFill>
                <a:ea typeface="宋体" panose="02010600030101010101" pitchFamily="2" charset="-122"/>
                <a:sym typeface="+mn-ea"/>
              </a:rPr>
              <a:t>6</a:t>
            </a:r>
            <a:r>
              <a:rPr lang="zh-CN" sz="2800" b="1">
                <a:solidFill>
                  <a:srgbClr val="3F3F3F"/>
                </a:solidFill>
                <a:ea typeface="宋体" panose="02010600030101010101" pitchFamily="2" charset="-122"/>
                <a:sym typeface="+mn-ea"/>
              </a:rPr>
              <a:t>000元。</a:t>
            </a:r>
            <a:endParaRPr lang="zh-CN" altLang="en-US" sz="2800" b="1">
              <a:solidFill>
                <a:srgbClr val="3F3F3F"/>
              </a:solidFill>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1417320" y="3212465"/>
            <a:ext cx="9581515" cy="3373120"/>
          </a:xfrm>
          <a:prstGeom prst="rect">
            <a:avLst/>
          </a:prstGeom>
          <a:noFill/>
          <a:ln w="9525">
            <a:noFill/>
          </a:ln>
        </p:spPr>
        <p:txBody>
          <a:bodyPr wrap="square">
            <a:noAutofit/>
          </a:bodyPr>
          <a:p>
            <a:pPr lvl="0" algn="l"/>
            <a:r>
              <a:rPr lang="en-US" altLang="zh-CN" sz="2800" b="1">
                <a:solidFill>
                  <a:srgbClr val="3F3F3F"/>
                </a:solidFill>
                <a:ea typeface="宋体" panose="02010600030101010101" pitchFamily="2" charset="-122"/>
                <a:sym typeface="+mn-ea"/>
              </a:rPr>
              <a:t>  </a:t>
            </a:r>
            <a:endParaRPr lang="zh-CN" sz="2800" b="1">
              <a:solidFill>
                <a:srgbClr val="3F3F3F"/>
              </a:solidFill>
              <a:ea typeface="宋体" panose="02010600030101010101" pitchFamily="2" charset="-122"/>
            </a:endParaRPr>
          </a:p>
          <a:p>
            <a:pPr lvl="0"/>
            <a:r>
              <a:rPr lang="zh-CN" sz="2800" b="1">
                <a:solidFill>
                  <a:srgbClr val="3F3F3F"/>
                </a:solidFill>
                <a:ea typeface="宋体" panose="02010600030101010101" pitchFamily="2" charset="-122"/>
                <a:sym typeface="+mn-ea"/>
              </a:rPr>
              <a:t>　　借：交易性金融资产——成本　   　</a:t>
            </a:r>
            <a:r>
              <a:rPr lang="en-US" altLang="zh-CN" sz="2800" b="1">
                <a:solidFill>
                  <a:srgbClr val="3F3F3F"/>
                </a:solidFill>
                <a:ea typeface="宋体" panose="02010600030101010101" pitchFamily="2" charset="-122"/>
                <a:sym typeface="+mn-ea"/>
              </a:rPr>
              <a:t>               </a:t>
            </a:r>
            <a:r>
              <a:rPr lang="zh-CN" sz="2800" b="1">
                <a:solidFill>
                  <a:srgbClr val="3F3F3F"/>
                </a:solidFill>
                <a:ea typeface="宋体" panose="02010600030101010101" pitchFamily="2" charset="-122"/>
                <a:sym typeface="+mn-ea"/>
              </a:rPr>
              <a:t>750000</a:t>
            </a:r>
            <a:endParaRPr lang="zh-CN" sz="2800" b="1">
              <a:solidFill>
                <a:srgbClr val="3F3F3F"/>
              </a:solidFill>
              <a:ea typeface="宋体" panose="02010600030101010101" pitchFamily="2" charset="-122"/>
            </a:endParaRPr>
          </a:p>
          <a:p>
            <a:pPr lvl="0"/>
            <a:r>
              <a:rPr lang="zh-CN" sz="2800" b="1">
                <a:solidFill>
                  <a:srgbClr val="3F3F3F"/>
                </a:solidFill>
                <a:ea typeface="宋体" panose="02010600030101010101" pitchFamily="2" charset="-122"/>
                <a:sym typeface="+mn-ea"/>
              </a:rPr>
              <a:t>　　　　应收股利　　　　　　　　　　 </a:t>
            </a:r>
            <a:r>
              <a:rPr lang="en-US" altLang="zh-CN" sz="2800" b="1">
                <a:solidFill>
                  <a:srgbClr val="3F3F3F"/>
                </a:solidFill>
                <a:ea typeface="宋体" panose="02010600030101010101" pitchFamily="2" charset="-122"/>
                <a:sym typeface="+mn-ea"/>
              </a:rPr>
              <a:t>              </a:t>
            </a:r>
            <a:r>
              <a:rPr lang="zh-CN" sz="2800" b="1">
                <a:solidFill>
                  <a:srgbClr val="3F3F3F"/>
                </a:solidFill>
                <a:ea typeface="宋体" panose="02010600030101010101" pitchFamily="2" charset="-122"/>
                <a:sym typeface="+mn-ea"/>
              </a:rPr>
              <a:t>50000</a:t>
            </a:r>
            <a:endParaRPr lang="zh-CN" sz="2800" b="1">
              <a:solidFill>
                <a:srgbClr val="3F3F3F"/>
              </a:solidFill>
              <a:ea typeface="宋体" panose="02010600030101010101" pitchFamily="2" charset="-122"/>
            </a:endParaRPr>
          </a:p>
          <a:p>
            <a:pPr lvl="0"/>
            <a:r>
              <a:rPr lang="zh-CN" sz="2800" b="1">
                <a:solidFill>
                  <a:srgbClr val="3F3F3F"/>
                </a:solidFill>
                <a:ea typeface="宋体" panose="02010600030101010101" pitchFamily="2" charset="-122"/>
                <a:sym typeface="+mn-ea"/>
              </a:rPr>
              <a:t>　　　　投资收益　　　　　　　　　　  </a:t>
            </a:r>
            <a:r>
              <a:rPr lang="en-US" altLang="zh-CN" sz="2800" b="1">
                <a:solidFill>
                  <a:srgbClr val="3F3F3F"/>
                </a:solidFill>
                <a:ea typeface="宋体" panose="02010600030101010101" pitchFamily="2" charset="-122"/>
                <a:sym typeface="+mn-ea"/>
              </a:rPr>
              <a:t>            </a:t>
            </a:r>
            <a:r>
              <a:rPr lang="zh-CN" sz="2800" b="1">
                <a:solidFill>
                  <a:srgbClr val="3F3F3F"/>
                </a:solidFill>
                <a:ea typeface="宋体" panose="02010600030101010101" pitchFamily="2" charset="-122"/>
                <a:sym typeface="+mn-ea"/>
              </a:rPr>
              <a:t> 10000</a:t>
            </a:r>
            <a:endParaRPr lang="zh-CN" sz="2800" b="1">
              <a:solidFill>
                <a:srgbClr val="3F3F3F"/>
              </a:solidFill>
              <a:ea typeface="宋体" panose="02010600030101010101" pitchFamily="2" charset="-122"/>
              <a:sym typeface="+mn-ea"/>
            </a:endParaRPr>
          </a:p>
          <a:p>
            <a:pPr lvl="0"/>
            <a:r>
              <a:rPr lang="zh-CN" sz="2800" b="1">
                <a:solidFill>
                  <a:srgbClr val="3F3F3F"/>
                </a:solidFill>
                <a:ea typeface="宋体" panose="02010600030101010101" pitchFamily="2" charset="-122"/>
                <a:sym typeface="+mn-ea"/>
              </a:rPr>
              <a:t>                  应交税金——应交增值税（进项税额） </a:t>
            </a:r>
            <a:r>
              <a:rPr lang="en-US" altLang="zh-CN" sz="2800" b="1">
                <a:solidFill>
                  <a:srgbClr val="3F3F3F"/>
                </a:solidFill>
                <a:ea typeface="宋体" panose="02010600030101010101" pitchFamily="2" charset="-122"/>
                <a:sym typeface="+mn-ea"/>
              </a:rPr>
              <a:t>  </a:t>
            </a:r>
            <a:r>
              <a:rPr lang="zh-CN" sz="2800" b="1">
                <a:solidFill>
                  <a:srgbClr val="3F3F3F"/>
                </a:solidFill>
                <a:ea typeface="宋体" panose="02010600030101010101" pitchFamily="2" charset="-122"/>
                <a:sym typeface="+mn-ea"/>
              </a:rPr>
              <a:t> 6000</a:t>
            </a:r>
            <a:endParaRPr lang="zh-CN" sz="2800" b="1">
              <a:solidFill>
                <a:srgbClr val="3F3F3F"/>
              </a:solidFill>
              <a:ea typeface="宋体" panose="02010600030101010101" pitchFamily="2" charset="-122"/>
            </a:endParaRPr>
          </a:p>
          <a:p>
            <a:pPr lvl="0"/>
            <a:r>
              <a:rPr lang="zh-CN" sz="2800" b="1">
                <a:solidFill>
                  <a:srgbClr val="3F3F3F"/>
                </a:solidFill>
                <a:ea typeface="宋体" panose="02010600030101010101" pitchFamily="2" charset="-122"/>
                <a:sym typeface="+mn-ea"/>
              </a:rPr>
              <a:t>　　　     贷：其他货币资金</a:t>
            </a:r>
            <a:r>
              <a:rPr lang="en-US" altLang="zh-CN" sz="2800" b="1">
                <a:solidFill>
                  <a:srgbClr val="3F3F3F"/>
                </a:solidFill>
                <a:ea typeface="宋体" panose="02010600030101010101" pitchFamily="2" charset="-122"/>
                <a:sym typeface="+mn-ea"/>
              </a:rPr>
              <a:t>——</a:t>
            </a:r>
            <a:r>
              <a:rPr lang="zh-CN" altLang="en-US" sz="2800" b="1">
                <a:solidFill>
                  <a:srgbClr val="3F3F3F"/>
                </a:solidFill>
                <a:ea typeface="宋体" panose="02010600030101010101" pitchFamily="2" charset="-122"/>
                <a:sym typeface="+mn-ea"/>
              </a:rPr>
              <a:t>存出投资款</a:t>
            </a:r>
            <a:r>
              <a:rPr lang="zh-CN" sz="2800" b="1">
                <a:solidFill>
                  <a:srgbClr val="3F3F3F"/>
                </a:solidFill>
                <a:ea typeface="宋体" panose="02010600030101010101" pitchFamily="2" charset="-122"/>
                <a:sym typeface="+mn-ea"/>
              </a:rPr>
              <a:t>　</a:t>
            </a:r>
            <a:r>
              <a:rPr lang="en-US" altLang="zh-CN" sz="2800" b="1">
                <a:solidFill>
                  <a:srgbClr val="3F3F3F"/>
                </a:solidFill>
                <a:ea typeface="宋体" panose="02010600030101010101" pitchFamily="2" charset="-122"/>
                <a:sym typeface="+mn-ea"/>
              </a:rPr>
              <a:t>            816000</a:t>
            </a:r>
            <a:r>
              <a:rPr lang="zh-CN" sz="2800" b="1">
                <a:solidFill>
                  <a:srgbClr val="3F3F3F"/>
                </a:solidFill>
                <a:ea typeface="宋体" panose="02010600030101010101" pitchFamily="2" charset="-122"/>
                <a:sym typeface="+mn-ea"/>
              </a:rPr>
              <a:t>　　　　　　　    </a:t>
            </a:r>
            <a:endParaRPr lang="zh-CN" sz="2800" b="1">
              <a:solidFill>
                <a:srgbClr val="3F3F3F"/>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2000"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TABLE_ENDDRAG_ORIGIN_RECT" val="754*479"/>
  <p:tag name="TABLE_ENDDRAG_RECT" val="135*55*754*479"/>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commondata" val="eyJoZGlkIjoiNjU1NTcxYTM2ODBjZWQ5Yzk2M2RmZTA0ZjkxMDE5NTUifQ=="/>
  <p:tag name="resource_record_key" val="{&quot;13&quot;:[4364954]}"/>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3007</Words>
  <Application>WPS 演示</Application>
  <PresentationFormat>自定义</PresentationFormat>
  <Paragraphs>307</Paragraphs>
  <Slides>19</Slides>
  <Notes>40</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19</vt:i4>
      </vt:variant>
    </vt:vector>
  </HeadingPairs>
  <TitlesOfParts>
    <vt:vector size="37" baseType="lpstr">
      <vt:lpstr>Arial</vt:lpstr>
      <vt:lpstr>宋体</vt:lpstr>
      <vt:lpstr>Wingdings</vt:lpstr>
      <vt:lpstr>微软雅黑</vt:lpstr>
      <vt:lpstr>DIN-BoldItalic</vt:lpstr>
      <vt:lpstr>Segoe Print</vt:lpstr>
      <vt:lpstr>Impact MT Std</vt:lpstr>
      <vt:lpstr>方正兰亭黑简体</vt:lpstr>
      <vt:lpstr>黑体</vt:lpstr>
      <vt:lpstr>Calibri</vt:lpstr>
      <vt:lpstr>Arial Unicode MS</vt:lpstr>
      <vt:lpstr>华康布丁体W12</vt:lpstr>
      <vt:lpstr>义启嘟嘟体</vt:lpstr>
      <vt:lpstr>等线</vt:lpstr>
      <vt:lpstr>MS Mincho</vt:lpstr>
      <vt:lpstr>楷体</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深度联盟http://www.deepbbs.org</dc:creator>
  <cp:lastModifiedBy>aj</cp:lastModifiedBy>
  <cp:revision>302</cp:revision>
  <dcterms:created xsi:type="dcterms:W3CDTF">2016-01-14T08:47:00Z</dcterms:created>
  <dcterms:modified xsi:type="dcterms:W3CDTF">2023-11-28T07:58:33Z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F5B0D23B52C44ABA9CB8BDEC04AEA7EB_13</vt:lpwstr>
  </property>
  <property fmtid="{D5CDD505-2E9C-101B-9397-08002B2CF9AE}" pid="3" name="KSOProductBuildVer">
    <vt:lpwstr>2052-12.1.0.15990</vt:lpwstr>
  </property>
</Properties>
</file>