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3"/>
    <p:sldId id="257" r:id="rId4"/>
    <p:sldId id="278" r:id="rId5"/>
    <p:sldId id="299" r:id="rId6"/>
    <p:sldId id="258" r:id="rId7"/>
    <p:sldId id="279" r:id="rId8"/>
    <p:sldId id="280" r:id="rId9"/>
    <p:sldId id="281" r:id="rId10"/>
    <p:sldId id="300" r:id="rId11"/>
    <p:sldId id="263" r:id="rId12"/>
    <p:sldId id="259" r:id="rId13"/>
    <p:sldId id="274" r:id="rId14"/>
  </p:sldIdLst>
  <p:sldSz cx="12192000" cy="6858000"/>
  <p:notesSz cx="6858000" cy="9144000"/>
  <p:embeddedFontLst>
    <p:embeddedFont>
      <p:font typeface="FZQingKeBenYueSongS-R-GB" panose="02000000000000000000" charset="-122"/>
      <p:regular r:id="rId18"/>
    </p:embeddedFont>
    <p:embeddedFont>
      <p:font typeface="微软雅黑" panose="020B0503020204020204" pitchFamily="34" charset="-122"/>
      <p:regular r:id="rId19"/>
    </p:embeddedFont>
    <p:embeddedFont>
      <p:font typeface="仿宋" panose="02010609060101010101" pitchFamily="49" charset="-122"/>
      <p:regular r:id="rId20"/>
    </p:embeddedFont>
    <p:embeddedFont>
      <p:font typeface="幼圆" panose="02010509060101010101" charset="-122"/>
      <p:regular r:id="rId21"/>
    </p:embeddedFont>
    <p:embeddedFont>
      <p:font typeface="等线" panose="02010600030101010101" charset="-122"/>
      <p:regular r:id="rId22"/>
    </p:embeddedFont>
    <p:embeddedFont>
      <p:font typeface="等线 Light" panose="02010600030101010101" charset="-122"/>
      <p:regular r:id="rId23"/>
    </p:embeddedFont>
  </p:embeddedFontLst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C1D8"/>
    <a:srgbClr val="47AFC6"/>
    <a:srgbClr val="7FF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620"/>
  </p:normalViewPr>
  <p:slideViewPr>
    <p:cSldViewPr snapToGrid="0" snapToObjects="1" showGuides="1">
      <p:cViewPr varScale="1">
        <p:scale>
          <a:sx n="81" d="100"/>
          <a:sy n="81" d="100"/>
        </p:scale>
        <p:origin x="324" y="84"/>
      </p:cViewPr>
      <p:guideLst>
        <p:guide orient="horz" pos="2160"/>
        <p:guide pos="38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49.xml"/><Relationship Id="rId23" Type="http://schemas.openxmlformats.org/officeDocument/2006/relationships/font" Target="fonts/font6.fntdata"/><Relationship Id="rId22" Type="http://schemas.openxmlformats.org/officeDocument/2006/relationships/font" Target="fonts/font5.fntdata"/><Relationship Id="rId21" Type="http://schemas.openxmlformats.org/officeDocument/2006/relationships/font" Target="fonts/font4.fntdata"/><Relationship Id="rId20" Type="http://schemas.openxmlformats.org/officeDocument/2006/relationships/font" Target="fonts/font3.fntdata"/><Relationship Id="rId2" Type="http://schemas.openxmlformats.org/officeDocument/2006/relationships/theme" Target="theme/theme1.xml"/><Relationship Id="rId19" Type="http://schemas.openxmlformats.org/officeDocument/2006/relationships/font" Target="fonts/font2.fntdata"/><Relationship Id="rId18" Type="http://schemas.openxmlformats.org/officeDocument/2006/relationships/font" Target="fonts/font1.fntdata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AB193-2E6B-3F45-92E1-DB5C80E9857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CAFCC-E82D-1F44-809E-789887FD7A3E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AB193-2E6B-3F45-92E1-DB5C80E9857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CAFCC-E82D-1F44-809E-789887FD7A3E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AB193-2E6B-3F45-92E1-DB5C80E9857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CAFCC-E82D-1F44-809E-789887FD7A3E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AB193-2E6B-3F45-92E1-DB5C80E9857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CAFCC-E82D-1F44-809E-789887FD7A3E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AB193-2E6B-3F45-92E1-DB5C80E9857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CAFCC-E82D-1F44-809E-789887FD7A3E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AB193-2E6B-3F45-92E1-DB5C80E9857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CAFCC-E82D-1F44-809E-789887FD7A3E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AB193-2E6B-3F45-92E1-DB5C80E9857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CAFCC-E82D-1F44-809E-789887FD7A3E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AB193-2E6B-3F45-92E1-DB5C80E9857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CAFCC-E82D-1F44-809E-789887FD7A3E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AB193-2E6B-3F45-92E1-DB5C80E9857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CAFCC-E82D-1F44-809E-789887FD7A3E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AB193-2E6B-3F45-92E1-DB5C80E9857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CAFCC-E82D-1F44-809E-789887FD7A3E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AB193-2E6B-3F45-92E1-DB5C80E9857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CAFCC-E82D-1F44-809E-789887FD7A3E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AB193-2E6B-3F45-92E1-DB5C80E9857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CAFCC-E82D-1F44-809E-789887FD7A3E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tags" Target="../tags/tag37.xml"/><Relationship Id="rId7" Type="http://schemas.openxmlformats.org/officeDocument/2006/relationships/tags" Target="../tags/tag36.xml"/><Relationship Id="rId6" Type="http://schemas.openxmlformats.org/officeDocument/2006/relationships/image" Target="../media/image16.png"/><Relationship Id="rId5" Type="http://schemas.openxmlformats.org/officeDocument/2006/relationships/tags" Target="../tags/tag35.xml"/><Relationship Id="rId4" Type="http://schemas.openxmlformats.org/officeDocument/2006/relationships/image" Target="../media/image15.png"/><Relationship Id="rId3" Type="http://schemas.openxmlformats.org/officeDocument/2006/relationships/tags" Target="../tags/tag34.xml"/><Relationship Id="rId22" Type="http://schemas.openxmlformats.org/officeDocument/2006/relationships/slideLayout" Target="../slideLayouts/slideLayout1.xml"/><Relationship Id="rId21" Type="http://schemas.openxmlformats.org/officeDocument/2006/relationships/tags" Target="../tags/tag48.xml"/><Relationship Id="rId20" Type="http://schemas.openxmlformats.org/officeDocument/2006/relationships/tags" Target="../tags/tag47.xml"/><Relationship Id="rId2" Type="http://schemas.openxmlformats.org/officeDocument/2006/relationships/tags" Target="../tags/tag33.xml"/><Relationship Id="rId19" Type="http://schemas.openxmlformats.org/officeDocument/2006/relationships/tags" Target="../tags/tag46.xml"/><Relationship Id="rId18" Type="http://schemas.openxmlformats.org/officeDocument/2006/relationships/tags" Target="../tags/tag45.xml"/><Relationship Id="rId17" Type="http://schemas.openxmlformats.org/officeDocument/2006/relationships/tags" Target="../tags/tag44.xml"/><Relationship Id="rId16" Type="http://schemas.openxmlformats.org/officeDocument/2006/relationships/tags" Target="../tags/tag43.xml"/><Relationship Id="rId15" Type="http://schemas.openxmlformats.org/officeDocument/2006/relationships/tags" Target="../tags/tag42.xml"/><Relationship Id="rId14" Type="http://schemas.openxmlformats.org/officeDocument/2006/relationships/tags" Target="../tags/tag41.xml"/><Relationship Id="rId13" Type="http://schemas.openxmlformats.org/officeDocument/2006/relationships/tags" Target="../tags/tag40.xml"/><Relationship Id="rId12" Type="http://schemas.openxmlformats.org/officeDocument/2006/relationships/image" Target="../media/image18.jpeg"/><Relationship Id="rId11" Type="http://schemas.openxmlformats.org/officeDocument/2006/relationships/tags" Target="../tags/tag39.xml"/><Relationship Id="rId10" Type="http://schemas.openxmlformats.org/officeDocument/2006/relationships/tags" Target="../tags/tag38.xml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tags" Target="../tags/tag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2" Type="http://schemas.openxmlformats.org/officeDocument/2006/relationships/slideLayout" Target="../slideLayouts/slideLayout1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8.xml"/><Relationship Id="rId8" Type="http://schemas.openxmlformats.org/officeDocument/2006/relationships/tags" Target="../tags/tag17.xml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10" Type="http://schemas.openxmlformats.org/officeDocument/2006/relationships/tags" Target="../tags/tag19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8.png"/><Relationship Id="rId7" Type="http://schemas.openxmlformats.org/officeDocument/2006/relationships/tags" Target="../tags/tag21.xml"/><Relationship Id="rId6" Type="http://schemas.microsoft.com/office/2007/relationships/media" Target="../media/media1.mp4"/><Relationship Id="rId5" Type="http://schemas.openxmlformats.org/officeDocument/2006/relationships/video" Target="NULL" TargetMode="External"/><Relationship Id="rId4" Type="http://schemas.openxmlformats.org/officeDocument/2006/relationships/tags" Target="../tags/tag20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1.png"/><Relationship Id="rId7" Type="http://schemas.openxmlformats.org/officeDocument/2006/relationships/tags" Target="../tags/tag26.xml"/><Relationship Id="rId6" Type="http://schemas.openxmlformats.org/officeDocument/2006/relationships/image" Target="../media/image10.png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3.png"/><Relationship Id="rId7" Type="http://schemas.openxmlformats.org/officeDocument/2006/relationships/tags" Target="../tags/tag29.xml"/><Relationship Id="rId6" Type="http://schemas.openxmlformats.org/officeDocument/2006/relationships/image" Target="../media/image12.png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4.png"/><Relationship Id="rId7" Type="http://schemas.openxmlformats.org/officeDocument/2006/relationships/tags" Target="../tags/tag32.xml"/><Relationship Id="rId6" Type="http://schemas.openxmlformats.org/officeDocument/2006/relationships/image" Target="../media/image13.png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 rot="5400000">
            <a:off x="2667001" y="-2666999"/>
            <a:ext cx="6857999" cy="1219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780603" y="-1714983"/>
            <a:ext cx="6857999" cy="10287966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52919" y="311285"/>
            <a:ext cx="11575915" cy="6225702"/>
          </a:xfrm>
          <a:prstGeom prst="rect">
            <a:avLst/>
          </a:prstGeom>
          <a:noFill/>
          <a:ln>
            <a:solidFill>
              <a:srgbClr val="7FF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 rot="16200000">
            <a:off x="-2028218" y="2028214"/>
            <a:ext cx="6858001" cy="280156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 rot="16200000">
            <a:off x="7336602" y="2002601"/>
            <a:ext cx="6858001" cy="285279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212912" y="1730561"/>
            <a:ext cx="7993380" cy="2306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sz="7200" b="1" dirty="0">
                <a:solidFill>
                  <a:schemeClr val="tx2"/>
                </a:solidFill>
                <a:effectLst>
                  <a:outerShdw blurRad="63500" sx="102000" sy="102000" algn="ctr" rotWithShape="0">
                    <a:prstClr val="black">
                      <a:alpha val="16000"/>
                    </a:prstClr>
                  </a:outerShdw>
                </a:effectLst>
                <a:latin typeface="FZQingKeBenYueSongS-R-GB" panose="02000000000000000000" charset="-122"/>
                <a:ea typeface="FZQingKeBenYueSongS-R-GB" panose="02000000000000000000" charset="-122"/>
                <a:cs typeface="FZQingKeBenYueSongS-R-GB" panose="02000000000000000000" charset="-122"/>
              </a:rPr>
              <a:t>一带一路</a:t>
            </a:r>
            <a:r>
              <a:rPr kumimoji="1" lang="en-US" altLang="zh-CN" sz="7200" b="1" dirty="0">
                <a:solidFill>
                  <a:schemeClr val="tx2"/>
                </a:solidFill>
                <a:effectLst>
                  <a:outerShdw blurRad="63500" sx="102000" sy="102000" algn="ctr" rotWithShape="0">
                    <a:prstClr val="black">
                      <a:alpha val="16000"/>
                    </a:prstClr>
                  </a:outerShdw>
                </a:effectLst>
                <a:latin typeface="FZQingKeBenYueSongS-R-GB" panose="02000000000000000000" charset="-122"/>
                <a:ea typeface="FZQingKeBenYueSongS-R-GB" panose="02000000000000000000" charset="-122"/>
                <a:cs typeface="FZQingKeBenYueSongS-R-GB" panose="02000000000000000000" charset="-122"/>
              </a:rPr>
              <a:t>  </a:t>
            </a:r>
            <a:r>
              <a:rPr kumimoji="1" lang="zh-CN" altLang="en-US" sz="7200" b="1" dirty="0">
                <a:solidFill>
                  <a:schemeClr val="tx2"/>
                </a:solidFill>
                <a:effectLst>
                  <a:outerShdw blurRad="63500" sx="102000" sy="102000" algn="ctr" rotWithShape="0">
                    <a:prstClr val="black">
                      <a:alpha val="16000"/>
                    </a:prstClr>
                  </a:outerShdw>
                </a:effectLst>
                <a:latin typeface="FZQingKeBenYueSongS-R-GB" panose="02000000000000000000" charset="-122"/>
                <a:ea typeface="FZQingKeBenYueSongS-R-GB" panose="02000000000000000000" charset="-122"/>
                <a:cs typeface="FZQingKeBenYueSongS-R-GB" panose="02000000000000000000" charset="-122"/>
              </a:rPr>
              <a:t>逐梦未来</a:t>
            </a:r>
            <a:endParaRPr kumimoji="1" lang="zh-CN" altLang="en-US" sz="7200" b="1" dirty="0">
              <a:solidFill>
                <a:schemeClr val="tx2"/>
              </a:solidFill>
              <a:effectLst>
                <a:outerShdw blurRad="63500" sx="102000" sy="102000" algn="ctr" rotWithShape="0">
                  <a:prstClr val="black">
                    <a:alpha val="16000"/>
                  </a:prstClr>
                </a:outerShdw>
              </a:effectLst>
              <a:latin typeface="FZQingKeBenYueSongS-R-GB" panose="02000000000000000000" charset="-122"/>
              <a:ea typeface="FZQingKeBenYueSongS-R-GB" panose="02000000000000000000" charset="-122"/>
              <a:cs typeface="FZQingKeBenYueSongS-R-GB" panose="02000000000000000000" charset="-122"/>
            </a:endParaRPr>
          </a:p>
          <a:p>
            <a:pPr algn="ctr"/>
            <a:r>
              <a:rPr kumimoji="1" lang="en-US" altLang="zh-CN" sz="7200" b="1" dirty="0">
                <a:solidFill>
                  <a:schemeClr val="tx2"/>
                </a:solidFill>
                <a:effectLst>
                  <a:outerShdw blurRad="63500" sx="102000" sy="102000" algn="ctr" rotWithShape="0">
                    <a:prstClr val="black">
                      <a:alpha val="16000"/>
                    </a:prstClr>
                  </a:outerShdw>
                </a:effectLst>
                <a:latin typeface="FZQingKeBenYueSongS-R-GB" panose="02000000000000000000" charset="-122"/>
                <a:ea typeface="FZQingKeBenYueSongS-R-GB" panose="02000000000000000000" charset="-122"/>
                <a:cs typeface="FZQingKeBenYueSongS-R-GB" panose="02000000000000000000" charset="-122"/>
              </a:rPr>
              <a:t>——V</a:t>
            </a:r>
            <a:r>
              <a:rPr kumimoji="1" lang="zh-CN" altLang="en-US" sz="7200" b="1" dirty="0">
                <a:solidFill>
                  <a:schemeClr val="tx2"/>
                </a:solidFill>
                <a:effectLst>
                  <a:outerShdw blurRad="63500" sx="102000" sy="102000" algn="ctr" rotWithShape="0">
                    <a:prstClr val="black">
                      <a:alpha val="16000"/>
                    </a:prstClr>
                  </a:outerShdw>
                </a:effectLst>
                <a:latin typeface="FZQingKeBenYueSongS-R-GB" panose="02000000000000000000" charset="-122"/>
                <a:ea typeface="FZQingKeBenYueSongS-R-GB" panose="02000000000000000000" charset="-122"/>
                <a:cs typeface="FZQingKeBenYueSongS-R-GB" panose="02000000000000000000" charset="-122"/>
              </a:rPr>
              <a:t>带传动</a:t>
            </a:r>
            <a:endParaRPr kumimoji="1" lang="zh-CN" altLang="en-US" sz="7200" b="1" dirty="0">
              <a:solidFill>
                <a:schemeClr val="tx2"/>
              </a:solidFill>
              <a:effectLst>
                <a:outerShdw blurRad="63500" sx="102000" sy="102000" algn="ctr" rotWithShape="0">
                  <a:prstClr val="black">
                    <a:alpha val="16000"/>
                  </a:prstClr>
                </a:outerShdw>
              </a:effectLst>
              <a:latin typeface="FZQingKeBenYueSongS-R-GB" panose="02000000000000000000" charset="-122"/>
              <a:ea typeface="FZQingKeBenYueSongS-R-GB" panose="02000000000000000000" charset="-122"/>
              <a:cs typeface="FZQingKeBenYueSongS-R-GB" panose="02000000000000000000" charset="-122"/>
            </a:endParaRPr>
          </a:p>
        </p:txBody>
      </p:sp>
      <p:grpSp>
        <p:nvGrpSpPr>
          <p:cNvPr id="11" name="组 10"/>
          <p:cNvGrpSpPr/>
          <p:nvPr/>
        </p:nvGrpSpPr>
        <p:grpSpPr>
          <a:xfrm>
            <a:off x="3572510" y="4660265"/>
            <a:ext cx="4874896" cy="635635"/>
            <a:chOff x="5094514" y="4702629"/>
            <a:chExt cx="4090014" cy="362857"/>
          </a:xfrm>
        </p:grpSpPr>
        <p:sp>
          <p:nvSpPr>
            <p:cNvPr id="12" name="圆角矩形 11"/>
            <p:cNvSpPr/>
            <p:nvPr/>
          </p:nvSpPr>
          <p:spPr>
            <a:xfrm>
              <a:off x="5094514" y="4702629"/>
              <a:ext cx="1669143" cy="362857"/>
            </a:xfrm>
            <a:prstGeom prst="roundRect">
              <a:avLst>
                <a:gd name="adj" fmla="val 50000"/>
              </a:avLst>
            </a:prstGeom>
            <a:solidFill>
              <a:srgbClr val="50C1D8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5166436" y="4796515"/>
              <a:ext cx="1530625" cy="210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dirty="0">
                  <a:solidFill>
                    <a:schemeClr val="bg1"/>
                  </a:solidFill>
                  <a:latin typeface="Source Han Sans CN Normal" charset="-122"/>
                  <a:ea typeface="Source Han Sans CN Normal" charset="-122"/>
                  <a:cs typeface="Source Han Sans CN Normal" charset="-122"/>
                </a:rPr>
                <a:t>汇报人：江叶童</a:t>
              </a:r>
              <a:endParaRPr kumimoji="1" lang="zh-CN" altLang="en-US" dirty="0">
                <a:solidFill>
                  <a:schemeClr val="bg1"/>
                </a:solidFill>
                <a:latin typeface="Source Han Sans CN Normal" charset="-122"/>
                <a:ea typeface="Source Han Sans CN Normal" charset="-122"/>
                <a:cs typeface="Source Han Sans CN Normal" charset="-122"/>
              </a:endParaRPr>
            </a:p>
          </p:txBody>
        </p:sp>
        <p:sp>
          <p:nvSpPr>
            <p:cNvPr id="2" name="圆角矩形 1"/>
            <p:cNvSpPr/>
            <p:nvPr/>
          </p:nvSpPr>
          <p:spPr>
            <a:xfrm>
              <a:off x="7299616" y="4702629"/>
              <a:ext cx="1884912" cy="362857"/>
            </a:xfrm>
            <a:prstGeom prst="roundRect">
              <a:avLst>
                <a:gd name="adj" fmla="val 50000"/>
              </a:avLst>
            </a:prstGeom>
            <a:solidFill>
              <a:srgbClr val="50C1D8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kumimoji="1" lang="zh-CN" altLang="en-US"/>
                <a:t>班级：机械</a:t>
              </a:r>
              <a:r>
                <a:rPr kumimoji="1" lang="en-US" altLang="zh-CN"/>
                <a:t>2222</a:t>
              </a:r>
              <a:endParaRPr kumimoji="1" lang="en-US" altLang="zh-CN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 rot="5400000">
            <a:off x="2667001" y="-2666999"/>
            <a:ext cx="6857999" cy="12192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52919" y="311285"/>
            <a:ext cx="11575915" cy="6225702"/>
          </a:xfrm>
          <a:prstGeom prst="rect">
            <a:avLst/>
          </a:prstGeom>
          <a:noFill/>
          <a:ln>
            <a:solidFill>
              <a:srgbClr val="7FF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805815" y="990600"/>
            <a:ext cx="10857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小组合作，相互讨论，完成</a:t>
            </a:r>
            <a:r>
              <a:rPr lang="en-US" altLang="zh-CN" sz="3200"/>
              <a:t>V</a:t>
            </a:r>
            <a:r>
              <a:rPr lang="zh-CN" altLang="en-US" sz="3200"/>
              <a:t>带传动的传动比和包角的验算。</a:t>
            </a:r>
            <a:endParaRPr lang="zh-CN" altLang="en-US" sz="3200"/>
          </a:p>
        </p:txBody>
      </p:sp>
      <p:grpSp>
        <p:nvGrpSpPr>
          <p:cNvPr id="17" name="组合 16"/>
          <p:cNvGrpSpPr/>
          <p:nvPr/>
        </p:nvGrpSpPr>
        <p:grpSpPr>
          <a:xfrm>
            <a:off x="680085" y="2256790"/>
            <a:ext cx="3412490" cy="2588260"/>
            <a:chOff x="1103" y="4558"/>
            <a:chExt cx="5374" cy="4076"/>
          </a:xfrm>
        </p:grpSpPr>
        <p:pic>
          <p:nvPicPr>
            <p:cNvPr id="79" name="图片 7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752" y="3909"/>
              <a:ext cx="4076" cy="5374"/>
            </a:xfrm>
            <a:prstGeom prst="rect">
              <a:avLst/>
            </a:prstGeom>
          </p:spPr>
        </p:pic>
        <p:pic>
          <p:nvPicPr>
            <p:cNvPr id="18" name="图片 -2147482572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1643" y="5088"/>
              <a:ext cx="4297" cy="3083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9" name="组合 18"/>
          <p:cNvGrpSpPr/>
          <p:nvPr/>
        </p:nvGrpSpPr>
        <p:grpSpPr>
          <a:xfrm>
            <a:off x="4567555" y="2296795"/>
            <a:ext cx="3553460" cy="2557780"/>
            <a:chOff x="7126" y="4602"/>
            <a:chExt cx="5596" cy="4028"/>
          </a:xfrm>
        </p:grpSpPr>
        <p:pic>
          <p:nvPicPr>
            <p:cNvPr id="21" name="图片 20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910" y="3818"/>
              <a:ext cx="4028" cy="5596"/>
            </a:xfrm>
            <a:prstGeom prst="rect">
              <a:avLst/>
            </a:prstGeom>
          </p:spPr>
        </p:pic>
        <p:pic>
          <p:nvPicPr>
            <p:cNvPr id="22" name="图片 3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7716" y="5254"/>
              <a:ext cx="4448" cy="2714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3" name="组合 22"/>
          <p:cNvGrpSpPr/>
          <p:nvPr/>
        </p:nvGrpSpPr>
        <p:grpSpPr>
          <a:xfrm>
            <a:off x="8569960" y="2329180"/>
            <a:ext cx="3422650" cy="2557145"/>
            <a:chOff x="13506" y="4764"/>
            <a:chExt cx="5290" cy="3866"/>
          </a:xfrm>
        </p:grpSpPr>
        <p:pic>
          <p:nvPicPr>
            <p:cNvPr id="24" name="图片 23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4218" y="4052"/>
              <a:ext cx="3866" cy="5291"/>
            </a:xfrm>
            <a:prstGeom prst="rect">
              <a:avLst/>
            </a:prstGeom>
          </p:spPr>
        </p:pic>
        <p:pic>
          <p:nvPicPr>
            <p:cNvPr id="1073743282" name="图片 1073743281" descr="IMG_4606(20220608-084738)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2"/>
            <a:stretch>
              <a:fillRect/>
            </a:stretch>
          </p:blipFill>
          <p:spPr>
            <a:xfrm>
              <a:off x="14042" y="4987"/>
              <a:ext cx="4245" cy="3249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5" name="组合 24"/>
          <p:cNvGrpSpPr/>
          <p:nvPr/>
        </p:nvGrpSpPr>
        <p:grpSpPr>
          <a:xfrm>
            <a:off x="1520957" y="5141912"/>
            <a:ext cx="2020570" cy="923925"/>
            <a:chOff x="2218690" y="1147445"/>
            <a:chExt cx="2020570" cy="923925"/>
          </a:xfrm>
        </p:grpSpPr>
        <p:sp>
          <p:nvSpPr>
            <p:cNvPr id="26" name="椭圆 25"/>
            <p:cNvSpPr/>
            <p:nvPr>
              <p:custDataLst>
                <p:tags r:id="rId13"/>
              </p:custDataLst>
            </p:nvPr>
          </p:nvSpPr>
          <p:spPr>
            <a:xfrm>
              <a:off x="2218690" y="1147445"/>
              <a:ext cx="974725" cy="923925"/>
            </a:xfrm>
            <a:prstGeom prst="ellipse">
              <a:avLst/>
            </a:prstGeom>
            <a:noFill/>
            <a:ln>
              <a:solidFill>
                <a:srgbClr val="FF0000"/>
              </a:solidFill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</a:ex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" name="文本框 26"/>
            <p:cNvSpPr txBox="1"/>
            <p:nvPr>
              <p:custDataLst>
                <p:tags r:id="rId14"/>
              </p:custDataLst>
            </p:nvPr>
          </p:nvSpPr>
          <p:spPr>
            <a:xfrm>
              <a:off x="2365375" y="1246505"/>
              <a:ext cx="485775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幼圆" panose="02010509060101010101" charset="-122"/>
                  <a:ea typeface="幼圆" panose="02010509060101010101" charset="-122"/>
                </a:rPr>
                <a:t>学</a:t>
              </a:r>
              <a:endParaRPr lang="zh-CN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charset="-122"/>
                <a:ea typeface="幼圆" panose="02010509060101010101" charset="-122"/>
              </a:endParaRPr>
            </a:p>
          </p:txBody>
        </p:sp>
        <p:sp>
          <p:nvSpPr>
            <p:cNvPr id="32" name="文本框 31"/>
            <p:cNvSpPr txBox="1"/>
            <p:nvPr>
              <p:custDataLst>
                <p:tags r:id="rId15"/>
              </p:custDataLst>
            </p:nvPr>
          </p:nvSpPr>
          <p:spPr>
            <a:xfrm>
              <a:off x="3197225" y="1549400"/>
              <a:ext cx="1042035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endPara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charset="-122"/>
                <a:ea typeface="幼圆" panose="02010509060101010101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5557823" y="5142116"/>
            <a:ext cx="2016760" cy="923290"/>
            <a:chOff x="9915" y="3084"/>
            <a:chExt cx="3176" cy="1454"/>
          </a:xfrm>
        </p:grpSpPr>
        <p:grpSp>
          <p:nvGrpSpPr>
            <p:cNvPr id="35" name="组合 34"/>
            <p:cNvGrpSpPr/>
            <p:nvPr/>
          </p:nvGrpSpPr>
          <p:grpSpPr>
            <a:xfrm>
              <a:off x="9915" y="3084"/>
              <a:ext cx="1534" cy="1454"/>
              <a:chOff x="10861" y="2459"/>
              <a:chExt cx="1534" cy="1454"/>
            </a:xfrm>
          </p:grpSpPr>
          <p:sp>
            <p:nvSpPr>
              <p:cNvPr id="33" name="椭圆 32"/>
              <p:cNvSpPr/>
              <p:nvPr>
                <p:custDataLst>
                  <p:tags r:id="rId16"/>
                </p:custDataLst>
              </p:nvPr>
            </p:nvSpPr>
            <p:spPr>
              <a:xfrm>
                <a:off x="10861" y="2459"/>
                <a:ext cx="1535" cy="1455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</a:extLst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4" name="文本框 33"/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11111" y="2630"/>
                <a:ext cx="767" cy="1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4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幼圆" panose="02010509060101010101" charset="-122"/>
                    <a:ea typeface="幼圆" panose="02010509060101010101" charset="-122"/>
                  </a:rPr>
                  <a:t>标</a:t>
                </a:r>
                <a:endParaRPr lang="zh-CN" alt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幼圆" panose="02010509060101010101" charset="-122"/>
                  <a:ea typeface="幼圆" panose="02010509060101010101" charset="-122"/>
                </a:endParaRPr>
              </a:p>
            </p:txBody>
          </p:sp>
        </p:grpSp>
        <p:sp>
          <p:nvSpPr>
            <p:cNvPr id="38" name="文本框 37"/>
            <p:cNvSpPr txBox="1"/>
            <p:nvPr>
              <p:custDataLst>
                <p:tags r:id="rId18"/>
              </p:custDataLst>
            </p:nvPr>
          </p:nvSpPr>
          <p:spPr>
            <a:xfrm>
              <a:off x="11450" y="3716"/>
              <a:ext cx="1641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endPara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charset="-122"/>
                <a:ea typeface="幼圆" panose="02010509060101010101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9594142" y="5042535"/>
            <a:ext cx="2016760" cy="923925"/>
            <a:chOff x="9915" y="3084"/>
            <a:chExt cx="3176" cy="1455"/>
          </a:xfrm>
        </p:grpSpPr>
        <p:grpSp>
          <p:nvGrpSpPr>
            <p:cNvPr id="28" name="组合 27"/>
            <p:cNvGrpSpPr/>
            <p:nvPr/>
          </p:nvGrpSpPr>
          <p:grpSpPr>
            <a:xfrm>
              <a:off x="9915" y="3084"/>
              <a:ext cx="1535" cy="1455"/>
              <a:chOff x="10861" y="2459"/>
              <a:chExt cx="1535" cy="1455"/>
            </a:xfrm>
          </p:grpSpPr>
          <p:sp>
            <p:nvSpPr>
              <p:cNvPr id="29" name="椭圆 28"/>
              <p:cNvSpPr/>
              <p:nvPr>
                <p:custDataLst>
                  <p:tags r:id="rId19"/>
                </p:custDataLst>
              </p:nvPr>
            </p:nvSpPr>
            <p:spPr>
              <a:xfrm>
                <a:off x="10861" y="2459"/>
                <a:ext cx="1535" cy="1455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</a:extLst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0" name="文本框 29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11111" y="2630"/>
                <a:ext cx="767" cy="1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40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幼圆" panose="02010509060101010101" charset="-122"/>
                    <a:ea typeface="幼圆" panose="02010509060101010101" charset="-122"/>
                  </a:rPr>
                  <a:t>做</a:t>
                </a:r>
                <a:endParaRPr lang="zh-CN" altLang="en-US" sz="4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幼圆" panose="02010509060101010101" charset="-122"/>
                  <a:ea typeface="幼圆" panose="02010509060101010101" charset="-122"/>
                </a:endParaRPr>
              </a:p>
            </p:txBody>
          </p:sp>
        </p:grpSp>
        <p:sp>
          <p:nvSpPr>
            <p:cNvPr id="31" name="文本框 30"/>
            <p:cNvSpPr txBox="1"/>
            <p:nvPr>
              <p:custDataLst>
                <p:tags r:id="rId21"/>
              </p:custDataLst>
            </p:nvPr>
          </p:nvSpPr>
          <p:spPr>
            <a:xfrm>
              <a:off x="11450" y="3716"/>
              <a:ext cx="1641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endPara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charset="-122"/>
                <a:ea typeface="幼圆" panose="02010509060101010101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 rot="5400000">
            <a:off x="2667001" y="-2666999"/>
            <a:ext cx="6857999" cy="12192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52919" y="311285"/>
            <a:ext cx="11575915" cy="6225702"/>
          </a:xfrm>
          <a:prstGeom prst="rect">
            <a:avLst/>
          </a:prstGeom>
          <a:noFill/>
          <a:ln>
            <a:solidFill>
              <a:srgbClr val="7FF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 rot="16200000">
            <a:off x="-2028218" y="2028214"/>
            <a:ext cx="6858001" cy="280156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 rot="16200000">
            <a:off x="7336602" y="2002601"/>
            <a:ext cx="6858001" cy="2852794"/>
          </a:xfrm>
          <a:prstGeom prst="rect">
            <a:avLst/>
          </a:prstGeom>
        </p:spPr>
      </p:pic>
      <p:sp>
        <p:nvSpPr>
          <p:cNvPr id="2" name="流程图: 终止 1"/>
          <p:cNvSpPr/>
          <p:nvPr/>
        </p:nvSpPr>
        <p:spPr>
          <a:xfrm>
            <a:off x="1409065" y="1288415"/>
            <a:ext cx="2437765" cy="636905"/>
          </a:xfrm>
          <a:prstGeom prst="flowChartTerminator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727835" y="1376680"/>
            <a:ext cx="19646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学情检测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43050" y="2348230"/>
            <a:ext cx="941387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例题：某车床的电动机转速为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1440r/min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，主动带轮的基准直径为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125mm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，从动带轮的转速为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804r/min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，中心距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为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200mm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，求从动带轮的基准直径为多少？小带轮包角是否合格？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 rot="5400000">
            <a:off x="2667001" y="-2666999"/>
            <a:ext cx="6857999" cy="12192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52919" y="311285"/>
            <a:ext cx="11575915" cy="6225702"/>
          </a:xfrm>
          <a:prstGeom prst="rect">
            <a:avLst/>
          </a:prstGeom>
          <a:noFill/>
          <a:ln>
            <a:solidFill>
              <a:srgbClr val="7FF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 rot="16200000">
            <a:off x="-2028218" y="2028214"/>
            <a:ext cx="6858001" cy="280156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 rot="16200000">
            <a:off x="7336602" y="2002601"/>
            <a:ext cx="6858001" cy="285279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693353" y="2027741"/>
            <a:ext cx="6805295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7200" dirty="0">
                <a:solidFill>
                  <a:srgbClr val="50C1D8"/>
                </a:solidFill>
                <a:effectLst>
                  <a:outerShdw blurRad="63500" sx="102000" sy="102000" algn="ctr" rotWithShape="0">
                    <a:prstClr val="black">
                      <a:alpha val="16000"/>
                    </a:prstClr>
                  </a:outerShdw>
                </a:effectLst>
                <a:latin typeface="FZQingKeBenYueSongS-R-GB" panose="02000000000000000000" charset="-122"/>
                <a:ea typeface="FZQingKeBenYueSongS-R-GB" panose="02000000000000000000" charset="-122"/>
                <a:cs typeface="FZQingKeBenYueSongS-R-GB" panose="02000000000000000000" charset="-122"/>
              </a:rPr>
              <a:t>感谢大家的参与</a:t>
            </a:r>
            <a:r>
              <a:rPr kumimoji="1" lang="en-US" altLang="zh-CN" sz="7200" dirty="0">
                <a:solidFill>
                  <a:srgbClr val="50C1D8"/>
                </a:solidFill>
                <a:effectLst>
                  <a:outerShdw blurRad="63500" sx="102000" sy="102000" algn="ctr" rotWithShape="0">
                    <a:prstClr val="black">
                      <a:alpha val="16000"/>
                    </a:prstClr>
                  </a:outerShdw>
                </a:effectLst>
                <a:latin typeface="FZQingKeBenYueSongS-R-GB" panose="02000000000000000000" charset="-122"/>
                <a:ea typeface="FZQingKeBenYueSongS-R-GB" panose="02000000000000000000" charset="-122"/>
                <a:cs typeface="FZQingKeBenYueSongS-R-GB" panose="02000000000000000000" charset="-122"/>
              </a:rPr>
              <a:t>!</a:t>
            </a:r>
            <a:endParaRPr kumimoji="1" lang="en-US" altLang="zh-CN" sz="7200" dirty="0">
              <a:solidFill>
                <a:srgbClr val="50C1D8"/>
              </a:solidFill>
              <a:effectLst>
                <a:outerShdw blurRad="63500" sx="102000" sy="102000" algn="ctr" rotWithShape="0">
                  <a:prstClr val="black">
                    <a:alpha val="16000"/>
                  </a:prstClr>
                </a:outerShdw>
              </a:effectLst>
              <a:latin typeface="FZQingKeBenYueSongS-R-GB" panose="02000000000000000000" charset="-122"/>
              <a:ea typeface="FZQingKeBenYueSongS-R-GB" panose="02000000000000000000" charset="-122"/>
              <a:cs typeface="FZQingKeBenYueSongS-R-GB" panose="02000000000000000000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44030" y="4159885"/>
            <a:ext cx="1441450" cy="307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400" dirty="0">
                <a:solidFill>
                  <a:schemeClr val="bg1"/>
                </a:solidFill>
                <a:latin typeface="Source Han Sans CN Normal" charset="-122"/>
                <a:ea typeface="Source Han Sans CN Normal" charset="-122"/>
                <a:cs typeface="Source Han Sans CN Normal" charset="-122"/>
              </a:rPr>
              <a:t>部门：稻壳儿网</a:t>
            </a:r>
            <a:endParaRPr kumimoji="1" lang="zh-CN" altLang="en-US" sz="1400" dirty="0">
              <a:solidFill>
                <a:schemeClr val="bg1"/>
              </a:solidFill>
              <a:latin typeface="Source Han Sans CN Normal" charset="-122"/>
              <a:ea typeface="Source Han Sans CN Normal" charset="-122"/>
              <a:cs typeface="Source Han Sans CN Normal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 rot="5400000">
            <a:off x="2667001" y="-2827019"/>
            <a:ext cx="6857999" cy="12192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52919" y="311285"/>
            <a:ext cx="11575915" cy="6225702"/>
          </a:xfrm>
          <a:prstGeom prst="rect">
            <a:avLst/>
          </a:prstGeom>
          <a:noFill/>
          <a:ln>
            <a:solidFill>
              <a:srgbClr val="7FF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 rot="16200000">
            <a:off x="-2028218" y="2008529"/>
            <a:ext cx="6858001" cy="280156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 rot="16200000">
            <a:off x="7336602" y="2002601"/>
            <a:ext cx="6858001" cy="2852794"/>
          </a:xfrm>
          <a:prstGeom prst="rect">
            <a:avLst/>
          </a:prstGeom>
        </p:spPr>
      </p:pic>
      <p:grpSp>
        <p:nvGrpSpPr>
          <p:cNvPr id="5" name="组合 71"/>
          <p:cNvGrpSpPr/>
          <p:nvPr/>
        </p:nvGrpSpPr>
        <p:grpSpPr>
          <a:xfrm>
            <a:off x="1216859" y="1041622"/>
            <a:ext cx="2383344" cy="579326"/>
            <a:chOff x="1282899" y="1691862"/>
            <a:chExt cx="2383344" cy="579326"/>
          </a:xfrm>
        </p:grpSpPr>
        <p:grpSp>
          <p:nvGrpSpPr>
            <p:cNvPr id="9" name="组合 37"/>
            <p:cNvGrpSpPr/>
            <p:nvPr/>
          </p:nvGrpSpPr>
          <p:grpSpPr>
            <a:xfrm>
              <a:off x="1282899" y="1691862"/>
              <a:ext cx="579326" cy="579326"/>
              <a:chOff x="828266" y="2176574"/>
              <a:chExt cx="579326" cy="579326"/>
            </a:xfrm>
          </p:grpSpPr>
          <p:sp>
            <p:nvSpPr>
              <p:cNvPr id="10" name="椭圆 9"/>
              <p:cNvSpPr/>
              <p:nvPr>
                <p:custDataLst>
                  <p:tags r:id="rId4"/>
                </p:custDataLst>
              </p:nvPr>
            </p:nvSpPr>
            <p:spPr>
              <a:xfrm>
                <a:off x="863403" y="2211711"/>
                <a:ext cx="509051" cy="509051"/>
              </a:xfrm>
              <a:prstGeom prst="ellipse">
                <a:avLst/>
              </a:prstGeom>
              <a:solidFill>
                <a:srgbClr val="E873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1" name="椭圆 10"/>
              <p:cNvSpPr/>
              <p:nvPr>
                <p:custDataLst>
                  <p:tags r:id="rId5"/>
                </p:custDataLst>
              </p:nvPr>
            </p:nvSpPr>
            <p:spPr>
              <a:xfrm>
                <a:off x="828266" y="2176574"/>
                <a:ext cx="579326" cy="579326"/>
              </a:xfrm>
              <a:prstGeom prst="ellipse">
                <a:avLst/>
              </a:prstGeom>
              <a:solidFill>
                <a:schemeClr val="accent4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2" name="KSO_Shape"/>
              <p:cNvSpPr/>
              <p:nvPr>
                <p:custDataLst>
                  <p:tags r:id="rId6"/>
                </p:custDataLst>
              </p:nvPr>
            </p:nvSpPr>
            <p:spPr>
              <a:xfrm>
                <a:off x="1021972" y="2345028"/>
                <a:ext cx="191914" cy="242418"/>
              </a:xfrm>
              <a:custGeom>
                <a:avLst/>
                <a:gdLst>
                  <a:gd name="connsiteX0" fmla="*/ 1837010 w 4772887"/>
                  <a:gd name="connsiteY0" fmla="*/ 5450128 h 6032500"/>
                  <a:gd name="connsiteX1" fmla="*/ 2935877 w 4772887"/>
                  <a:gd name="connsiteY1" fmla="*/ 5450128 h 6032500"/>
                  <a:gd name="connsiteX2" fmla="*/ 2938893 w 4772887"/>
                  <a:gd name="connsiteY2" fmla="*/ 5480050 h 6032500"/>
                  <a:gd name="connsiteX3" fmla="*/ 2386443 w 4772887"/>
                  <a:gd name="connsiteY3" fmla="*/ 6032500 h 6032500"/>
                  <a:gd name="connsiteX4" fmla="*/ 1833993 w 4772887"/>
                  <a:gd name="connsiteY4" fmla="*/ 5480050 h 6032500"/>
                  <a:gd name="connsiteX5" fmla="*/ 2386443 w 4772887"/>
                  <a:gd name="connsiteY5" fmla="*/ 0 h 6032500"/>
                  <a:gd name="connsiteX6" fmla="*/ 2938893 w 4772887"/>
                  <a:gd name="connsiteY6" fmla="*/ 552450 h 6032500"/>
                  <a:gd name="connsiteX7" fmla="*/ 2938893 w 4772887"/>
                  <a:gd name="connsiteY7" fmla="*/ 667402 h 6032500"/>
                  <a:gd name="connsiteX8" fmla="*/ 3023664 w 4772887"/>
                  <a:gd name="connsiteY8" fmla="*/ 689199 h 6032500"/>
                  <a:gd name="connsiteX9" fmla="*/ 4069193 w 4772887"/>
                  <a:gd name="connsiteY9" fmla="*/ 2110322 h 6032500"/>
                  <a:gd name="connsiteX10" fmla="*/ 4069193 w 4772887"/>
                  <a:gd name="connsiteY10" fmla="*/ 3439578 h 6032500"/>
                  <a:gd name="connsiteX11" fmla="*/ 4002295 w 4772887"/>
                  <a:gd name="connsiteY11" fmla="*/ 3882070 h 6032500"/>
                  <a:gd name="connsiteX12" fmla="*/ 3986838 w 4772887"/>
                  <a:gd name="connsiteY12" fmla="*/ 3924300 h 6032500"/>
                  <a:gd name="connsiteX13" fmla="*/ 4207737 w 4772887"/>
                  <a:gd name="connsiteY13" fmla="*/ 3924300 h 6032500"/>
                  <a:gd name="connsiteX14" fmla="*/ 4772887 w 4772887"/>
                  <a:gd name="connsiteY14" fmla="*/ 4489450 h 6032500"/>
                  <a:gd name="connsiteX15" fmla="*/ 4772887 w 4772887"/>
                  <a:gd name="connsiteY15" fmla="*/ 4914895 h 6032500"/>
                  <a:gd name="connsiteX16" fmla="*/ 4633182 w 4772887"/>
                  <a:gd name="connsiteY16" fmla="*/ 5054600 h 6032500"/>
                  <a:gd name="connsiteX17" fmla="*/ 139705 w 4772887"/>
                  <a:gd name="connsiteY17" fmla="*/ 5054600 h 6032500"/>
                  <a:gd name="connsiteX18" fmla="*/ 0 w 4772887"/>
                  <a:gd name="connsiteY18" fmla="*/ 4914895 h 6032500"/>
                  <a:gd name="connsiteX19" fmla="*/ 0 w 4772887"/>
                  <a:gd name="connsiteY19" fmla="*/ 4489450 h 6032500"/>
                  <a:gd name="connsiteX20" fmla="*/ 565150 w 4772887"/>
                  <a:gd name="connsiteY20" fmla="*/ 3924300 h 6032500"/>
                  <a:gd name="connsiteX21" fmla="*/ 786048 w 4772887"/>
                  <a:gd name="connsiteY21" fmla="*/ 3924300 h 6032500"/>
                  <a:gd name="connsiteX22" fmla="*/ 770591 w 4772887"/>
                  <a:gd name="connsiteY22" fmla="*/ 3882070 h 6032500"/>
                  <a:gd name="connsiteX23" fmla="*/ 703693 w 4772887"/>
                  <a:gd name="connsiteY23" fmla="*/ 3439578 h 6032500"/>
                  <a:gd name="connsiteX24" fmla="*/ 703693 w 4772887"/>
                  <a:gd name="connsiteY24" fmla="*/ 2110322 h 6032500"/>
                  <a:gd name="connsiteX25" fmla="*/ 1749223 w 4772887"/>
                  <a:gd name="connsiteY25" fmla="*/ 689199 h 6032500"/>
                  <a:gd name="connsiteX26" fmla="*/ 1833993 w 4772887"/>
                  <a:gd name="connsiteY26" fmla="*/ 667402 h 6032500"/>
                  <a:gd name="connsiteX27" fmla="*/ 1833993 w 4772887"/>
                  <a:gd name="connsiteY27" fmla="*/ 552450 h 6032500"/>
                  <a:gd name="connsiteX28" fmla="*/ 2386443 w 4772887"/>
                  <a:gd name="connsiteY28" fmla="*/ 0 h 603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772887" h="6032500">
                    <a:moveTo>
                      <a:pt x="1837010" y="5450128"/>
                    </a:moveTo>
                    <a:lnTo>
                      <a:pt x="2935877" y="5450128"/>
                    </a:lnTo>
                    <a:lnTo>
                      <a:pt x="2938893" y="5480050"/>
                    </a:lnTo>
                    <a:cubicBezTo>
                      <a:pt x="2938893" y="5785160"/>
                      <a:pt x="2691553" y="6032500"/>
                      <a:pt x="2386443" y="6032500"/>
                    </a:cubicBezTo>
                    <a:cubicBezTo>
                      <a:pt x="2081333" y="6032500"/>
                      <a:pt x="1833993" y="5785160"/>
                      <a:pt x="1833993" y="5480050"/>
                    </a:cubicBezTo>
                    <a:close/>
                    <a:moveTo>
                      <a:pt x="2386443" y="0"/>
                    </a:moveTo>
                    <a:cubicBezTo>
                      <a:pt x="2691553" y="0"/>
                      <a:pt x="2938893" y="247340"/>
                      <a:pt x="2938893" y="552450"/>
                    </a:cubicBezTo>
                    <a:lnTo>
                      <a:pt x="2938893" y="667402"/>
                    </a:lnTo>
                    <a:lnTo>
                      <a:pt x="3023664" y="689199"/>
                    </a:lnTo>
                    <a:cubicBezTo>
                      <a:pt x="3629391" y="877599"/>
                      <a:pt x="4069193" y="1442600"/>
                      <a:pt x="4069193" y="2110322"/>
                    </a:cubicBezTo>
                    <a:lnTo>
                      <a:pt x="4069193" y="3439578"/>
                    </a:lnTo>
                    <a:cubicBezTo>
                      <a:pt x="4069193" y="3593668"/>
                      <a:pt x="4045772" y="3742287"/>
                      <a:pt x="4002295" y="3882070"/>
                    </a:cubicBezTo>
                    <a:lnTo>
                      <a:pt x="3986838" y="3924300"/>
                    </a:lnTo>
                    <a:lnTo>
                      <a:pt x="4207737" y="3924300"/>
                    </a:lnTo>
                    <a:cubicBezTo>
                      <a:pt x="4519861" y="3924300"/>
                      <a:pt x="4772887" y="4177326"/>
                      <a:pt x="4772887" y="4489450"/>
                    </a:cubicBezTo>
                    <a:lnTo>
                      <a:pt x="4772887" y="4914895"/>
                    </a:lnTo>
                    <a:cubicBezTo>
                      <a:pt x="4772887" y="4992052"/>
                      <a:pt x="4710339" y="5054600"/>
                      <a:pt x="4633182" y="5054600"/>
                    </a:cubicBezTo>
                    <a:lnTo>
                      <a:pt x="139705" y="5054600"/>
                    </a:lnTo>
                    <a:cubicBezTo>
                      <a:pt x="62548" y="5054600"/>
                      <a:pt x="0" y="4992052"/>
                      <a:pt x="0" y="4914895"/>
                    </a:cubicBezTo>
                    <a:lnTo>
                      <a:pt x="0" y="4489450"/>
                    </a:lnTo>
                    <a:cubicBezTo>
                      <a:pt x="0" y="4177326"/>
                      <a:pt x="253026" y="3924300"/>
                      <a:pt x="565150" y="3924300"/>
                    </a:cubicBezTo>
                    <a:lnTo>
                      <a:pt x="786048" y="3924300"/>
                    </a:lnTo>
                    <a:lnTo>
                      <a:pt x="770591" y="3882070"/>
                    </a:lnTo>
                    <a:cubicBezTo>
                      <a:pt x="727114" y="3742287"/>
                      <a:pt x="703693" y="3593668"/>
                      <a:pt x="703693" y="3439578"/>
                    </a:cubicBezTo>
                    <a:lnTo>
                      <a:pt x="703693" y="2110322"/>
                    </a:lnTo>
                    <a:cubicBezTo>
                      <a:pt x="703693" y="1442600"/>
                      <a:pt x="1143496" y="877599"/>
                      <a:pt x="1749223" y="689199"/>
                    </a:cubicBezTo>
                    <a:lnTo>
                      <a:pt x="1833993" y="667402"/>
                    </a:lnTo>
                    <a:lnTo>
                      <a:pt x="1833993" y="552450"/>
                    </a:lnTo>
                    <a:cubicBezTo>
                      <a:pt x="1833993" y="247340"/>
                      <a:pt x="2081333" y="0"/>
                      <a:pt x="238644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6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3" name="文本框 35"/>
            <p:cNvSpPr txBox="1"/>
            <p:nvPr>
              <p:custDataLst>
                <p:tags r:id="rId7"/>
              </p:custDataLst>
            </p:nvPr>
          </p:nvSpPr>
          <p:spPr bwMode="auto">
            <a:xfrm>
              <a:off x="1592785" y="1860735"/>
              <a:ext cx="2073458" cy="2830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ctr" anchorCtr="1">
              <a:no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r>
                <a:rPr lang="zh-CN" altLang="en-US" sz="2400" b="1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新课导入</a:t>
              </a:r>
              <a:endParaRPr lang="zh-CN" altLang="en-US" sz="2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1521460" y="2090420"/>
            <a:ext cx="450850" cy="2637790"/>
          </a:xfrm>
          <a:prstGeom prst="rect">
            <a:avLst/>
          </a:prstGeom>
          <a:noFill/>
        </p:spPr>
        <p:txBody>
          <a:bodyPr vert="eaVert" wrap="square" rtlCol="0">
            <a:noAutofit/>
          </a:bodyPr>
          <a:p>
            <a:r>
              <a:rPr lang="zh-CN" altLang="en-US" sz="3600">
                <a:solidFill>
                  <a:srgbClr val="C00000"/>
                </a:solidFill>
              </a:rPr>
              <a:t>带</a:t>
            </a:r>
            <a:r>
              <a:rPr lang="en-US" altLang="zh-CN" sz="3600">
                <a:solidFill>
                  <a:srgbClr val="C00000"/>
                </a:solidFill>
              </a:rPr>
              <a:t> </a:t>
            </a:r>
            <a:r>
              <a:rPr lang="zh-CN" altLang="en-US" sz="3600">
                <a:solidFill>
                  <a:srgbClr val="C00000"/>
                </a:solidFill>
              </a:rPr>
              <a:t>的</a:t>
            </a:r>
            <a:r>
              <a:rPr lang="en-US" altLang="zh-CN" sz="3600">
                <a:solidFill>
                  <a:srgbClr val="C00000"/>
                </a:solidFill>
              </a:rPr>
              <a:t> </a:t>
            </a:r>
            <a:r>
              <a:rPr lang="zh-CN" altLang="zh-CN" sz="3600">
                <a:solidFill>
                  <a:srgbClr val="C00000"/>
                </a:solidFill>
              </a:rPr>
              <a:t>类</a:t>
            </a:r>
            <a:r>
              <a:rPr lang="en-US" altLang="zh-CN" sz="3600">
                <a:solidFill>
                  <a:srgbClr val="C00000"/>
                </a:solidFill>
              </a:rPr>
              <a:t> </a:t>
            </a:r>
            <a:r>
              <a:rPr lang="zh-CN" altLang="zh-CN" sz="3600">
                <a:solidFill>
                  <a:srgbClr val="C00000"/>
                </a:solidFill>
              </a:rPr>
              <a:t>型</a:t>
            </a:r>
            <a:endParaRPr lang="zh-CN" altLang="zh-CN" sz="3600">
              <a:solidFill>
                <a:srgbClr val="C0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462530" y="1621155"/>
            <a:ext cx="7817485" cy="431228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 rot="5400000">
            <a:off x="2667001" y="-2827019"/>
            <a:ext cx="6857999" cy="12192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52919" y="311285"/>
            <a:ext cx="11575915" cy="6225702"/>
          </a:xfrm>
          <a:prstGeom prst="rect">
            <a:avLst/>
          </a:prstGeom>
          <a:noFill/>
          <a:ln>
            <a:solidFill>
              <a:srgbClr val="7FF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 rot="16200000">
            <a:off x="-2028218" y="2008529"/>
            <a:ext cx="6858001" cy="280156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 rot="16200000">
            <a:off x="7336602" y="2002601"/>
            <a:ext cx="6858001" cy="2852794"/>
          </a:xfrm>
          <a:prstGeom prst="rect">
            <a:avLst/>
          </a:prstGeom>
        </p:spPr>
      </p:pic>
      <p:grpSp>
        <p:nvGrpSpPr>
          <p:cNvPr id="5" name="组合 71"/>
          <p:cNvGrpSpPr/>
          <p:nvPr/>
        </p:nvGrpSpPr>
        <p:grpSpPr>
          <a:xfrm>
            <a:off x="1103829" y="796512"/>
            <a:ext cx="2383344" cy="579326"/>
            <a:chOff x="1282899" y="1691862"/>
            <a:chExt cx="2383344" cy="579326"/>
          </a:xfrm>
        </p:grpSpPr>
        <p:grpSp>
          <p:nvGrpSpPr>
            <p:cNvPr id="9" name="组合 37"/>
            <p:cNvGrpSpPr/>
            <p:nvPr/>
          </p:nvGrpSpPr>
          <p:grpSpPr>
            <a:xfrm>
              <a:off x="1282899" y="1691862"/>
              <a:ext cx="579326" cy="579326"/>
              <a:chOff x="828266" y="2176574"/>
              <a:chExt cx="579326" cy="579326"/>
            </a:xfrm>
          </p:grpSpPr>
          <p:sp>
            <p:nvSpPr>
              <p:cNvPr id="10" name="椭圆 9"/>
              <p:cNvSpPr/>
              <p:nvPr>
                <p:custDataLst>
                  <p:tags r:id="rId4"/>
                </p:custDataLst>
              </p:nvPr>
            </p:nvSpPr>
            <p:spPr>
              <a:xfrm>
                <a:off x="863403" y="2211711"/>
                <a:ext cx="509051" cy="509051"/>
              </a:xfrm>
              <a:prstGeom prst="ellipse">
                <a:avLst/>
              </a:prstGeom>
              <a:solidFill>
                <a:srgbClr val="E873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1" name="椭圆 10"/>
              <p:cNvSpPr/>
              <p:nvPr>
                <p:custDataLst>
                  <p:tags r:id="rId5"/>
                </p:custDataLst>
              </p:nvPr>
            </p:nvSpPr>
            <p:spPr>
              <a:xfrm>
                <a:off x="828266" y="2176574"/>
                <a:ext cx="579326" cy="579326"/>
              </a:xfrm>
              <a:prstGeom prst="ellipse">
                <a:avLst/>
              </a:prstGeom>
              <a:solidFill>
                <a:schemeClr val="accent4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2" name="KSO_Shape"/>
              <p:cNvSpPr/>
              <p:nvPr>
                <p:custDataLst>
                  <p:tags r:id="rId6"/>
                </p:custDataLst>
              </p:nvPr>
            </p:nvSpPr>
            <p:spPr>
              <a:xfrm>
                <a:off x="1021972" y="2345028"/>
                <a:ext cx="191914" cy="242418"/>
              </a:xfrm>
              <a:custGeom>
                <a:avLst/>
                <a:gdLst>
                  <a:gd name="connsiteX0" fmla="*/ 1837010 w 4772887"/>
                  <a:gd name="connsiteY0" fmla="*/ 5450128 h 6032500"/>
                  <a:gd name="connsiteX1" fmla="*/ 2935877 w 4772887"/>
                  <a:gd name="connsiteY1" fmla="*/ 5450128 h 6032500"/>
                  <a:gd name="connsiteX2" fmla="*/ 2938893 w 4772887"/>
                  <a:gd name="connsiteY2" fmla="*/ 5480050 h 6032500"/>
                  <a:gd name="connsiteX3" fmla="*/ 2386443 w 4772887"/>
                  <a:gd name="connsiteY3" fmla="*/ 6032500 h 6032500"/>
                  <a:gd name="connsiteX4" fmla="*/ 1833993 w 4772887"/>
                  <a:gd name="connsiteY4" fmla="*/ 5480050 h 6032500"/>
                  <a:gd name="connsiteX5" fmla="*/ 2386443 w 4772887"/>
                  <a:gd name="connsiteY5" fmla="*/ 0 h 6032500"/>
                  <a:gd name="connsiteX6" fmla="*/ 2938893 w 4772887"/>
                  <a:gd name="connsiteY6" fmla="*/ 552450 h 6032500"/>
                  <a:gd name="connsiteX7" fmla="*/ 2938893 w 4772887"/>
                  <a:gd name="connsiteY7" fmla="*/ 667402 h 6032500"/>
                  <a:gd name="connsiteX8" fmla="*/ 3023664 w 4772887"/>
                  <a:gd name="connsiteY8" fmla="*/ 689199 h 6032500"/>
                  <a:gd name="connsiteX9" fmla="*/ 4069193 w 4772887"/>
                  <a:gd name="connsiteY9" fmla="*/ 2110322 h 6032500"/>
                  <a:gd name="connsiteX10" fmla="*/ 4069193 w 4772887"/>
                  <a:gd name="connsiteY10" fmla="*/ 3439578 h 6032500"/>
                  <a:gd name="connsiteX11" fmla="*/ 4002295 w 4772887"/>
                  <a:gd name="connsiteY11" fmla="*/ 3882070 h 6032500"/>
                  <a:gd name="connsiteX12" fmla="*/ 3986838 w 4772887"/>
                  <a:gd name="connsiteY12" fmla="*/ 3924300 h 6032500"/>
                  <a:gd name="connsiteX13" fmla="*/ 4207737 w 4772887"/>
                  <a:gd name="connsiteY13" fmla="*/ 3924300 h 6032500"/>
                  <a:gd name="connsiteX14" fmla="*/ 4772887 w 4772887"/>
                  <a:gd name="connsiteY14" fmla="*/ 4489450 h 6032500"/>
                  <a:gd name="connsiteX15" fmla="*/ 4772887 w 4772887"/>
                  <a:gd name="connsiteY15" fmla="*/ 4914895 h 6032500"/>
                  <a:gd name="connsiteX16" fmla="*/ 4633182 w 4772887"/>
                  <a:gd name="connsiteY16" fmla="*/ 5054600 h 6032500"/>
                  <a:gd name="connsiteX17" fmla="*/ 139705 w 4772887"/>
                  <a:gd name="connsiteY17" fmla="*/ 5054600 h 6032500"/>
                  <a:gd name="connsiteX18" fmla="*/ 0 w 4772887"/>
                  <a:gd name="connsiteY18" fmla="*/ 4914895 h 6032500"/>
                  <a:gd name="connsiteX19" fmla="*/ 0 w 4772887"/>
                  <a:gd name="connsiteY19" fmla="*/ 4489450 h 6032500"/>
                  <a:gd name="connsiteX20" fmla="*/ 565150 w 4772887"/>
                  <a:gd name="connsiteY20" fmla="*/ 3924300 h 6032500"/>
                  <a:gd name="connsiteX21" fmla="*/ 786048 w 4772887"/>
                  <a:gd name="connsiteY21" fmla="*/ 3924300 h 6032500"/>
                  <a:gd name="connsiteX22" fmla="*/ 770591 w 4772887"/>
                  <a:gd name="connsiteY22" fmla="*/ 3882070 h 6032500"/>
                  <a:gd name="connsiteX23" fmla="*/ 703693 w 4772887"/>
                  <a:gd name="connsiteY23" fmla="*/ 3439578 h 6032500"/>
                  <a:gd name="connsiteX24" fmla="*/ 703693 w 4772887"/>
                  <a:gd name="connsiteY24" fmla="*/ 2110322 h 6032500"/>
                  <a:gd name="connsiteX25" fmla="*/ 1749223 w 4772887"/>
                  <a:gd name="connsiteY25" fmla="*/ 689199 h 6032500"/>
                  <a:gd name="connsiteX26" fmla="*/ 1833993 w 4772887"/>
                  <a:gd name="connsiteY26" fmla="*/ 667402 h 6032500"/>
                  <a:gd name="connsiteX27" fmla="*/ 1833993 w 4772887"/>
                  <a:gd name="connsiteY27" fmla="*/ 552450 h 6032500"/>
                  <a:gd name="connsiteX28" fmla="*/ 2386443 w 4772887"/>
                  <a:gd name="connsiteY28" fmla="*/ 0 h 603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772887" h="6032500">
                    <a:moveTo>
                      <a:pt x="1837010" y="5450128"/>
                    </a:moveTo>
                    <a:lnTo>
                      <a:pt x="2935877" y="5450128"/>
                    </a:lnTo>
                    <a:lnTo>
                      <a:pt x="2938893" y="5480050"/>
                    </a:lnTo>
                    <a:cubicBezTo>
                      <a:pt x="2938893" y="5785160"/>
                      <a:pt x="2691553" y="6032500"/>
                      <a:pt x="2386443" y="6032500"/>
                    </a:cubicBezTo>
                    <a:cubicBezTo>
                      <a:pt x="2081333" y="6032500"/>
                      <a:pt x="1833993" y="5785160"/>
                      <a:pt x="1833993" y="5480050"/>
                    </a:cubicBezTo>
                    <a:close/>
                    <a:moveTo>
                      <a:pt x="2386443" y="0"/>
                    </a:moveTo>
                    <a:cubicBezTo>
                      <a:pt x="2691553" y="0"/>
                      <a:pt x="2938893" y="247340"/>
                      <a:pt x="2938893" y="552450"/>
                    </a:cubicBezTo>
                    <a:lnTo>
                      <a:pt x="2938893" y="667402"/>
                    </a:lnTo>
                    <a:lnTo>
                      <a:pt x="3023664" y="689199"/>
                    </a:lnTo>
                    <a:cubicBezTo>
                      <a:pt x="3629391" y="877599"/>
                      <a:pt x="4069193" y="1442600"/>
                      <a:pt x="4069193" y="2110322"/>
                    </a:cubicBezTo>
                    <a:lnTo>
                      <a:pt x="4069193" y="3439578"/>
                    </a:lnTo>
                    <a:cubicBezTo>
                      <a:pt x="4069193" y="3593668"/>
                      <a:pt x="4045772" y="3742287"/>
                      <a:pt x="4002295" y="3882070"/>
                    </a:cubicBezTo>
                    <a:lnTo>
                      <a:pt x="3986838" y="3924300"/>
                    </a:lnTo>
                    <a:lnTo>
                      <a:pt x="4207737" y="3924300"/>
                    </a:lnTo>
                    <a:cubicBezTo>
                      <a:pt x="4519861" y="3924300"/>
                      <a:pt x="4772887" y="4177326"/>
                      <a:pt x="4772887" y="4489450"/>
                    </a:cubicBezTo>
                    <a:lnTo>
                      <a:pt x="4772887" y="4914895"/>
                    </a:lnTo>
                    <a:cubicBezTo>
                      <a:pt x="4772887" y="4992052"/>
                      <a:pt x="4710339" y="5054600"/>
                      <a:pt x="4633182" y="5054600"/>
                    </a:cubicBezTo>
                    <a:lnTo>
                      <a:pt x="139705" y="5054600"/>
                    </a:lnTo>
                    <a:cubicBezTo>
                      <a:pt x="62548" y="5054600"/>
                      <a:pt x="0" y="4992052"/>
                      <a:pt x="0" y="4914895"/>
                    </a:cubicBezTo>
                    <a:lnTo>
                      <a:pt x="0" y="4489450"/>
                    </a:lnTo>
                    <a:cubicBezTo>
                      <a:pt x="0" y="4177326"/>
                      <a:pt x="253026" y="3924300"/>
                      <a:pt x="565150" y="3924300"/>
                    </a:cubicBezTo>
                    <a:lnTo>
                      <a:pt x="786048" y="3924300"/>
                    </a:lnTo>
                    <a:lnTo>
                      <a:pt x="770591" y="3882070"/>
                    </a:lnTo>
                    <a:cubicBezTo>
                      <a:pt x="727114" y="3742287"/>
                      <a:pt x="703693" y="3593668"/>
                      <a:pt x="703693" y="3439578"/>
                    </a:cubicBezTo>
                    <a:lnTo>
                      <a:pt x="703693" y="2110322"/>
                    </a:lnTo>
                    <a:cubicBezTo>
                      <a:pt x="703693" y="1442600"/>
                      <a:pt x="1143496" y="877599"/>
                      <a:pt x="1749223" y="689199"/>
                    </a:cubicBezTo>
                    <a:lnTo>
                      <a:pt x="1833993" y="667402"/>
                    </a:lnTo>
                    <a:lnTo>
                      <a:pt x="1833993" y="552450"/>
                    </a:lnTo>
                    <a:cubicBezTo>
                      <a:pt x="1833993" y="247340"/>
                      <a:pt x="2081333" y="0"/>
                      <a:pt x="238644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6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3" name="文本框 35"/>
            <p:cNvSpPr txBox="1"/>
            <p:nvPr>
              <p:custDataLst>
                <p:tags r:id="rId7"/>
              </p:custDataLst>
            </p:nvPr>
          </p:nvSpPr>
          <p:spPr bwMode="auto">
            <a:xfrm>
              <a:off x="1592785" y="1860735"/>
              <a:ext cx="2073458" cy="2830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ctr" anchorCtr="1">
              <a:no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r>
                <a:rPr lang="zh-CN" altLang="en-US" sz="2400" b="1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新课讲授</a:t>
              </a:r>
              <a:endParaRPr lang="zh-CN" altLang="en-US" sz="2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10246" name="图片 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369185" y="2476500"/>
            <a:ext cx="7229475" cy="38315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4" name="矩形 4"/>
          <p:cNvSpPr/>
          <p:nvPr>
            <p:custDataLst>
              <p:tags r:id="rId10"/>
            </p:custDataLst>
          </p:nvPr>
        </p:nvSpPr>
        <p:spPr>
          <a:xfrm>
            <a:off x="1296988" y="1462723"/>
            <a:ext cx="2427287" cy="5222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．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V</a:t>
            </a:r>
            <a:r>
              <a:rPr lang="zh-CN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带的结构</a:t>
            </a:r>
            <a:endParaRPr lang="zh-CN" altLang="en-US" sz="2800" dirty="0">
              <a:latin typeface="Arial" panose="020B0604020202020204" pitchFamily="34" charset="0"/>
            </a:endParaRPr>
          </a:p>
        </p:txBody>
      </p:sp>
      <p:sp>
        <p:nvSpPr>
          <p:cNvPr id="10245" name="矩形 5"/>
          <p:cNvSpPr/>
          <p:nvPr>
            <p:custDataLst>
              <p:tags r:id="rId11"/>
            </p:custDataLst>
          </p:nvPr>
        </p:nvSpPr>
        <p:spPr>
          <a:xfrm>
            <a:off x="1955165" y="1910080"/>
            <a:ext cx="6389688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  <a:buNone/>
            </a:pPr>
            <a:r>
              <a:rPr lang="en-US" altLang="zh-CN" sz="2400" dirty="0">
                <a:latin typeface="仿宋" panose="02010609060101010101" pitchFamily="49" charset="-122"/>
                <a:ea typeface="仿宋" panose="02010609060101010101" pitchFamily="49" charset="-122"/>
              </a:rPr>
              <a:t>V</a:t>
            </a:r>
            <a:r>
              <a:rPr lang="zh-CN" altLang="zh-CN" sz="2400" dirty="0">
                <a:latin typeface="仿宋" panose="02010609060101010101" pitchFamily="49" charset="-122"/>
                <a:ea typeface="仿宋" panose="02010609060101010101" pitchFamily="49" charset="-122"/>
              </a:rPr>
              <a:t>带由包布、顶胶、抗拉体和底胶四部分组成</a:t>
            </a:r>
            <a:endParaRPr lang="zh-CN" altLang="zh-CN" sz="24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868920" y="5688965"/>
            <a:ext cx="14700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002060"/>
                </a:solidFill>
              </a:rPr>
              <a:t>绳芯结构</a:t>
            </a:r>
            <a:endParaRPr lang="zh-CN" altLang="en-US" sz="2400" b="1">
              <a:solidFill>
                <a:srgbClr val="00206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564890" y="5688965"/>
            <a:ext cx="18846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002060"/>
                </a:solidFill>
              </a:rPr>
              <a:t>帘布芯结构</a:t>
            </a:r>
            <a:endParaRPr lang="zh-CN" altLang="en-US" sz="2400" b="1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 rot="5400000">
            <a:off x="2667001" y="-2827019"/>
            <a:ext cx="6857999" cy="12192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52919" y="311285"/>
            <a:ext cx="11575915" cy="6225702"/>
          </a:xfrm>
          <a:prstGeom prst="rect">
            <a:avLst/>
          </a:prstGeom>
          <a:noFill/>
          <a:ln>
            <a:solidFill>
              <a:srgbClr val="7FF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 rot="16200000">
            <a:off x="-2028218" y="2008529"/>
            <a:ext cx="6858001" cy="280156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 rot="16200000">
            <a:off x="7336602" y="2002601"/>
            <a:ext cx="6858001" cy="2852794"/>
          </a:xfrm>
          <a:prstGeom prst="rect">
            <a:avLst/>
          </a:prstGeom>
        </p:spPr>
      </p:pic>
      <p:grpSp>
        <p:nvGrpSpPr>
          <p:cNvPr id="5" name="组合 71"/>
          <p:cNvGrpSpPr/>
          <p:nvPr/>
        </p:nvGrpSpPr>
        <p:grpSpPr>
          <a:xfrm>
            <a:off x="1103829" y="796512"/>
            <a:ext cx="2383344" cy="579326"/>
            <a:chOff x="1282899" y="1691862"/>
            <a:chExt cx="2383344" cy="579326"/>
          </a:xfrm>
        </p:grpSpPr>
        <p:grpSp>
          <p:nvGrpSpPr>
            <p:cNvPr id="9" name="组合 37"/>
            <p:cNvGrpSpPr/>
            <p:nvPr/>
          </p:nvGrpSpPr>
          <p:grpSpPr>
            <a:xfrm>
              <a:off x="1282899" y="1691862"/>
              <a:ext cx="579326" cy="579326"/>
              <a:chOff x="828266" y="2176574"/>
              <a:chExt cx="579326" cy="579326"/>
            </a:xfrm>
          </p:grpSpPr>
          <p:sp>
            <p:nvSpPr>
              <p:cNvPr id="10" name="椭圆 9"/>
              <p:cNvSpPr/>
              <p:nvPr>
                <p:custDataLst>
                  <p:tags r:id="rId4"/>
                </p:custDataLst>
              </p:nvPr>
            </p:nvSpPr>
            <p:spPr>
              <a:xfrm>
                <a:off x="863403" y="2211711"/>
                <a:ext cx="509051" cy="509051"/>
              </a:xfrm>
              <a:prstGeom prst="ellipse">
                <a:avLst/>
              </a:prstGeom>
              <a:solidFill>
                <a:srgbClr val="E873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1" name="椭圆 10"/>
              <p:cNvSpPr/>
              <p:nvPr>
                <p:custDataLst>
                  <p:tags r:id="rId5"/>
                </p:custDataLst>
              </p:nvPr>
            </p:nvSpPr>
            <p:spPr>
              <a:xfrm>
                <a:off x="828266" y="2176574"/>
                <a:ext cx="579326" cy="579326"/>
              </a:xfrm>
              <a:prstGeom prst="ellipse">
                <a:avLst/>
              </a:prstGeom>
              <a:solidFill>
                <a:schemeClr val="accent4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2" name="KSO_Shape"/>
              <p:cNvSpPr/>
              <p:nvPr>
                <p:custDataLst>
                  <p:tags r:id="rId6"/>
                </p:custDataLst>
              </p:nvPr>
            </p:nvSpPr>
            <p:spPr>
              <a:xfrm>
                <a:off x="1021972" y="2345028"/>
                <a:ext cx="191914" cy="242418"/>
              </a:xfrm>
              <a:custGeom>
                <a:avLst/>
                <a:gdLst>
                  <a:gd name="connsiteX0" fmla="*/ 1837010 w 4772887"/>
                  <a:gd name="connsiteY0" fmla="*/ 5450128 h 6032500"/>
                  <a:gd name="connsiteX1" fmla="*/ 2935877 w 4772887"/>
                  <a:gd name="connsiteY1" fmla="*/ 5450128 h 6032500"/>
                  <a:gd name="connsiteX2" fmla="*/ 2938893 w 4772887"/>
                  <a:gd name="connsiteY2" fmla="*/ 5480050 h 6032500"/>
                  <a:gd name="connsiteX3" fmla="*/ 2386443 w 4772887"/>
                  <a:gd name="connsiteY3" fmla="*/ 6032500 h 6032500"/>
                  <a:gd name="connsiteX4" fmla="*/ 1833993 w 4772887"/>
                  <a:gd name="connsiteY4" fmla="*/ 5480050 h 6032500"/>
                  <a:gd name="connsiteX5" fmla="*/ 2386443 w 4772887"/>
                  <a:gd name="connsiteY5" fmla="*/ 0 h 6032500"/>
                  <a:gd name="connsiteX6" fmla="*/ 2938893 w 4772887"/>
                  <a:gd name="connsiteY6" fmla="*/ 552450 h 6032500"/>
                  <a:gd name="connsiteX7" fmla="*/ 2938893 w 4772887"/>
                  <a:gd name="connsiteY7" fmla="*/ 667402 h 6032500"/>
                  <a:gd name="connsiteX8" fmla="*/ 3023664 w 4772887"/>
                  <a:gd name="connsiteY8" fmla="*/ 689199 h 6032500"/>
                  <a:gd name="connsiteX9" fmla="*/ 4069193 w 4772887"/>
                  <a:gd name="connsiteY9" fmla="*/ 2110322 h 6032500"/>
                  <a:gd name="connsiteX10" fmla="*/ 4069193 w 4772887"/>
                  <a:gd name="connsiteY10" fmla="*/ 3439578 h 6032500"/>
                  <a:gd name="connsiteX11" fmla="*/ 4002295 w 4772887"/>
                  <a:gd name="connsiteY11" fmla="*/ 3882070 h 6032500"/>
                  <a:gd name="connsiteX12" fmla="*/ 3986838 w 4772887"/>
                  <a:gd name="connsiteY12" fmla="*/ 3924300 h 6032500"/>
                  <a:gd name="connsiteX13" fmla="*/ 4207737 w 4772887"/>
                  <a:gd name="connsiteY13" fmla="*/ 3924300 h 6032500"/>
                  <a:gd name="connsiteX14" fmla="*/ 4772887 w 4772887"/>
                  <a:gd name="connsiteY14" fmla="*/ 4489450 h 6032500"/>
                  <a:gd name="connsiteX15" fmla="*/ 4772887 w 4772887"/>
                  <a:gd name="connsiteY15" fmla="*/ 4914895 h 6032500"/>
                  <a:gd name="connsiteX16" fmla="*/ 4633182 w 4772887"/>
                  <a:gd name="connsiteY16" fmla="*/ 5054600 h 6032500"/>
                  <a:gd name="connsiteX17" fmla="*/ 139705 w 4772887"/>
                  <a:gd name="connsiteY17" fmla="*/ 5054600 h 6032500"/>
                  <a:gd name="connsiteX18" fmla="*/ 0 w 4772887"/>
                  <a:gd name="connsiteY18" fmla="*/ 4914895 h 6032500"/>
                  <a:gd name="connsiteX19" fmla="*/ 0 w 4772887"/>
                  <a:gd name="connsiteY19" fmla="*/ 4489450 h 6032500"/>
                  <a:gd name="connsiteX20" fmla="*/ 565150 w 4772887"/>
                  <a:gd name="connsiteY20" fmla="*/ 3924300 h 6032500"/>
                  <a:gd name="connsiteX21" fmla="*/ 786048 w 4772887"/>
                  <a:gd name="connsiteY21" fmla="*/ 3924300 h 6032500"/>
                  <a:gd name="connsiteX22" fmla="*/ 770591 w 4772887"/>
                  <a:gd name="connsiteY22" fmla="*/ 3882070 h 6032500"/>
                  <a:gd name="connsiteX23" fmla="*/ 703693 w 4772887"/>
                  <a:gd name="connsiteY23" fmla="*/ 3439578 h 6032500"/>
                  <a:gd name="connsiteX24" fmla="*/ 703693 w 4772887"/>
                  <a:gd name="connsiteY24" fmla="*/ 2110322 h 6032500"/>
                  <a:gd name="connsiteX25" fmla="*/ 1749223 w 4772887"/>
                  <a:gd name="connsiteY25" fmla="*/ 689199 h 6032500"/>
                  <a:gd name="connsiteX26" fmla="*/ 1833993 w 4772887"/>
                  <a:gd name="connsiteY26" fmla="*/ 667402 h 6032500"/>
                  <a:gd name="connsiteX27" fmla="*/ 1833993 w 4772887"/>
                  <a:gd name="connsiteY27" fmla="*/ 552450 h 6032500"/>
                  <a:gd name="connsiteX28" fmla="*/ 2386443 w 4772887"/>
                  <a:gd name="connsiteY28" fmla="*/ 0 h 603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772887" h="6032500">
                    <a:moveTo>
                      <a:pt x="1837010" y="5450128"/>
                    </a:moveTo>
                    <a:lnTo>
                      <a:pt x="2935877" y="5450128"/>
                    </a:lnTo>
                    <a:lnTo>
                      <a:pt x="2938893" y="5480050"/>
                    </a:lnTo>
                    <a:cubicBezTo>
                      <a:pt x="2938893" y="5785160"/>
                      <a:pt x="2691553" y="6032500"/>
                      <a:pt x="2386443" y="6032500"/>
                    </a:cubicBezTo>
                    <a:cubicBezTo>
                      <a:pt x="2081333" y="6032500"/>
                      <a:pt x="1833993" y="5785160"/>
                      <a:pt x="1833993" y="5480050"/>
                    </a:cubicBezTo>
                    <a:close/>
                    <a:moveTo>
                      <a:pt x="2386443" y="0"/>
                    </a:moveTo>
                    <a:cubicBezTo>
                      <a:pt x="2691553" y="0"/>
                      <a:pt x="2938893" y="247340"/>
                      <a:pt x="2938893" y="552450"/>
                    </a:cubicBezTo>
                    <a:lnTo>
                      <a:pt x="2938893" y="667402"/>
                    </a:lnTo>
                    <a:lnTo>
                      <a:pt x="3023664" y="689199"/>
                    </a:lnTo>
                    <a:cubicBezTo>
                      <a:pt x="3629391" y="877599"/>
                      <a:pt x="4069193" y="1442600"/>
                      <a:pt x="4069193" y="2110322"/>
                    </a:cubicBezTo>
                    <a:lnTo>
                      <a:pt x="4069193" y="3439578"/>
                    </a:lnTo>
                    <a:cubicBezTo>
                      <a:pt x="4069193" y="3593668"/>
                      <a:pt x="4045772" y="3742287"/>
                      <a:pt x="4002295" y="3882070"/>
                    </a:cubicBezTo>
                    <a:lnTo>
                      <a:pt x="3986838" y="3924300"/>
                    </a:lnTo>
                    <a:lnTo>
                      <a:pt x="4207737" y="3924300"/>
                    </a:lnTo>
                    <a:cubicBezTo>
                      <a:pt x="4519861" y="3924300"/>
                      <a:pt x="4772887" y="4177326"/>
                      <a:pt x="4772887" y="4489450"/>
                    </a:cubicBezTo>
                    <a:lnTo>
                      <a:pt x="4772887" y="4914895"/>
                    </a:lnTo>
                    <a:cubicBezTo>
                      <a:pt x="4772887" y="4992052"/>
                      <a:pt x="4710339" y="5054600"/>
                      <a:pt x="4633182" y="5054600"/>
                    </a:cubicBezTo>
                    <a:lnTo>
                      <a:pt x="139705" y="5054600"/>
                    </a:lnTo>
                    <a:cubicBezTo>
                      <a:pt x="62548" y="5054600"/>
                      <a:pt x="0" y="4992052"/>
                      <a:pt x="0" y="4914895"/>
                    </a:cubicBezTo>
                    <a:lnTo>
                      <a:pt x="0" y="4489450"/>
                    </a:lnTo>
                    <a:cubicBezTo>
                      <a:pt x="0" y="4177326"/>
                      <a:pt x="253026" y="3924300"/>
                      <a:pt x="565150" y="3924300"/>
                    </a:cubicBezTo>
                    <a:lnTo>
                      <a:pt x="786048" y="3924300"/>
                    </a:lnTo>
                    <a:lnTo>
                      <a:pt x="770591" y="3882070"/>
                    </a:lnTo>
                    <a:cubicBezTo>
                      <a:pt x="727114" y="3742287"/>
                      <a:pt x="703693" y="3593668"/>
                      <a:pt x="703693" y="3439578"/>
                    </a:cubicBezTo>
                    <a:lnTo>
                      <a:pt x="703693" y="2110322"/>
                    </a:lnTo>
                    <a:cubicBezTo>
                      <a:pt x="703693" y="1442600"/>
                      <a:pt x="1143496" y="877599"/>
                      <a:pt x="1749223" y="689199"/>
                    </a:cubicBezTo>
                    <a:lnTo>
                      <a:pt x="1833993" y="667402"/>
                    </a:lnTo>
                    <a:lnTo>
                      <a:pt x="1833993" y="552450"/>
                    </a:lnTo>
                    <a:cubicBezTo>
                      <a:pt x="1833993" y="247340"/>
                      <a:pt x="2081333" y="0"/>
                      <a:pt x="238644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6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3" name="文本框 35"/>
            <p:cNvSpPr txBox="1"/>
            <p:nvPr>
              <p:custDataLst>
                <p:tags r:id="rId7"/>
              </p:custDataLst>
            </p:nvPr>
          </p:nvSpPr>
          <p:spPr bwMode="auto">
            <a:xfrm>
              <a:off x="1592785" y="1860735"/>
              <a:ext cx="2073458" cy="2830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ctr" anchorCtr="1">
              <a:no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r>
                <a:rPr lang="zh-CN" altLang="en-US" sz="2400" b="1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新课讲授</a:t>
              </a:r>
              <a:endParaRPr lang="zh-CN" altLang="en-US" sz="2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10244" name="矩形 4"/>
          <p:cNvSpPr/>
          <p:nvPr>
            <p:custDataLst>
              <p:tags r:id="rId8"/>
            </p:custDataLst>
          </p:nvPr>
        </p:nvSpPr>
        <p:spPr>
          <a:xfrm>
            <a:off x="1296988" y="1462723"/>
            <a:ext cx="2427287" cy="5222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．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V</a:t>
            </a:r>
            <a:r>
              <a:rPr lang="zh-CN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带的结构</a:t>
            </a:r>
            <a:endParaRPr lang="zh-CN" altLang="en-US" sz="2800" dirty="0">
              <a:latin typeface="Arial" panose="020B0604020202020204" pitchFamily="34" charset="0"/>
            </a:endParaRPr>
          </a:p>
        </p:txBody>
      </p:sp>
      <p:sp>
        <p:nvSpPr>
          <p:cNvPr id="10245" name="矩形 5"/>
          <p:cNvSpPr/>
          <p:nvPr>
            <p:custDataLst>
              <p:tags r:id="rId9"/>
            </p:custDataLst>
          </p:nvPr>
        </p:nvSpPr>
        <p:spPr>
          <a:xfrm>
            <a:off x="1955165" y="1910080"/>
            <a:ext cx="719010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  <a:buNone/>
            </a:pP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普通</a:t>
            </a:r>
            <a:r>
              <a:rPr lang="en-US" altLang="zh-CN" sz="2400" dirty="0">
                <a:latin typeface="仿宋" panose="02010609060101010101" pitchFamily="49" charset="-122"/>
                <a:ea typeface="仿宋" panose="02010609060101010101" pitchFamily="49" charset="-122"/>
              </a:rPr>
              <a:t>V</a:t>
            </a:r>
            <a:r>
              <a:rPr lang="zh-CN" altLang="zh-CN" sz="2400" dirty="0">
                <a:latin typeface="仿宋" panose="02010609060101010101" pitchFamily="49" charset="-122"/>
                <a:ea typeface="仿宋" panose="02010609060101010101" pitchFamily="49" charset="-122"/>
              </a:rPr>
              <a:t>带是无接头的环形带，是标准件。按截面尺寸从小到大分为</a:t>
            </a:r>
            <a:r>
              <a:rPr lang="en-US" altLang="zh-CN" sz="2400" dirty="0">
                <a:latin typeface="仿宋" panose="02010609060101010101" pitchFamily="49" charset="-122"/>
                <a:ea typeface="仿宋" panose="02010609060101010101" pitchFamily="49" charset="-122"/>
              </a:rPr>
              <a:t>Y</a:t>
            </a: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、</a:t>
            </a:r>
            <a:r>
              <a:rPr lang="en-US" altLang="zh-CN" sz="2400" dirty="0">
                <a:latin typeface="仿宋" panose="02010609060101010101" pitchFamily="49" charset="-122"/>
                <a:ea typeface="仿宋" panose="02010609060101010101" pitchFamily="49" charset="-122"/>
              </a:rPr>
              <a:t>Z</a:t>
            </a: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、</a:t>
            </a:r>
            <a:r>
              <a:rPr lang="en-US" altLang="zh-CN" sz="2400" dirty="0">
                <a:latin typeface="仿宋" panose="02010609060101010101" pitchFamily="49" charset="-122"/>
                <a:ea typeface="仿宋" panose="02010609060101010101" pitchFamily="49" charset="-122"/>
              </a:rPr>
              <a:t>A</a:t>
            </a: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、</a:t>
            </a:r>
            <a:r>
              <a:rPr lang="en-US" altLang="zh-CN" sz="2400" dirty="0">
                <a:latin typeface="仿宋" panose="02010609060101010101" pitchFamily="49" charset="-122"/>
                <a:ea typeface="仿宋" panose="02010609060101010101" pitchFamily="49" charset="-122"/>
              </a:rPr>
              <a:t>B</a:t>
            </a: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、</a:t>
            </a:r>
            <a:r>
              <a:rPr lang="en-US" altLang="zh-CN" sz="2400" dirty="0">
                <a:latin typeface="仿宋" panose="02010609060101010101" pitchFamily="49" charset="-122"/>
                <a:ea typeface="仿宋" panose="02010609060101010101" pitchFamily="49" charset="-122"/>
              </a:rPr>
              <a:t>C</a:t>
            </a: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、</a:t>
            </a:r>
            <a:r>
              <a:rPr lang="en-US" altLang="zh-CN" sz="2400" dirty="0">
                <a:latin typeface="仿宋" panose="02010609060101010101" pitchFamily="49" charset="-122"/>
                <a:ea typeface="仿宋" panose="02010609060101010101" pitchFamily="49" charset="-122"/>
              </a:rPr>
              <a:t>D</a:t>
            </a: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、</a:t>
            </a:r>
            <a:r>
              <a:rPr lang="en-US" altLang="zh-CN" sz="2400" dirty="0">
                <a:latin typeface="仿宋" panose="02010609060101010101" pitchFamily="49" charset="-122"/>
                <a:ea typeface="仿宋" panose="02010609060101010101" pitchFamily="49" charset="-122"/>
              </a:rPr>
              <a:t>E</a:t>
            </a: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七种型号。</a:t>
            </a:r>
            <a:endParaRPr lang="zh-CN" altLang="en-US" sz="24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483985" y="3399155"/>
            <a:ext cx="499681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p>
            <a:r>
              <a:rPr lang="zh-CN" altLang="en-US" sz="2800" b="1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截面积越大，传递功率就越大。</a:t>
            </a:r>
            <a:endParaRPr lang="zh-CN" altLang="en-US" sz="2800" b="1"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316" name="图片 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873125" y="3286125"/>
            <a:ext cx="5159375" cy="2717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云形标注 14"/>
          <p:cNvSpPr/>
          <p:nvPr/>
        </p:nvSpPr>
        <p:spPr>
          <a:xfrm>
            <a:off x="6729730" y="4211320"/>
            <a:ext cx="3051810" cy="1969135"/>
          </a:xfrm>
          <a:prstGeom prst="cloudCallout">
            <a:avLst>
              <a:gd name="adj1" fmla="val -47201"/>
              <a:gd name="adj2" fmla="val -59256"/>
            </a:avLst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7119620" y="4688840"/>
            <a:ext cx="1964690" cy="10896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000"/>
              <a:t>生活中有哪些应用到了</a:t>
            </a:r>
            <a:r>
              <a:rPr lang="en-US" altLang="zh-CN" sz="2000"/>
              <a:t>V</a:t>
            </a:r>
            <a:r>
              <a:rPr lang="zh-CN" altLang="en-US" sz="2000"/>
              <a:t>带传动呢？</a:t>
            </a:r>
            <a:endParaRPr lang="zh-CN" altLang="en-US" sz="2000"/>
          </a:p>
          <a:p>
            <a:endParaRPr lang="zh-CN" altLang="en-US" sz="2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 rot="5400000">
            <a:off x="2667001" y="-2666999"/>
            <a:ext cx="6857999" cy="12192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52919" y="311285"/>
            <a:ext cx="11575915" cy="6225702"/>
          </a:xfrm>
          <a:prstGeom prst="rect">
            <a:avLst/>
          </a:prstGeom>
          <a:noFill/>
          <a:ln>
            <a:solidFill>
              <a:srgbClr val="7FF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 rot="16200000">
            <a:off x="-2028218" y="2028214"/>
            <a:ext cx="6858001" cy="280156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 rot="16200000">
            <a:off x="7336602" y="2002601"/>
            <a:ext cx="6858001" cy="2852794"/>
          </a:xfrm>
          <a:prstGeom prst="rect">
            <a:avLst/>
          </a:prstGeom>
        </p:spPr>
      </p:pic>
      <p:sp>
        <p:nvSpPr>
          <p:cNvPr id="9220" name="矩形 4"/>
          <p:cNvSpPr/>
          <p:nvPr>
            <p:custDataLst>
              <p:tags r:id="rId4"/>
            </p:custDataLst>
          </p:nvPr>
        </p:nvSpPr>
        <p:spPr>
          <a:xfrm>
            <a:off x="1254760" y="883285"/>
            <a:ext cx="9448165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  <a:buNone/>
            </a:pPr>
            <a:r>
              <a:rPr lang="en-US" altLang="zh-CN" sz="2800" dirty="0">
                <a:latin typeface="仿宋" panose="02010609060101010101" pitchFamily="49" charset="-122"/>
                <a:ea typeface="仿宋" panose="02010609060101010101" pitchFamily="49" charset="-122"/>
              </a:rPr>
              <a:t>  </a:t>
            </a:r>
            <a:r>
              <a:rPr lang="zh-CN" sz="2800" dirty="0">
                <a:latin typeface="仿宋" panose="02010609060101010101" pitchFamily="49" charset="-122"/>
                <a:ea typeface="仿宋" panose="02010609060101010101" pitchFamily="49" charset="-122"/>
              </a:rPr>
              <a:t>分享：有心的同学拍下了这样一段视频。</a:t>
            </a:r>
            <a:endParaRPr lang="zh-CN" altLang="zh-CN" sz="28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2" name="77464_raw">
            <a:hlinkClick r:id="" action="ppaction://media"/>
          </p:cNvPr>
          <p:cNvPicPr/>
          <p:nvPr>
            <a:videoFile r:link="rId5"/>
            <p:extLst>
              <p:ext uri="{DAA4B4D4-6D71-4841-9C94-3DE7FCFB9230}">
                <p14:media xmlns:p14="http://schemas.microsoft.com/office/powerpoint/2010/main" r:embed="rId6">
                  <p14:trim end="5562.000000"/>
                </p14:media>
              </p:ext>
            </p:extLst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110740" y="1619885"/>
            <a:ext cx="8115935" cy="4531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 rot="5400000">
            <a:off x="2667001" y="-2666999"/>
            <a:ext cx="6857999" cy="12192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52919" y="311285"/>
            <a:ext cx="11575915" cy="6225702"/>
          </a:xfrm>
          <a:prstGeom prst="rect">
            <a:avLst/>
          </a:prstGeom>
          <a:noFill/>
          <a:ln>
            <a:solidFill>
              <a:srgbClr val="7FF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 rot="16200000">
            <a:off x="-2028218" y="2028214"/>
            <a:ext cx="6858001" cy="280156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 rot="16200000">
            <a:off x="7336602" y="2002601"/>
            <a:ext cx="6858001" cy="2852794"/>
          </a:xfrm>
          <a:prstGeom prst="rect">
            <a:avLst/>
          </a:prstGeom>
        </p:spPr>
      </p:pic>
      <p:sp>
        <p:nvSpPr>
          <p:cNvPr id="9220" name="矩形 4"/>
          <p:cNvSpPr/>
          <p:nvPr>
            <p:custDataLst>
              <p:tags r:id="rId4"/>
            </p:custDataLst>
          </p:nvPr>
        </p:nvSpPr>
        <p:spPr>
          <a:xfrm>
            <a:off x="1254760" y="1316355"/>
            <a:ext cx="944816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  <a:buNone/>
            </a:pPr>
            <a:r>
              <a:rPr lang="en-US" altLang="zh-CN" sz="2800" dirty="0">
                <a:latin typeface="仿宋" panose="02010609060101010101" pitchFamily="49" charset="-122"/>
                <a:ea typeface="仿宋" panose="02010609060101010101" pitchFamily="49" charset="-122"/>
              </a:rPr>
              <a:t>  V</a:t>
            </a:r>
            <a:r>
              <a:rPr lang="zh-CN" altLang="zh-CN" sz="2800" dirty="0">
                <a:latin typeface="仿宋" panose="02010609060101010101" pitchFamily="49" charset="-122"/>
                <a:ea typeface="仿宋" panose="02010609060101010101" pitchFamily="49" charset="-122"/>
              </a:rPr>
              <a:t>带传动是由一条或数条</a:t>
            </a:r>
            <a:r>
              <a:rPr lang="en-US" altLang="zh-CN" sz="2800" dirty="0">
                <a:latin typeface="仿宋" panose="02010609060101010101" pitchFamily="49" charset="-122"/>
                <a:ea typeface="仿宋" panose="02010609060101010101" pitchFamily="49" charset="-122"/>
              </a:rPr>
              <a:t>V</a:t>
            </a:r>
            <a:r>
              <a:rPr lang="zh-CN" altLang="zh-CN" sz="2800" dirty="0">
                <a:latin typeface="仿宋" panose="02010609060101010101" pitchFamily="49" charset="-122"/>
                <a:ea typeface="仿宋" panose="02010609060101010101" pitchFamily="49" charset="-122"/>
              </a:rPr>
              <a:t>带和</a:t>
            </a:r>
            <a:r>
              <a:rPr lang="en-US" altLang="zh-CN" sz="2800" dirty="0">
                <a:latin typeface="仿宋" panose="02010609060101010101" pitchFamily="49" charset="-122"/>
                <a:ea typeface="仿宋" panose="02010609060101010101" pitchFamily="49" charset="-122"/>
              </a:rPr>
              <a:t>V</a:t>
            </a:r>
            <a:r>
              <a:rPr lang="zh-CN" altLang="zh-CN" sz="2800" dirty="0">
                <a:latin typeface="仿宋" panose="02010609060101010101" pitchFamily="49" charset="-122"/>
                <a:ea typeface="仿宋" panose="02010609060101010101" pitchFamily="49" charset="-122"/>
              </a:rPr>
              <a:t>带轮组成的摩擦传动，靠</a:t>
            </a:r>
            <a:r>
              <a:rPr lang="en-US" altLang="zh-CN" sz="2800" dirty="0">
                <a:latin typeface="仿宋" panose="02010609060101010101" pitchFamily="49" charset="-122"/>
                <a:ea typeface="仿宋" panose="02010609060101010101" pitchFamily="49" charset="-122"/>
              </a:rPr>
              <a:t>V</a:t>
            </a:r>
            <a:r>
              <a:rPr lang="zh-CN" altLang="zh-CN" sz="2800" dirty="0">
                <a:latin typeface="仿宋" panose="02010609060101010101" pitchFamily="49" charset="-122"/>
                <a:ea typeface="仿宋" panose="02010609060101010101" pitchFamily="49" charset="-122"/>
              </a:rPr>
              <a:t>带的两侧面与轮槽侧面压紧产生的摩擦力进行动力传递。</a:t>
            </a:r>
            <a:endParaRPr lang="zh-CN" altLang="zh-CN" sz="28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9219" name="图片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757930" y="3015615"/>
            <a:ext cx="4195445" cy="30245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 rot="5400000">
            <a:off x="2667001" y="-2666999"/>
            <a:ext cx="6857999" cy="12192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52919" y="311285"/>
            <a:ext cx="11575915" cy="6225702"/>
          </a:xfrm>
          <a:prstGeom prst="rect">
            <a:avLst/>
          </a:prstGeom>
          <a:noFill/>
          <a:ln>
            <a:solidFill>
              <a:srgbClr val="7FF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 rot="16200000">
            <a:off x="-2028218" y="2028214"/>
            <a:ext cx="6858001" cy="280156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 rot="16200000">
            <a:off x="7336602" y="2002601"/>
            <a:ext cx="6858001" cy="2852794"/>
          </a:xfrm>
          <a:prstGeom prst="rect">
            <a:avLst/>
          </a:prstGeom>
        </p:spPr>
      </p:pic>
      <p:sp>
        <p:nvSpPr>
          <p:cNvPr id="17411" name="矩形 1"/>
          <p:cNvSpPr/>
          <p:nvPr>
            <p:custDataLst>
              <p:tags r:id="rId4"/>
            </p:custDataLst>
          </p:nvPr>
        </p:nvSpPr>
        <p:spPr>
          <a:xfrm>
            <a:off x="1024255" y="1287780"/>
            <a:ext cx="347726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．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V</a:t>
            </a:r>
            <a:r>
              <a:rPr lang="zh-CN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带轮的典型结构</a:t>
            </a:r>
            <a:endParaRPr lang="zh-CN" altLang="en-US" sz="2800" dirty="0">
              <a:latin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24255" y="1969135"/>
            <a:ext cx="3707765" cy="363347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159375" y="1969135"/>
            <a:ext cx="52127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V</a:t>
            </a:r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带轮通常由轮缘、轮辐、轮毂组成，</a:t>
            </a:r>
            <a:endParaRPr lang="zh-CN" altLang="en-US" sz="2400" b="1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其结构形式根据其带轮决定。</a:t>
            </a:r>
            <a:endParaRPr lang="zh-CN" altLang="en-US" sz="2400" b="1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359400" y="3052445"/>
            <a:ext cx="5285740" cy="200025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487035" y="5214620"/>
            <a:ext cx="455739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当</a:t>
            </a:r>
            <a:r>
              <a:rPr lang="en-US" altLang="zh-CN" sz="2000"/>
              <a:t>d</a:t>
            </a:r>
            <a:r>
              <a:rPr lang="en-US" altLang="zh-CN" sz="2000" baseline="-25000"/>
              <a:t>d</a:t>
            </a:r>
            <a:r>
              <a:rPr lang="en-US" altLang="zh-CN" sz="2000"/>
              <a:t>≤150mm</a:t>
            </a:r>
            <a:r>
              <a:rPr lang="zh-CN" altLang="en-US" sz="2000"/>
              <a:t>时，可制成</a:t>
            </a:r>
            <a:r>
              <a:rPr lang="zh-CN" altLang="en-US" sz="2000" b="1">
                <a:solidFill>
                  <a:srgbClr val="FF0000"/>
                </a:solidFill>
              </a:rPr>
              <a:t>实心式</a:t>
            </a:r>
            <a:endParaRPr lang="zh-CN" altLang="en-US" sz="2000"/>
          </a:p>
          <a:p>
            <a:r>
              <a:rPr lang="zh-CN" altLang="en-US" sz="2000">
                <a:sym typeface="+mn-ea"/>
              </a:rPr>
              <a:t>当</a:t>
            </a:r>
            <a:r>
              <a:rPr lang="en-US" altLang="zh-CN" sz="2000">
                <a:sym typeface="+mn-ea"/>
              </a:rPr>
              <a:t>d</a:t>
            </a:r>
            <a:r>
              <a:rPr lang="en-US" altLang="zh-CN" sz="2000" baseline="-25000">
                <a:sym typeface="+mn-ea"/>
              </a:rPr>
              <a:t>d</a:t>
            </a:r>
            <a:r>
              <a:rPr lang="zh-CN" altLang="en-US" sz="2000">
                <a:sym typeface="+mn-ea"/>
              </a:rPr>
              <a:t>＝</a:t>
            </a:r>
            <a:r>
              <a:rPr lang="en-US" altLang="zh-CN" sz="2000">
                <a:sym typeface="+mn-ea"/>
              </a:rPr>
              <a:t>150~450mm</a:t>
            </a:r>
            <a:r>
              <a:rPr lang="zh-CN" altLang="en-US" sz="2000">
                <a:sym typeface="+mn-ea"/>
              </a:rPr>
              <a:t>时，可制成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腹板式</a:t>
            </a:r>
            <a:endParaRPr lang="zh-CN" altLang="en-US" sz="2000"/>
          </a:p>
          <a:p>
            <a:r>
              <a:rPr lang="zh-CN" altLang="en-US" sz="2000">
                <a:sym typeface="+mn-ea"/>
              </a:rPr>
              <a:t>当</a:t>
            </a:r>
            <a:r>
              <a:rPr lang="en-US" altLang="zh-CN" sz="2000">
                <a:sym typeface="+mn-ea"/>
              </a:rPr>
              <a:t>dd</a:t>
            </a:r>
            <a:r>
              <a:rPr lang="zh-CN" altLang="en-US" sz="2000">
                <a:sym typeface="+mn-ea"/>
              </a:rPr>
              <a:t>＞</a:t>
            </a:r>
            <a:r>
              <a:rPr lang="en-US" altLang="zh-CN" sz="2000">
                <a:sym typeface="+mn-ea"/>
              </a:rPr>
              <a:t>450mm</a:t>
            </a:r>
            <a:r>
              <a:rPr lang="zh-CN" altLang="en-US" sz="2000">
                <a:sym typeface="+mn-ea"/>
              </a:rPr>
              <a:t>时，可制成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轮辐式</a:t>
            </a:r>
            <a:endParaRPr lang="zh-CN" altLang="en-US" sz="2000"/>
          </a:p>
          <a:p>
            <a:endParaRPr lang="zh-CN" altLang="en-US" sz="2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 rot="5400000">
            <a:off x="2667001" y="-2666999"/>
            <a:ext cx="6857999" cy="12192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52919" y="311285"/>
            <a:ext cx="11575915" cy="6225702"/>
          </a:xfrm>
          <a:prstGeom prst="rect">
            <a:avLst/>
          </a:prstGeom>
          <a:noFill/>
          <a:ln>
            <a:solidFill>
              <a:srgbClr val="7FF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 rot="16200000">
            <a:off x="-2028218" y="2028214"/>
            <a:ext cx="6858001" cy="280156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 rot="16200000">
            <a:off x="7336602" y="2002601"/>
            <a:ext cx="6858001" cy="2852794"/>
          </a:xfrm>
          <a:prstGeom prst="rect">
            <a:avLst/>
          </a:prstGeom>
        </p:spPr>
      </p:pic>
      <p:sp>
        <p:nvSpPr>
          <p:cNvPr id="17411" name="矩形 1"/>
          <p:cNvSpPr/>
          <p:nvPr>
            <p:custDataLst>
              <p:tags r:id="rId4"/>
            </p:custDataLst>
          </p:nvPr>
        </p:nvSpPr>
        <p:spPr>
          <a:xfrm>
            <a:off x="1024255" y="1287780"/>
            <a:ext cx="429323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．带传动的传动比及包角</a:t>
            </a:r>
            <a:endParaRPr lang="zh-CN" altLang="en-US" sz="2800" dirty="0">
              <a:latin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58720" y="2018665"/>
            <a:ext cx="68808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带传动的传动比是指主动轮的转速与从动轮的转速之比，也可用主从动轮的基准直径来表示：</a:t>
            </a:r>
            <a:endParaRPr lang="zh-CN" altLang="en-US" sz="2400" b="1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0485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916238" y="3359468"/>
            <a:ext cx="3319462" cy="1317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863080" y="3262948"/>
            <a:ext cx="4159250" cy="19224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 rot="5400000">
            <a:off x="2667001" y="-2666999"/>
            <a:ext cx="6857999" cy="12192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52919" y="311285"/>
            <a:ext cx="11575915" cy="6225702"/>
          </a:xfrm>
          <a:prstGeom prst="rect">
            <a:avLst/>
          </a:prstGeom>
          <a:noFill/>
          <a:ln>
            <a:solidFill>
              <a:srgbClr val="7FF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 rot="16200000">
            <a:off x="-2028218" y="2028214"/>
            <a:ext cx="6858001" cy="280156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 rot="16200000">
            <a:off x="7336602" y="2002601"/>
            <a:ext cx="6858001" cy="2852794"/>
          </a:xfrm>
          <a:prstGeom prst="rect">
            <a:avLst/>
          </a:prstGeom>
        </p:spPr>
      </p:pic>
      <p:sp>
        <p:nvSpPr>
          <p:cNvPr id="17411" name="矩形 1"/>
          <p:cNvSpPr/>
          <p:nvPr>
            <p:custDataLst>
              <p:tags r:id="rId4"/>
            </p:custDataLst>
          </p:nvPr>
        </p:nvSpPr>
        <p:spPr>
          <a:xfrm>
            <a:off x="1024255" y="1287780"/>
            <a:ext cx="232791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小带轮的包角</a:t>
            </a:r>
            <a:endParaRPr lang="zh-CN" altLang="en-US" sz="2800" dirty="0">
              <a:latin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96035" y="2018665"/>
            <a:ext cx="84124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包角是指带与带轮接触弧所对应的圆心角。小带轮包角越大，带能传递的功率就越大。一般要求小带轮的包角</a:t>
            </a:r>
            <a:r>
              <a:rPr lang="en-US" altLang="zh-CN" sz="2400" i="1" dirty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α</a:t>
            </a:r>
            <a:r>
              <a:rPr lang="en-US" altLang="zh-CN" sz="2400" baseline="-25000" dirty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1</a:t>
            </a:r>
            <a:r>
              <a:rPr lang="zh-CN" altLang="zh-CN" sz="2400" dirty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≥</a:t>
            </a:r>
            <a:r>
              <a:rPr lang="en-US" altLang="zh-CN" sz="2400" dirty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120</a:t>
            </a:r>
            <a:r>
              <a:rPr lang="zh-CN" altLang="zh-CN" sz="2400" dirty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°</a:t>
            </a:r>
            <a:endParaRPr lang="zh-CN" altLang="en-US" sz="24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2400" b="1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048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099935" y="3129598"/>
            <a:ext cx="4159250" cy="19224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127125" y="3696335"/>
            <a:ext cx="5647690" cy="7886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MEDIACOVER_FLAG" val="1"/>
  <p:tag name="KSO_WM_UNIT_MEDIACOVER_BTN_STATE" val="1"/>
  <p:tag name="KSO_WM_UNIT_MEDIACOVER_BTNRECT" val="6017*3195*745*745"/>
  <p:tag name="KSO_WM_UNIT_MEDIACOVER_STYLEID" val="1"/>
  <p:tag name="KSO_WM_UNIT_MEDIACOVER_TEXTSTATE" val="0"/>
  <p:tag name="KSO_WM_UNIT_MEDIACOVER_BTN_POS" val="c"/>
  <p:tag name="KSO_WM_UNIT_MEDIACOVER_BTN_STYLE" val="ee0bc779c1f3d7f3e90c96344320e69a"/>
  <p:tag name="KSO_WM_UNIT_MEDIACOVER_RGB" val="000000"/>
  <p:tag name="KSO_WM_UNIT_MEDIACOVER_TRANSPARENCY" val="0.5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commondata" val="eyJoZGlkIjoiMTkwMDgzZjAyY2YwMTkwNjgxY2Y2NWZhYjIzNGViMzkifQ==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自定义 320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FD8E9"/>
      </a:accent1>
      <a:accent2>
        <a:srgbClr val="50C1D8"/>
      </a:accent2>
      <a:accent3>
        <a:srgbClr val="5FD8E9"/>
      </a:accent3>
      <a:accent4>
        <a:srgbClr val="50C1D8"/>
      </a:accent4>
      <a:accent5>
        <a:srgbClr val="50C1D8"/>
      </a:accent5>
      <a:accent6>
        <a:srgbClr val="5FD8E9"/>
      </a:accent6>
      <a:hlink>
        <a:srgbClr val="50C1D8"/>
      </a:hlink>
      <a:folHlink>
        <a:srgbClr val="50C1D8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594</Words>
  <Application>WPS 演示</Application>
  <PresentationFormat>宽屏</PresentationFormat>
  <Paragraphs>71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6" baseType="lpstr">
      <vt:lpstr>Arial</vt:lpstr>
      <vt:lpstr>宋体</vt:lpstr>
      <vt:lpstr>Wingdings</vt:lpstr>
      <vt:lpstr>Arial</vt:lpstr>
      <vt:lpstr>FZQingKeBenYueSongS-R-GB</vt:lpstr>
      <vt:lpstr>Source Han Sans CN Normal</vt:lpstr>
      <vt:lpstr>微软雅黑</vt:lpstr>
      <vt:lpstr>Times New Roman</vt:lpstr>
      <vt:lpstr>仿宋</vt:lpstr>
      <vt:lpstr>幼圆</vt:lpstr>
      <vt:lpstr>等线</vt:lpstr>
      <vt:lpstr>Calibri</vt:lpstr>
      <vt:lpstr>等线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office365</dc:creator>
  <cp:lastModifiedBy>九歌</cp:lastModifiedBy>
  <cp:revision>24</cp:revision>
  <dcterms:created xsi:type="dcterms:W3CDTF">2018-04-10T00:54:00Z</dcterms:created>
  <dcterms:modified xsi:type="dcterms:W3CDTF">2023-12-19T00:13:52Z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E13EECAD5AC84FF3AC2B7FAABD92310F_11</vt:lpwstr>
  </property>
  <property fmtid="{D5CDD505-2E9C-101B-9397-08002B2CF9AE}" pid="3" name="KSOProductBuildVer">
    <vt:lpwstr>2052-12.1.0.16120</vt:lpwstr>
  </property>
</Properties>
</file>