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</p:sldMasterIdLst>
  <p:notesMasterIdLst>
    <p:notesMasterId r:id="rId23"/>
  </p:notesMasterIdLst>
  <p:sldIdLst>
    <p:sldId id="328" r:id="rId4"/>
    <p:sldId id="387" r:id="rId5"/>
    <p:sldId id="371" r:id="rId6"/>
    <p:sldId id="388" r:id="rId7"/>
    <p:sldId id="408" r:id="rId8"/>
    <p:sldId id="390" r:id="rId9"/>
    <p:sldId id="406" r:id="rId10"/>
    <p:sldId id="422" r:id="rId11"/>
    <p:sldId id="391" r:id="rId12"/>
    <p:sldId id="392" r:id="rId13"/>
    <p:sldId id="394" r:id="rId14"/>
    <p:sldId id="377" r:id="rId15"/>
    <p:sldId id="378" r:id="rId16"/>
    <p:sldId id="380" r:id="rId17"/>
    <p:sldId id="382" r:id="rId18"/>
    <p:sldId id="383" r:id="rId19"/>
    <p:sldId id="384" r:id="rId20"/>
    <p:sldId id="385" r:id="rId21"/>
    <p:sldId id="370" r:id="rId22"/>
  </p:sldIdLst>
  <p:sldSz cx="12192000" cy="6858000"/>
  <p:notesSz cx="7104063" cy="10234613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4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FF"/>
    <a:srgbClr val="FF5050"/>
    <a:srgbClr val="05088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8" y="72"/>
      </p:cViewPr>
      <p:guideLst>
        <p:guide orient="horz" pos="144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0660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AA39BF-A0C1-4329-B52D-A0BC4CCA7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AA39BF-A0C1-4329-B52D-A0BC4CCA76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1466693"/>
            <a:ext cx="12192000" cy="3466469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 dirty="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Group 4"/>
          <p:cNvGrpSpPr/>
          <p:nvPr userDrawn="1"/>
        </p:nvGrpSpPr>
        <p:grpSpPr bwMode="auto">
          <a:xfrm>
            <a:off x="1764989" y="2503487"/>
            <a:ext cx="2330437" cy="1976361"/>
            <a:chOff x="0" y="0"/>
            <a:chExt cx="3219" cy="299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93" y="6031712"/>
            <a:ext cx="2870813" cy="530616"/>
          </a:xfrm>
          <a:prstGeom prst="rect">
            <a:avLst/>
          </a:prstGeom>
        </p:spPr>
      </p:pic>
      <p:grpSp>
        <p:nvGrpSpPr>
          <p:cNvPr id="12" name="Group 4"/>
          <p:cNvGrpSpPr/>
          <p:nvPr userDrawn="1"/>
        </p:nvGrpSpPr>
        <p:grpSpPr bwMode="auto">
          <a:xfrm>
            <a:off x="609602" y="2669582"/>
            <a:ext cx="2571426" cy="1864851"/>
            <a:chOff x="0" y="0"/>
            <a:chExt cx="3219" cy="2998"/>
          </a:xfrm>
        </p:grpSpPr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8553" y="2202944"/>
            <a:ext cx="4284615" cy="134769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 flipV="1">
            <a:off x="9950995" y="3294506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" y="2694920"/>
            <a:ext cx="3808547" cy="594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solidFill>
                <a:srgbClr val="00C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2" y="3289007"/>
            <a:ext cx="3808547" cy="594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>
            <p:custDataLst>
              <p:tags r:id="rId4"/>
            </p:custDataLst>
          </p:nvPr>
        </p:nvSpPr>
        <p:spPr>
          <a:xfrm>
            <a:off x="9950997" y="2546397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8093169" y="2694914"/>
            <a:ext cx="1857827" cy="59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8093165" y="3294500"/>
            <a:ext cx="1857827" cy="59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4" rIns="28928" bIns="1446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808553" y="3550648"/>
            <a:ext cx="4284615" cy="110553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1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49" y="6287194"/>
            <a:ext cx="2658102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1466693"/>
            <a:ext cx="12192000" cy="3466469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 dirty="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/>
          <p:nvPr userDrawn="1"/>
        </p:nvGrpSpPr>
        <p:grpSpPr bwMode="auto">
          <a:xfrm>
            <a:off x="2209801" y="2421707"/>
            <a:ext cx="2713331" cy="2080260"/>
            <a:chOff x="0" y="0"/>
            <a:chExt cx="3219" cy="299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3" y="5706028"/>
            <a:ext cx="4698076" cy="687653"/>
          </a:xfrm>
          <a:prstGeom prst="rect">
            <a:avLst/>
          </a:prstGeom>
        </p:spPr>
      </p:pic>
      <p:grpSp>
        <p:nvGrpSpPr>
          <p:cNvPr id="14" name="Group 4"/>
          <p:cNvGrpSpPr/>
          <p:nvPr userDrawn="1"/>
        </p:nvGrpSpPr>
        <p:grpSpPr bwMode="auto">
          <a:xfrm>
            <a:off x="609601" y="2454174"/>
            <a:ext cx="3617775" cy="2080260"/>
            <a:chOff x="0" y="0"/>
            <a:chExt cx="3219" cy="2998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453020" y="1756336"/>
            <a:ext cx="7400759" cy="1909011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51325" y="3807365"/>
            <a:ext cx="7400759" cy="7961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EC61D3F-34E9-4F9D-84A2-72367D9F9A6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8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95275" indent="0">
              <a:buFontTx/>
              <a:buNone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495935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6388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7912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1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1466693"/>
            <a:ext cx="12192000" cy="3466469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 dirty="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/>
          <p:nvPr userDrawn="1"/>
        </p:nvGrpSpPr>
        <p:grpSpPr bwMode="auto">
          <a:xfrm>
            <a:off x="2209801" y="2421707"/>
            <a:ext cx="2713331" cy="2080260"/>
            <a:chOff x="0" y="0"/>
            <a:chExt cx="3219" cy="299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3" y="5706028"/>
            <a:ext cx="4698076" cy="687653"/>
          </a:xfrm>
          <a:prstGeom prst="rect">
            <a:avLst/>
          </a:prstGeom>
        </p:spPr>
      </p:pic>
      <p:grpSp>
        <p:nvGrpSpPr>
          <p:cNvPr id="14" name="Group 4"/>
          <p:cNvGrpSpPr/>
          <p:nvPr userDrawn="1"/>
        </p:nvGrpSpPr>
        <p:grpSpPr bwMode="auto">
          <a:xfrm>
            <a:off x="609601" y="2454174"/>
            <a:ext cx="3617775" cy="2080260"/>
            <a:chOff x="0" y="0"/>
            <a:chExt cx="3219" cy="2998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453020" y="1756336"/>
            <a:ext cx="7400759" cy="1909011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51325" y="3807365"/>
            <a:ext cx="7400759" cy="7961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" y="6"/>
            <a:ext cx="12192000" cy="1062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3965" dirty="0">
              <a:solidFill>
                <a:srgbClr val="F9F9FB">
                  <a:alpha val="1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862155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8553" y="2202944"/>
            <a:ext cx="4284615" cy="134769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 flipV="1">
            <a:off x="9950995" y="3294506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" y="2694920"/>
            <a:ext cx="3808547" cy="594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solidFill>
                <a:srgbClr val="00C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2" y="3289007"/>
            <a:ext cx="3808547" cy="594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>
            <p:custDataLst>
              <p:tags r:id="rId4"/>
            </p:custDataLst>
          </p:nvPr>
        </p:nvSpPr>
        <p:spPr>
          <a:xfrm>
            <a:off x="9950997" y="2546397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8093169" y="2694914"/>
            <a:ext cx="1857827" cy="59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8093165" y="3294500"/>
            <a:ext cx="1857827" cy="59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808553" y="3550648"/>
            <a:ext cx="4284615" cy="110553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1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EC61D3F-34E9-4F9D-84A2-72367D9F9A6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8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95275" indent="0">
              <a:buFontTx/>
              <a:buNone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495935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6388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7912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1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1466695"/>
            <a:ext cx="12192000" cy="3466469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 dirty="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/>
          <p:nvPr userDrawn="1"/>
        </p:nvGrpSpPr>
        <p:grpSpPr bwMode="auto">
          <a:xfrm>
            <a:off x="2791732" y="1834002"/>
            <a:ext cx="2280879" cy="2774511"/>
            <a:chOff x="0" y="0"/>
            <a:chExt cx="3219" cy="299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47" y="5739530"/>
            <a:ext cx="3790306" cy="687653"/>
          </a:xfrm>
          <a:prstGeom prst="rect">
            <a:avLst/>
          </a:prstGeom>
        </p:spPr>
      </p:pic>
      <p:grpSp>
        <p:nvGrpSpPr>
          <p:cNvPr id="12" name="Group 4"/>
          <p:cNvGrpSpPr/>
          <p:nvPr userDrawn="1"/>
        </p:nvGrpSpPr>
        <p:grpSpPr bwMode="auto">
          <a:xfrm>
            <a:off x="1191533" y="2161794"/>
            <a:ext cx="2847067" cy="2479186"/>
            <a:chOff x="0" y="0"/>
            <a:chExt cx="3219" cy="2998"/>
          </a:xfrm>
        </p:grpSpPr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" y="6"/>
            <a:ext cx="12192000" cy="1062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3965" dirty="0">
              <a:solidFill>
                <a:srgbClr val="F9F9FB">
                  <a:alpha val="1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" y="8"/>
            <a:ext cx="12192000" cy="1062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3965" dirty="0">
              <a:solidFill>
                <a:srgbClr val="F9F9FB">
                  <a:alpha val="1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862155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166334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9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9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9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9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8554" y="2202944"/>
            <a:ext cx="4284615" cy="1347698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 flipV="1">
            <a:off x="9950997" y="3294508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" y="2694922"/>
            <a:ext cx="3808547" cy="594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solidFill>
                <a:srgbClr val="00C5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2" y="3289007"/>
            <a:ext cx="3808547" cy="594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>
            <p:custDataLst>
              <p:tags r:id="rId4"/>
            </p:custDataLst>
          </p:nvPr>
        </p:nvSpPr>
        <p:spPr>
          <a:xfrm>
            <a:off x="9950998" y="2546399"/>
            <a:ext cx="2241007" cy="748111"/>
          </a:xfrm>
          <a:custGeom>
            <a:avLst/>
            <a:gdLst>
              <a:gd name="connsiteX0" fmla="*/ 0 w 1672048"/>
              <a:gd name="connsiteY0" fmla="*/ 0 h 949233"/>
              <a:gd name="connsiteX1" fmla="*/ 1672048 w 1672048"/>
              <a:gd name="connsiteY1" fmla="*/ 0 h 949233"/>
              <a:gd name="connsiteX2" fmla="*/ 1672048 w 1672048"/>
              <a:gd name="connsiteY2" fmla="*/ 949233 h 949233"/>
              <a:gd name="connsiteX3" fmla="*/ 0 w 1672048"/>
              <a:gd name="connsiteY3" fmla="*/ 949233 h 949233"/>
              <a:gd name="connsiteX4" fmla="*/ 0 w 1672048"/>
              <a:gd name="connsiteY4" fmla="*/ 0 h 949233"/>
              <a:gd name="connsiteX0-1" fmla="*/ 0 w 1672048"/>
              <a:gd name="connsiteY0-2" fmla="*/ 235132 h 1184365"/>
              <a:gd name="connsiteX1-3" fmla="*/ 1672048 w 1672048"/>
              <a:gd name="connsiteY1-4" fmla="*/ 0 h 1184365"/>
              <a:gd name="connsiteX2-5" fmla="*/ 1672048 w 1672048"/>
              <a:gd name="connsiteY2-6" fmla="*/ 1184365 h 1184365"/>
              <a:gd name="connsiteX3-7" fmla="*/ 0 w 1672048"/>
              <a:gd name="connsiteY3-8" fmla="*/ 1184365 h 1184365"/>
              <a:gd name="connsiteX4-9" fmla="*/ 0 w 1672048"/>
              <a:gd name="connsiteY4-10" fmla="*/ 235132 h 1184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048" h="1184365">
                <a:moveTo>
                  <a:pt x="0" y="235132"/>
                </a:moveTo>
                <a:lnTo>
                  <a:pt x="1672048" y="0"/>
                </a:lnTo>
                <a:lnTo>
                  <a:pt x="1672048" y="1184365"/>
                </a:lnTo>
                <a:lnTo>
                  <a:pt x="0" y="1184365"/>
                </a:lnTo>
                <a:lnTo>
                  <a:pt x="0" y="235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8093169" y="2694914"/>
            <a:ext cx="1857827" cy="59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8093165" y="3294500"/>
            <a:ext cx="1857827" cy="59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28" tIns="14465" rIns="28928" bIns="1446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808554" y="3550648"/>
            <a:ext cx="4284615" cy="110553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3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9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964336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4" y="6287194"/>
            <a:ext cx="2836332" cy="50343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6"/>
          <p:cNvSpPr>
            <a:spLocks noChangeArrowheads="1"/>
          </p:cNvSpPr>
          <p:nvPr userDrawn="1"/>
        </p:nvSpPr>
        <p:spPr bwMode="auto">
          <a:xfrm>
            <a:off x="0" y="1466697"/>
            <a:ext cx="12192000" cy="3466469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 dirty="0">
              <a:solidFill>
                <a:srgbClr val="FFFFFF"/>
              </a:solidFill>
              <a:latin typeface="等线 Light" panose="02010600030101010101" pitchFamily="2" charset="-122"/>
              <a:ea typeface="等线 Light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/>
          <p:nvPr userDrawn="1"/>
        </p:nvGrpSpPr>
        <p:grpSpPr bwMode="auto">
          <a:xfrm>
            <a:off x="2209801" y="2421707"/>
            <a:ext cx="2713331" cy="2080260"/>
            <a:chOff x="0" y="0"/>
            <a:chExt cx="3219" cy="299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77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3" y="5706032"/>
            <a:ext cx="4698076" cy="687653"/>
          </a:xfrm>
          <a:prstGeom prst="rect">
            <a:avLst/>
          </a:prstGeom>
        </p:spPr>
      </p:pic>
      <p:grpSp>
        <p:nvGrpSpPr>
          <p:cNvPr id="14" name="Group 4"/>
          <p:cNvGrpSpPr/>
          <p:nvPr userDrawn="1"/>
        </p:nvGrpSpPr>
        <p:grpSpPr bwMode="auto">
          <a:xfrm>
            <a:off x="609603" y="2454174"/>
            <a:ext cx="3617775" cy="2080260"/>
            <a:chOff x="0" y="0"/>
            <a:chExt cx="3219" cy="2998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</a:ln>
          </p:spPr>
          <p:txBody>
            <a:bodyPr>
              <a:normAutofit/>
            </a:bodyPr>
            <a:lstStyle/>
            <a:p>
              <a:endParaRPr lang="zh-CN" altLang="zh-CN" sz="1035" baseline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453023" y="1756340"/>
            <a:ext cx="7400759" cy="1909011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51327" y="3807365"/>
            <a:ext cx="7400759" cy="7961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EC61D3F-34E9-4F9D-84A2-72367D9F9A68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32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95275" indent="0">
              <a:buFontTx/>
              <a:buNone/>
              <a:def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495935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6388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791210" indent="0">
              <a:buFontTx/>
              <a:buNone/>
              <a:defRPr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0551" y="6416685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0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16"/>
          <p:cNvSpPr>
            <a:spLocks noChangeArrowheads="1"/>
          </p:cNvSpPr>
          <p:nvPr userDrawn="1"/>
        </p:nvSpPr>
        <p:spPr bwMode="auto">
          <a:xfrm>
            <a:off x="0" y="-10817"/>
            <a:ext cx="12192000" cy="1460257"/>
          </a:xfrm>
          <a:prstGeom prst="rect">
            <a:avLst/>
          </a:prstGeom>
          <a:solidFill>
            <a:srgbClr val="E74E3E"/>
          </a:solidFill>
          <a:ln w="12700">
            <a:noFill/>
            <a:bevel/>
          </a:ln>
        </p:spPr>
        <p:txBody>
          <a:bodyPr anchor="ctr">
            <a:normAutofit/>
          </a:bodyPr>
          <a:lstStyle/>
          <a:p>
            <a:pPr algn="ctr"/>
            <a:endParaRPr lang="zh-CN" altLang="zh-CN" sz="77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7" y="6287194"/>
            <a:ext cx="3439511" cy="5034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9DE6-ED54-4C9D-8765-7671D1A2B87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E7C9-9825-4CAE-AE98-C04501B83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9.wmf"/><Relationship Id="rId26" Type="http://schemas.openxmlformats.org/officeDocument/2006/relationships/image" Target="../media/image28.wmf"/><Relationship Id="rId3" Type="http://schemas.openxmlformats.org/officeDocument/2006/relationships/slideLayout" Target="../slideLayouts/slideLayout4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tags" Target="../tags/tag38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21.bin"/><Relationship Id="rId1" Type="http://schemas.openxmlformats.org/officeDocument/2006/relationships/tags" Target="../tags/tag3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7.wmf"/><Relationship Id="rId32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9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2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7.png"/><Relationship Id="rId1" Type="http://schemas.openxmlformats.org/officeDocument/2006/relationships/tags" Target="../tags/tag39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1.wmf"/><Relationship Id="rId5" Type="http://schemas.openxmlformats.org/officeDocument/2006/relationships/image" Target="../media/image32.wmf"/><Relationship Id="rId15" Type="http://schemas.openxmlformats.org/officeDocument/2006/relationships/image" Target="../media/image36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0.wmf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6" Type="http://schemas.openxmlformats.org/officeDocument/2006/relationships/image" Target="../media/image40.png"/><Relationship Id="rId11" Type="http://schemas.openxmlformats.org/officeDocument/2006/relationships/image" Target="../media/image390.png"/><Relationship Id="rId5" Type="http://schemas.openxmlformats.org/officeDocument/2006/relationships/image" Target="../media/image34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8.png"/><Relationship Id="rId5" Type="http://schemas.openxmlformats.org/officeDocument/2006/relationships/image" Target="../media/image19.wmf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1.wmf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5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00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5.png"/><Relationship Id="rId1" Type="http://schemas.openxmlformats.org/officeDocument/2006/relationships/tags" Target="../tags/tag45.xml"/><Relationship Id="rId6" Type="http://schemas.openxmlformats.org/officeDocument/2006/relationships/image" Target="../media/image19.wmf"/><Relationship Id="rId11" Type="http://schemas.openxmlformats.org/officeDocument/2006/relationships/image" Target="../media/image260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4.png"/><Relationship Id="rId10" Type="http://schemas.openxmlformats.org/officeDocument/2006/relationships/image" Target="../media/image21.wmf"/><Relationship Id="rId19" Type="http://schemas.openxmlformats.org/officeDocument/2006/relationships/image" Target="../media/image58.png"/><Relationship Id="rId4" Type="http://schemas.openxmlformats.org/officeDocument/2006/relationships/image" Target="../media/image480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microsoft.com/office/2007/relationships/media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NULL" TargetMode="External"/><Relationship Id="rId1" Type="http://schemas.openxmlformats.org/officeDocument/2006/relationships/tags" Target="../tags/tag2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6.bin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831597" y="2599731"/>
            <a:ext cx="570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角的概念的推广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31023" y="3961770"/>
            <a:ext cx="2103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开课人：刘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218" y="1038584"/>
            <a:ext cx="593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年张家港市职教中青年教师教学展示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直接连接符 53"/>
          <p:cNvSpPr>
            <a:spLocks noChangeShapeType="1"/>
          </p:cNvSpPr>
          <p:nvPr/>
        </p:nvSpPr>
        <p:spPr bwMode="auto">
          <a:xfrm flipV="1">
            <a:off x="5484432" y="3627117"/>
            <a:ext cx="1358241" cy="1148050"/>
          </a:xfrm>
          <a:prstGeom prst="line">
            <a:avLst/>
          </a:prstGeom>
          <a:noFill/>
          <a:ln w="25400">
            <a:noFill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6" name="弧形 55"/>
          <p:cNvSpPr/>
          <p:nvPr/>
        </p:nvSpPr>
        <p:spPr>
          <a:xfrm rot="1121185">
            <a:off x="5862199" y="4014039"/>
            <a:ext cx="495336" cy="413480"/>
          </a:xfrm>
          <a:prstGeom prst="arc">
            <a:avLst>
              <a:gd name="adj1" fmla="val 9930872"/>
              <a:gd name="adj2" fmla="val 19950104"/>
            </a:avLst>
          </a:prstGeom>
          <a:ln w="127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3" name="对象 62"/>
          <p:cNvGraphicFramePr>
            <a:graphicFrameLocks noChangeAspect="1"/>
          </p:cNvGraphicFramePr>
          <p:nvPr/>
        </p:nvGraphicFramePr>
        <p:xfrm>
          <a:off x="3453809" y="937438"/>
          <a:ext cx="54102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7853600" imgH="5486400" progId="Equation.DSMT4">
                  <p:embed/>
                </p:oleObj>
              </mc:Choice>
              <mc:Fallback>
                <p:oleObj r:id="rId5" imgW="47853600" imgH="5486400" progId="Equation.DSMT4">
                  <p:embed/>
                  <p:pic>
                    <p:nvPicPr>
                      <p:cNvPr id="0" name="对象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809" y="937438"/>
                        <a:ext cx="54102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63"/>
          <p:cNvGraphicFramePr>
            <a:graphicFrameLocks noChangeAspect="1"/>
          </p:cNvGraphicFramePr>
          <p:nvPr/>
        </p:nvGraphicFramePr>
        <p:xfrm>
          <a:off x="3526834" y="1621651"/>
          <a:ext cx="3444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0175" imgH="169545" progId="Equation.DSMT4">
                  <p:embed/>
                </p:oleObj>
              </mc:Choice>
              <mc:Fallback>
                <p:oleObj r:id="rId7" imgW="130175" imgH="169545" progId="Equation.DSMT4">
                  <p:embed/>
                  <p:pic>
                    <p:nvPicPr>
                      <p:cNvPr id="0" name="对象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834" y="1621651"/>
                        <a:ext cx="3444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/>
          <p:cNvGraphicFramePr>
            <a:graphicFrameLocks noChangeAspect="1"/>
          </p:cNvGraphicFramePr>
          <p:nvPr/>
        </p:nvGraphicFramePr>
        <p:xfrm>
          <a:off x="4211048" y="1621650"/>
          <a:ext cx="5857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20345" imgH="181610" progId="Equation.DSMT4">
                  <p:embed/>
                </p:oleObj>
              </mc:Choice>
              <mc:Fallback>
                <p:oleObj r:id="rId9" imgW="220345" imgH="181610" progId="Equation.DSMT4">
                  <p:embed/>
                  <p:pic>
                    <p:nvPicPr>
                      <p:cNvPr id="0" name="对象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048" y="1621650"/>
                        <a:ext cx="58578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/>
          <p:cNvGraphicFramePr>
            <a:graphicFrameLocks noChangeAspect="1"/>
          </p:cNvGraphicFramePr>
          <p:nvPr/>
        </p:nvGraphicFramePr>
        <p:xfrm>
          <a:off x="5125448" y="1621650"/>
          <a:ext cx="447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69545" imgH="169545" progId="Equation.DSMT4">
                  <p:embed/>
                </p:oleObj>
              </mc:Choice>
              <mc:Fallback>
                <p:oleObj r:id="rId11" imgW="169545" imgH="169545" progId="Equation.DSMT4">
                  <p:embed/>
                  <p:pic>
                    <p:nvPicPr>
                      <p:cNvPr id="0" name="对象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448" y="1621650"/>
                        <a:ext cx="4476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/>
        </p:nvGraphicFramePr>
        <p:xfrm>
          <a:off x="5976347" y="1643875"/>
          <a:ext cx="584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0345" imgH="168910" progId="Equation.DSMT4">
                  <p:embed/>
                </p:oleObj>
              </mc:Choice>
              <mc:Fallback>
                <p:oleObj name="Equation" r:id="rId13" imgW="220345" imgH="168910" progId="Equation.DSMT4">
                  <p:embed/>
                  <p:pic>
                    <p:nvPicPr>
                      <p:cNvPr id="0" name="对象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347" y="1643875"/>
                        <a:ext cx="5842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/>
        </p:nvGraphicFramePr>
        <p:xfrm>
          <a:off x="6912972" y="1621650"/>
          <a:ext cx="58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20345" imgH="181610" progId="Equation.DSMT4">
                  <p:embed/>
                </p:oleObj>
              </mc:Choice>
              <mc:Fallback>
                <p:oleObj r:id="rId15" imgW="220345" imgH="181610" progId="Equation.DSMT4">
                  <p:embed/>
                  <p:pic>
                    <p:nvPicPr>
                      <p:cNvPr id="0" name="对象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972" y="1621650"/>
                        <a:ext cx="58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/>
        </p:nvGraphicFramePr>
        <p:xfrm>
          <a:off x="8059148" y="1621651"/>
          <a:ext cx="3444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30175" imgH="169545" progId="Equation.DSMT4">
                  <p:embed/>
                </p:oleObj>
              </mc:Choice>
              <mc:Fallback>
                <p:oleObj r:id="rId16" imgW="130175" imgH="169545" progId="Equation.DSMT4">
                  <p:embed/>
                  <p:pic>
                    <p:nvPicPr>
                      <p:cNvPr id="0" name="对象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148" y="1621651"/>
                        <a:ext cx="3444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组合 69"/>
          <p:cNvGrpSpPr/>
          <p:nvPr/>
        </p:nvGrpSpPr>
        <p:grpSpPr bwMode="auto">
          <a:xfrm>
            <a:off x="4020546" y="2211868"/>
            <a:ext cx="4383088" cy="3454733"/>
            <a:chOff x="0" y="-258"/>
            <a:chExt cx="6902" cy="5440"/>
          </a:xfrm>
        </p:grpSpPr>
        <p:sp>
          <p:nvSpPr>
            <p:cNvPr id="71" name="直接连接符 11276"/>
            <p:cNvSpPr>
              <a:spLocks noChangeShapeType="1"/>
            </p:cNvSpPr>
            <p:nvPr/>
          </p:nvSpPr>
          <p:spPr bwMode="auto">
            <a:xfrm>
              <a:off x="0" y="2907"/>
              <a:ext cx="66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2" name="直接连接符 11277"/>
            <p:cNvSpPr>
              <a:spLocks noChangeShapeType="1"/>
            </p:cNvSpPr>
            <p:nvPr/>
          </p:nvSpPr>
          <p:spPr bwMode="auto">
            <a:xfrm flipV="1">
              <a:off x="3241" y="-258"/>
              <a:ext cx="0" cy="5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graphicFrame>
          <p:nvGraphicFramePr>
            <p:cNvPr id="73" name="对象 11278"/>
            <p:cNvGraphicFramePr>
              <a:graphicFrameLocks noChangeAspect="1"/>
            </p:cNvGraphicFramePr>
            <p:nvPr/>
          </p:nvGraphicFramePr>
          <p:xfrm>
            <a:off x="6360" y="3147"/>
            <a:ext cx="542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30810" imgH="144145" progId="Equation.DSMT4">
                    <p:embed/>
                  </p:oleObj>
                </mc:Choice>
                <mc:Fallback>
                  <p:oleObj r:id="rId17" imgW="130810" imgH="144145" progId="Equation.DSMT4">
                    <p:embed/>
                    <p:pic>
                      <p:nvPicPr>
                        <p:cNvPr id="0" name="对象 11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" y="3147"/>
                          <a:ext cx="542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对象 11279"/>
            <p:cNvGraphicFramePr>
              <a:graphicFrameLocks noChangeAspect="1"/>
            </p:cNvGraphicFramePr>
            <p:nvPr/>
          </p:nvGraphicFramePr>
          <p:xfrm>
            <a:off x="2603" y="0"/>
            <a:ext cx="597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43510" imgH="169545" progId="Equation.DSMT4">
                    <p:embed/>
                  </p:oleObj>
                </mc:Choice>
                <mc:Fallback>
                  <p:oleObj r:id="rId19" imgW="143510" imgH="169545" progId="Equation.DSMT4">
                    <p:embed/>
                    <p:pic>
                      <p:nvPicPr>
                        <p:cNvPr id="0" name="对象 11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" y="0"/>
                          <a:ext cx="597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对象 11280"/>
            <p:cNvGraphicFramePr>
              <a:graphicFrameLocks noChangeAspect="1"/>
            </p:cNvGraphicFramePr>
            <p:nvPr/>
          </p:nvGraphicFramePr>
          <p:xfrm>
            <a:off x="2791" y="2888"/>
            <a:ext cx="44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56210" imgH="181610" progId="Equation.DSMT4">
                    <p:embed/>
                  </p:oleObj>
                </mc:Choice>
                <mc:Fallback>
                  <p:oleObj r:id="rId21" imgW="156210" imgH="181610" progId="Equation.DSMT4">
                    <p:embed/>
                    <p:pic>
                      <p:nvPicPr>
                        <p:cNvPr id="0" name="对象 11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" y="2888"/>
                          <a:ext cx="44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" name="对象 75"/>
          <p:cNvGraphicFramePr>
            <a:graphicFrameLocks noChangeAspect="1"/>
          </p:cNvGraphicFramePr>
          <p:nvPr/>
        </p:nvGraphicFramePr>
        <p:xfrm>
          <a:off x="6649245" y="3274219"/>
          <a:ext cx="873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972800" imgH="4876800" progId="Equation.DSMT4">
                  <p:embed/>
                </p:oleObj>
              </mc:Choice>
              <mc:Fallback>
                <p:oleObj name="Equation" r:id="rId23" imgW="10972800" imgH="4876800" progId="Equation.DSMT4">
                  <p:embed/>
                  <p:pic>
                    <p:nvPicPr>
                      <p:cNvPr id="0" name="对象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245" y="3274219"/>
                        <a:ext cx="873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/>
          <p:cNvGraphicFramePr>
            <a:graphicFrameLocks noChangeAspect="1"/>
          </p:cNvGraphicFramePr>
          <p:nvPr/>
        </p:nvGraphicFramePr>
        <p:xfrm>
          <a:off x="4559300" y="3274219"/>
          <a:ext cx="11191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020800" imgH="4876800" progId="Equation.DSMT4">
                  <p:embed/>
                </p:oleObj>
              </mc:Choice>
              <mc:Fallback>
                <p:oleObj name="Equation" r:id="rId25" imgW="14020800" imgH="4876800" progId="Equation.DSMT4">
                  <p:embed/>
                  <p:pic>
                    <p:nvPicPr>
                      <p:cNvPr id="0" name="对象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274219"/>
                        <a:ext cx="11191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/>
        </p:nvGraphicFramePr>
        <p:xfrm>
          <a:off x="4476750" y="4738688"/>
          <a:ext cx="1284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154400" imgH="4876800" progId="Equation.DSMT4">
                  <p:embed/>
                </p:oleObj>
              </mc:Choice>
              <mc:Fallback>
                <p:oleObj name="Equation" r:id="rId27" imgW="16154400" imgH="4876800" progId="Equation.DSMT4">
                  <p:embed/>
                  <p:pic>
                    <p:nvPicPr>
                      <p:cNvPr id="0" name="对象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38688"/>
                        <a:ext cx="12842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/>
        </p:nvGraphicFramePr>
        <p:xfrm>
          <a:off x="6429376" y="4738688"/>
          <a:ext cx="1312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59200" imgH="4876800" progId="Equation.DSMT4">
                  <p:embed/>
                </p:oleObj>
              </mc:Choice>
              <mc:Fallback>
                <p:oleObj name="Equation" r:id="rId29" imgW="16459200" imgH="4876800" progId="Equation.DSMT4">
                  <p:embed/>
                  <p:pic>
                    <p:nvPicPr>
                      <p:cNvPr id="0" name="对象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6" y="4738688"/>
                        <a:ext cx="1312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/>
        </p:nvGraphicFramePr>
        <p:xfrm>
          <a:off x="4895850" y="5749925"/>
          <a:ext cx="2408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8651200" imgH="5181600" progId="Equation.DSMT4">
                  <p:embed/>
                </p:oleObj>
              </mc:Choice>
              <mc:Fallback>
                <p:oleObj name="Equation" r:id="rId31" imgW="28651200" imgH="5181600" progId="Equation.DSMT4">
                  <p:embed/>
                  <p:pic>
                    <p:nvPicPr>
                      <p:cNvPr id="0" name="对象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749925"/>
                        <a:ext cx="24082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组合 80"/>
          <p:cNvGrpSpPr/>
          <p:nvPr/>
        </p:nvGrpSpPr>
        <p:grpSpPr bwMode="auto">
          <a:xfrm>
            <a:off x="4207066" y="2341571"/>
            <a:ext cx="3751286" cy="3751284"/>
            <a:chOff x="0" y="0"/>
            <a:chExt cx="6724" cy="6724"/>
          </a:xfrm>
        </p:grpSpPr>
        <p:sp>
          <p:nvSpPr>
            <p:cNvPr id="82" name="直接连接符 11287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3" name="矩形 11288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4" name="直接连接符 11289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5" name="直接连接符 11290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直接连接符 85"/>
          <p:cNvSpPr>
            <a:spLocks noChangeShapeType="1"/>
          </p:cNvSpPr>
          <p:nvPr/>
        </p:nvSpPr>
        <p:spPr bwMode="auto">
          <a:xfrm>
            <a:off x="6081121" y="4218800"/>
            <a:ext cx="1821768" cy="0"/>
          </a:xfrm>
          <a:prstGeom prst="line">
            <a:avLst/>
          </a:prstGeom>
          <a:noFill/>
          <a:ln w="25400">
            <a:solidFill>
              <a:srgbClr val="0000F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 bwMode="auto">
          <a:xfrm>
            <a:off x="4198479" y="2339334"/>
            <a:ext cx="3762110" cy="3762108"/>
            <a:chOff x="0" y="0"/>
            <a:chExt cx="6724" cy="6724"/>
          </a:xfrm>
        </p:grpSpPr>
        <p:sp>
          <p:nvSpPr>
            <p:cNvPr id="88" name="直接连接符 11293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9" name="矩形 1129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0" name="直接连接符 1129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1" name="直接连接符 1129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 bwMode="auto">
          <a:xfrm>
            <a:off x="4204830" y="2342510"/>
            <a:ext cx="3755758" cy="3755756"/>
            <a:chOff x="0" y="0"/>
            <a:chExt cx="6724" cy="6724"/>
          </a:xfrm>
        </p:grpSpPr>
        <p:sp>
          <p:nvSpPr>
            <p:cNvPr id="93" name="直接连接符 11298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4" name="矩形 11299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5" name="直接连接符 11300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6" name="直接连接符 11301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4162979" y="2283196"/>
            <a:ext cx="3874386" cy="3874384"/>
            <a:chOff x="0" y="0"/>
            <a:chExt cx="6724" cy="6724"/>
          </a:xfrm>
        </p:grpSpPr>
        <p:sp>
          <p:nvSpPr>
            <p:cNvPr id="98" name="直接连接符 11303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99" name="矩形 1130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0" name="直接连接符 1130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1" name="直接连接符 1130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3947522" y="2082026"/>
            <a:ext cx="4270375" cy="4270375"/>
            <a:chOff x="0" y="0"/>
            <a:chExt cx="6724" cy="6724"/>
          </a:xfrm>
        </p:grpSpPr>
        <p:sp>
          <p:nvSpPr>
            <p:cNvPr id="103" name="直接连接符 11308"/>
            <p:cNvSpPr>
              <a:spLocks noChangeShapeType="1"/>
            </p:cNvSpPr>
            <p:nvPr/>
          </p:nvSpPr>
          <p:spPr bwMode="auto">
            <a:xfrm flipV="1">
              <a:off x="3364" y="3364"/>
              <a:ext cx="311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4" name="矩形 11309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5" name="直接连接符 11310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6" name="直接连接符 11311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 bwMode="auto">
          <a:xfrm>
            <a:off x="4204829" y="2340922"/>
            <a:ext cx="3755760" cy="3755758"/>
            <a:chOff x="0" y="0"/>
            <a:chExt cx="6724" cy="6724"/>
          </a:xfrm>
        </p:grpSpPr>
        <p:sp>
          <p:nvSpPr>
            <p:cNvPr id="108" name="直接连接符 11313"/>
            <p:cNvSpPr>
              <a:spLocks noChangeShapeType="1"/>
            </p:cNvSpPr>
            <p:nvPr/>
          </p:nvSpPr>
          <p:spPr bwMode="auto">
            <a:xfrm flipV="1">
              <a:off x="3364" y="3364"/>
              <a:ext cx="286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09" name="矩形 1131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0" name="直接连接符 1131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dirty="0"/>
            </a:p>
          </p:txBody>
        </p:sp>
        <p:sp>
          <p:nvSpPr>
            <p:cNvPr id="111" name="直接连接符 1131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弧形 51"/>
          <p:cNvSpPr/>
          <p:nvPr/>
        </p:nvSpPr>
        <p:spPr>
          <a:xfrm rot="1219290">
            <a:off x="5888282" y="4023711"/>
            <a:ext cx="495336" cy="413480"/>
          </a:xfrm>
          <a:prstGeom prst="arc">
            <a:avLst>
              <a:gd name="adj1" fmla="val 16200000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rot="12652586">
            <a:off x="5851652" y="4001323"/>
            <a:ext cx="495336" cy="413480"/>
          </a:xfrm>
          <a:prstGeom prst="arc">
            <a:avLst>
              <a:gd name="adj1" fmla="val 12538503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弧形 56"/>
          <p:cNvSpPr/>
          <p:nvPr/>
        </p:nvSpPr>
        <p:spPr>
          <a:xfrm rot="194793">
            <a:off x="5747197" y="4022457"/>
            <a:ext cx="495336" cy="413480"/>
          </a:xfrm>
          <a:prstGeom prst="arc">
            <a:avLst>
              <a:gd name="adj1" fmla="val 15126824"/>
              <a:gd name="adj2" fmla="val 21014395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弧形 113"/>
          <p:cNvSpPr/>
          <p:nvPr/>
        </p:nvSpPr>
        <p:spPr>
          <a:xfrm rot="194793">
            <a:off x="5774929" y="4029640"/>
            <a:ext cx="495336" cy="413480"/>
          </a:xfrm>
          <a:prstGeom prst="arc">
            <a:avLst>
              <a:gd name="adj1" fmla="val 9499191"/>
              <a:gd name="adj2" fmla="val 21014395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弧形 114"/>
          <p:cNvSpPr/>
          <p:nvPr/>
        </p:nvSpPr>
        <p:spPr>
          <a:xfrm rot="7193523">
            <a:off x="5970864" y="3929417"/>
            <a:ext cx="495336" cy="413480"/>
          </a:xfrm>
          <a:prstGeom prst="arc">
            <a:avLst>
              <a:gd name="adj1" fmla="val 16200000"/>
              <a:gd name="adj2" fmla="val 19338084"/>
            </a:avLst>
          </a:prstGeom>
          <a:ln w="127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弧形 116"/>
          <p:cNvSpPr/>
          <p:nvPr/>
        </p:nvSpPr>
        <p:spPr>
          <a:xfrm rot="12652586">
            <a:off x="5827339" y="4021240"/>
            <a:ext cx="495336" cy="413480"/>
          </a:xfrm>
          <a:prstGeom prst="arc">
            <a:avLst>
              <a:gd name="adj1" fmla="val 9124764"/>
              <a:gd name="adj2" fmla="val 19950104"/>
            </a:avLst>
          </a:prstGeom>
          <a:ln w="127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弧形 117"/>
          <p:cNvSpPr/>
          <p:nvPr/>
        </p:nvSpPr>
        <p:spPr>
          <a:xfrm rot="1121185">
            <a:off x="5836446" y="4025811"/>
            <a:ext cx="495336" cy="413480"/>
          </a:xfrm>
          <a:prstGeom prst="arc">
            <a:avLst>
              <a:gd name="adj1" fmla="val 9930872"/>
              <a:gd name="adj2" fmla="val 16647913"/>
            </a:avLst>
          </a:prstGeom>
          <a:ln w="127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3"/>
          <p:cNvSpPr txBox="1"/>
          <p:nvPr>
            <p:custDataLst>
              <p:tags r:id="rId2"/>
            </p:custDataLst>
          </p:nvPr>
        </p:nvSpPr>
        <p:spPr>
          <a:xfrm>
            <a:off x="347980" y="0"/>
            <a:ext cx="11631295" cy="86931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试一试：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叙述下列各角的形成过程，并指出是第几象限角？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599880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999820">
                                      <p:cBhvr>
                                        <p:cTn id="64" dur="1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619880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699880">
                                      <p:cBhvr>
                                        <p:cTn id="1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172" dur="1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6" grpId="1" bldLvl="0" animBg="1"/>
      <p:bldP spid="52" grpId="0" bldLvl="0" animBg="1"/>
      <p:bldP spid="52" grpId="1" bldLvl="0" animBg="1"/>
      <p:bldP spid="55" grpId="0" bldLvl="0" animBg="1"/>
      <p:bldP spid="55" grpId="1" bldLvl="0" animBg="1"/>
      <p:bldP spid="57" grpId="0" bldLvl="0" animBg="1"/>
      <p:bldP spid="57" grpId="1" bldLvl="0" animBg="1"/>
      <p:bldP spid="114" grpId="0" bldLvl="0" animBg="1"/>
      <p:bldP spid="114" grpId="1" bldLvl="0" animBg="1"/>
      <p:bldP spid="115" grpId="0" bldLvl="0" animBg="1"/>
      <p:bldP spid="115" grpId="1" bldLvl="0" animBg="1"/>
      <p:bldP spid="117" grpId="0" bldLvl="0" animBg="1"/>
      <p:bldP spid="117" grpId="1" bldLvl="0" animBg="1"/>
      <p:bldP spid="118" grpId="0" bldLvl="0" animBg="1"/>
      <p:bldP spid="118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内容占位符 1335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619613"/>
              </p:ext>
            </p:extLst>
          </p:nvPr>
        </p:nvGraphicFramePr>
        <p:xfrm>
          <a:off x="3663950" y="2946934"/>
          <a:ext cx="4064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9870" imgH="203835" progId="Equation.DSMT4">
                  <p:embed/>
                </p:oleObj>
              </mc:Choice>
              <mc:Fallback>
                <p:oleObj r:id="rId4" imgW="229870" imgH="203835" progId="Equation.DSMT4">
                  <p:embed/>
                  <p:pic>
                    <p:nvPicPr>
                      <p:cNvPr id="0" name="内容占位符 13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946934"/>
                        <a:ext cx="406400" cy="3587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 bwMode="auto">
          <a:xfrm>
            <a:off x="1073151" y="1483748"/>
            <a:ext cx="4378325" cy="3290887"/>
            <a:chOff x="0" y="0"/>
            <a:chExt cx="6902" cy="5182"/>
          </a:xfrm>
        </p:grpSpPr>
        <p:sp>
          <p:nvSpPr>
            <p:cNvPr id="9" name="直接连接符 13314"/>
            <p:cNvSpPr>
              <a:spLocks noChangeShapeType="1"/>
            </p:cNvSpPr>
            <p:nvPr/>
          </p:nvSpPr>
          <p:spPr bwMode="auto">
            <a:xfrm>
              <a:off x="0" y="2907"/>
              <a:ext cx="66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1" name="直接连接符 13315"/>
            <p:cNvSpPr>
              <a:spLocks noChangeShapeType="1"/>
            </p:cNvSpPr>
            <p:nvPr/>
          </p:nvSpPr>
          <p:spPr bwMode="auto">
            <a:xfrm flipV="1">
              <a:off x="3241" y="262"/>
              <a:ext cx="1" cy="4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graphicFrame>
          <p:nvGraphicFramePr>
            <p:cNvPr id="12" name="对象 13316"/>
            <p:cNvGraphicFramePr>
              <a:graphicFrameLocks noChangeAspect="1"/>
            </p:cNvGraphicFramePr>
            <p:nvPr/>
          </p:nvGraphicFramePr>
          <p:xfrm>
            <a:off x="6360" y="3147"/>
            <a:ext cx="542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30810" imgH="144145" progId="Equation.DSMT4">
                    <p:embed/>
                  </p:oleObj>
                </mc:Choice>
                <mc:Fallback>
                  <p:oleObj r:id="rId6" imgW="130810" imgH="144145" progId="Equation.DSMT4">
                    <p:embed/>
                    <p:pic>
                      <p:nvPicPr>
                        <p:cNvPr id="0" name="对象 13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" y="3147"/>
                          <a:ext cx="542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3317"/>
            <p:cNvGraphicFramePr>
              <a:graphicFrameLocks noChangeAspect="1"/>
            </p:cNvGraphicFramePr>
            <p:nvPr/>
          </p:nvGraphicFramePr>
          <p:xfrm>
            <a:off x="2603" y="0"/>
            <a:ext cx="597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43510" imgH="169545" progId="Equation.DSMT4">
                    <p:embed/>
                  </p:oleObj>
                </mc:Choice>
                <mc:Fallback>
                  <p:oleObj r:id="rId8" imgW="143510" imgH="169545" progId="Equation.DSMT4">
                    <p:embed/>
                    <p:pic>
                      <p:nvPicPr>
                        <p:cNvPr id="0" name="对象 133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" y="0"/>
                          <a:ext cx="597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318"/>
            <p:cNvGraphicFramePr>
              <a:graphicFrameLocks noChangeAspect="1"/>
            </p:cNvGraphicFramePr>
            <p:nvPr/>
          </p:nvGraphicFramePr>
          <p:xfrm>
            <a:off x="2791" y="2888"/>
            <a:ext cx="44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56210" imgH="181610" progId="Equation.DSMT4">
                    <p:embed/>
                  </p:oleObj>
                </mc:Choice>
                <mc:Fallback>
                  <p:oleObj r:id="rId10" imgW="156210" imgH="181610" progId="Equation.DSMT4">
                    <p:embed/>
                    <p:pic>
                      <p:nvPicPr>
                        <p:cNvPr id="0" name="对象 13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" y="2888"/>
                          <a:ext cx="44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 bwMode="auto">
          <a:xfrm>
            <a:off x="1835150" y="2036197"/>
            <a:ext cx="2590800" cy="2590800"/>
            <a:chOff x="0" y="0"/>
            <a:chExt cx="4080" cy="4080"/>
          </a:xfrm>
        </p:grpSpPr>
        <p:grpSp>
          <p:nvGrpSpPr>
            <p:cNvPr id="16" name="组合 13320"/>
            <p:cNvGrpSpPr/>
            <p:nvPr/>
          </p:nvGrpSpPr>
          <p:grpSpPr bwMode="auto">
            <a:xfrm>
              <a:off x="0" y="0"/>
              <a:ext cx="4077" cy="4080"/>
              <a:chOff x="0" y="0"/>
              <a:chExt cx="4078" cy="4080"/>
            </a:xfrm>
          </p:grpSpPr>
          <p:sp>
            <p:nvSpPr>
              <p:cNvPr id="18" name="矩形 133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9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接连接符 13322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接连接符 133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直接连接符 13324"/>
            <p:cNvSpPr>
              <a:spLocks noChangeShapeType="1"/>
            </p:cNvSpPr>
            <p:nvPr/>
          </p:nvSpPr>
          <p:spPr bwMode="auto">
            <a:xfrm>
              <a:off x="2040" y="2039"/>
              <a:ext cx="20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835150" y="2036197"/>
            <a:ext cx="2590800" cy="2590800"/>
            <a:chOff x="0" y="0"/>
            <a:chExt cx="4080" cy="4080"/>
          </a:xfrm>
        </p:grpSpPr>
        <p:grpSp>
          <p:nvGrpSpPr>
            <p:cNvPr id="22" name="组合 13326"/>
            <p:cNvGrpSpPr/>
            <p:nvPr/>
          </p:nvGrpSpPr>
          <p:grpSpPr bwMode="auto">
            <a:xfrm>
              <a:off x="0" y="0"/>
              <a:ext cx="4077" cy="4080"/>
              <a:chOff x="0" y="0"/>
              <a:chExt cx="4078" cy="4080"/>
            </a:xfrm>
          </p:grpSpPr>
          <p:sp>
            <p:nvSpPr>
              <p:cNvPr id="24" name="矩形 133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9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直接连接符 1332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直接连接符 13329"/>
              <p:cNvSpPr>
                <a:spLocks noChangeShapeType="1"/>
              </p:cNvSpPr>
              <p:nvPr/>
            </p:nvSpPr>
            <p:spPr bwMode="auto">
              <a:xfrm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直接连接符 13330"/>
            <p:cNvSpPr>
              <a:spLocks noChangeShapeType="1"/>
            </p:cNvSpPr>
            <p:nvPr/>
          </p:nvSpPr>
          <p:spPr bwMode="auto">
            <a:xfrm>
              <a:off x="2040" y="2039"/>
              <a:ext cx="20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1835150" y="2036197"/>
            <a:ext cx="2590800" cy="2590800"/>
            <a:chOff x="0" y="0"/>
            <a:chExt cx="4080" cy="4080"/>
          </a:xfrm>
        </p:grpSpPr>
        <p:grpSp>
          <p:nvGrpSpPr>
            <p:cNvPr id="28" name="组合 13332"/>
            <p:cNvGrpSpPr/>
            <p:nvPr/>
          </p:nvGrpSpPr>
          <p:grpSpPr bwMode="auto">
            <a:xfrm>
              <a:off x="0" y="0"/>
              <a:ext cx="4077" cy="4080"/>
              <a:chOff x="0" y="0"/>
              <a:chExt cx="4078" cy="4080"/>
            </a:xfrm>
          </p:grpSpPr>
          <p:sp>
            <p:nvSpPr>
              <p:cNvPr id="30" name="矩形 133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9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直接连接符 1333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直接连接符 13335"/>
              <p:cNvSpPr>
                <a:spLocks noChangeShapeType="1"/>
              </p:cNvSpPr>
              <p:nvPr/>
            </p:nvSpPr>
            <p:spPr bwMode="auto">
              <a:xfrm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直接连接符 13336"/>
            <p:cNvSpPr>
              <a:spLocks noChangeShapeType="1"/>
            </p:cNvSpPr>
            <p:nvPr/>
          </p:nvSpPr>
          <p:spPr bwMode="auto">
            <a:xfrm>
              <a:off x="2040" y="2039"/>
              <a:ext cx="20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844675" y="2036197"/>
            <a:ext cx="2590800" cy="2590800"/>
            <a:chOff x="0" y="0"/>
            <a:chExt cx="4080" cy="4080"/>
          </a:xfrm>
        </p:grpSpPr>
        <p:grpSp>
          <p:nvGrpSpPr>
            <p:cNvPr id="34" name="组合 13338"/>
            <p:cNvGrpSpPr/>
            <p:nvPr/>
          </p:nvGrpSpPr>
          <p:grpSpPr bwMode="auto">
            <a:xfrm>
              <a:off x="0" y="0"/>
              <a:ext cx="4077" cy="4080"/>
              <a:chOff x="0" y="0"/>
              <a:chExt cx="4078" cy="4080"/>
            </a:xfrm>
          </p:grpSpPr>
          <p:sp>
            <p:nvSpPr>
              <p:cNvPr id="36" name="矩形 133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9" cy="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直接连接符 13340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接连接符 13341"/>
              <p:cNvSpPr>
                <a:spLocks noChangeShapeType="1"/>
              </p:cNvSpPr>
              <p:nvPr/>
            </p:nvSpPr>
            <p:spPr bwMode="auto">
              <a:xfrm>
                <a:off x="0" y="0"/>
                <a:ext cx="4079" cy="407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直接连接符 13342"/>
            <p:cNvSpPr>
              <a:spLocks noChangeShapeType="1"/>
            </p:cNvSpPr>
            <p:nvPr/>
          </p:nvSpPr>
          <p:spPr bwMode="auto">
            <a:xfrm>
              <a:off x="2040" y="2039"/>
              <a:ext cx="204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5265863" y="4500744"/>
            <a:ext cx="6890384" cy="460445"/>
            <a:chOff x="0" y="0"/>
            <a:chExt cx="10873" cy="726"/>
          </a:xfrm>
        </p:grpSpPr>
        <p:sp>
          <p:nvSpPr>
            <p:cNvPr id="43" name="文本框 13349"/>
            <p:cNvSpPr txBox="1">
              <a:spLocks noChangeArrowheads="1"/>
            </p:cNvSpPr>
            <p:nvPr/>
          </p:nvSpPr>
          <p:spPr bwMode="auto">
            <a:xfrm>
              <a:off x="0" y="0"/>
              <a:ext cx="10873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你能写出与       角终边相同的角的集合吗？</a:t>
              </a:r>
            </a:p>
          </p:txBody>
        </p:sp>
        <p:graphicFrame>
          <p:nvGraphicFramePr>
            <p:cNvPr id="44" name="对象 13350"/>
            <p:cNvGraphicFramePr>
              <a:graphicFrameLocks noChangeAspect="1"/>
            </p:cNvGraphicFramePr>
            <p:nvPr/>
          </p:nvGraphicFramePr>
          <p:xfrm>
            <a:off x="2634" y="15"/>
            <a:ext cx="812" cy="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486400" imgH="4876800" progId="Equation.DSMT4">
                    <p:embed/>
                  </p:oleObj>
                </mc:Choice>
                <mc:Fallback>
                  <p:oleObj name="Equation" r:id="rId12" imgW="5486400" imgH="4876800" progId="Equation.DSMT4">
                    <p:embed/>
                    <p:pic>
                      <p:nvPicPr>
                        <p:cNvPr id="0" name="对象 13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5"/>
                          <a:ext cx="812" cy="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未知"/>
          <p:cNvSpPr>
            <a:spLocks noChangeArrowheads="1"/>
          </p:cNvSpPr>
          <p:nvPr/>
        </p:nvSpPr>
        <p:spPr bwMode="auto">
          <a:xfrm>
            <a:off x="3521075" y="3107759"/>
            <a:ext cx="88900" cy="228600"/>
          </a:xfrm>
          <a:custGeom>
            <a:avLst/>
            <a:gdLst>
              <a:gd name="T0" fmla="*/ 48 w 56"/>
              <a:gd name="T1" fmla="*/ 144 h 144"/>
              <a:gd name="T2" fmla="*/ 48 w 56"/>
              <a:gd name="T3" fmla="*/ 48 h 144"/>
              <a:gd name="T4" fmla="*/ 0 w 56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44">
                <a:moveTo>
                  <a:pt x="48" y="144"/>
                </a:moveTo>
                <a:cubicBezTo>
                  <a:pt x="52" y="108"/>
                  <a:pt x="56" y="72"/>
                  <a:pt x="48" y="48"/>
                </a:cubicBezTo>
                <a:cubicBezTo>
                  <a:pt x="40" y="24"/>
                  <a:pt x="20" y="12"/>
                  <a:pt x="0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8" name="直接连接符 47"/>
          <p:cNvSpPr>
            <a:spLocks noChangeShapeType="1"/>
          </p:cNvSpPr>
          <p:nvPr/>
        </p:nvSpPr>
        <p:spPr bwMode="auto">
          <a:xfrm>
            <a:off x="3130550" y="3326834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427839" y="133350"/>
            <a:ext cx="11705741" cy="8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动手画 ﻿﻿﻿﻿﻿﻿﻿﻿﻿﻿﻿﻿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en-US" altLang="zh-CN" sz="3600" b="1" baseline="5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角，并观察与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390</a:t>
            </a:r>
            <a:r>
              <a:rPr lang="en-US" altLang="zh-CN" sz="3600" b="1" baseline="5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750</a:t>
            </a:r>
            <a:r>
              <a:rPr lang="en-US" altLang="zh-CN" sz="3600" b="1" baseline="5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-330</a:t>
            </a:r>
            <a:r>
              <a:rPr lang="en-US" altLang="zh-CN" sz="3600" b="1" baseline="5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角终边关系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17473" y="5121157"/>
            <a:ext cx="4632326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{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|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30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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＋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360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430962" y="1975775"/>
                <a:ext cx="3840480" cy="482600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390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2" y="1975775"/>
                <a:ext cx="3840480" cy="482600"/>
              </a:xfrm>
              <a:prstGeom prst="rect">
                <a:avLst/>
              </a:prstGeom>
              <a:blipFill>
                <a:blip r:embed="rId14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430962" y="2568586"/>
                <a:ext cx="3390265" cy="4700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750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2" y="2568586"/>
                <a:ext cx="3390265" cy="470000"/>
              </a:xfrm>
              <a:prstGeom prst="rect">
                <a:avLst/>
              </a:prstGeom>
              <a:blipFill>
                <a:blip r:embed="rId15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6205074" y="3179143"/>
                <a:ext cx="4538345" cy="4700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330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+（</m:t>
                      </m:r>
                      <m:r>
                        <a:rPr lang="en-US" altLang="zh-C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）×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74" y="3179143"/>
                <a:ext cx="4538345" cy="470000"/>
              </a:xfrm>
              <a:prstGeom prst="rect">
                <a:avLst/>
              </a:prstGeom>
              <a:blipFill>
                <a:blip r:embed="rId1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F06C9B9-F72B-E953-C006-EB7F9723E81D}"/>
                  </a:ext>
                </a:extLst>
              </p:cNvPr>
              <p:cNvSpPr txBox="1"/>
              <p:nvPr/>
            </p:nvSpPr>
            <p:spPr>
              <a:xfrm rot="5400000">
                <a:off x="6885729" y="4134911"/>
                <a:ext cx="1080787" cy="4700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F06C9B9-F72B-E953-C006-EB7F9723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885729" y="4134911"/>
                <a:ext cx="1080787" cy="47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99640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3399580">
                                      <p:cBhvr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4999640">
                                      <p:cBhvr>
                                        <p:cTn id="5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8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/>
      <p:bldP spid="10" grpId="0"/>
      <p:bldP spid="3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1379967" y="1127018"/>
            <a:ext cx="877134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一般地，所有与 </a:t>
            </a:r>
            <a:r>
              <a:rPr lang="zh-CN" altLang="en-US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α</a:t>
            </a:r>
            <a:r>
              <a:rPr lang="zh-CN" altLang="en-US" sz="2800" i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角终边相同的角有无数个，</a:t>
            </a:r>
          </a:p>
          <a:p>
            <a:pPr eaLnBrk="1" hangingPunct="1">
              <a:spcBef>
                <a:spcPct val="10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它们可以表示为：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91550" y="3032604"/>
            <a:ext cx="3749461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(1) 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 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Z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22762" y="1980216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/>
            <a:r>
              <a:rPr lang="en-US" altLang="zh-CN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{</a:t>
            </a:r>
            <a:r>
              <a:rPr lang="en-US" altLang="zh-CN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| </a:t>
            </a:r>
            <a:r>
              <a:rPr lang="en-US" altLang="zh-CN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zh-CN" altLang="en-US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＝</a:t>
            </a:r>
            <a:r>
              <a:rPr lang="zh-CN" altLang="en-US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zh-CN" altLang="en-US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＋</a:t>
            </a:r>
            <a:r>
              <a:rPr lang="en-US" altLang="zh-CN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360</a:t>
            </a:r>
            <a:r>
              <a:rPr lang="zh-CN" altLang="en-US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，</a:t>
            </a:r>
            <a:r>
              <a:rPr lang="en-US" altLang="zh-CN" sz="3200" b="1" i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 Z </a:t>
            </a:r>
            <a:r>
              <a:rPr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  <a:sym typeface="+mn-ea"/>
              </a:rPr>
              <a:t>}</a:t>
            </a:r>
          </a:p>
        </p:txBody>
      </p:sp>
      <p:sp>
        <p:nvSpPr>
          <p:cNvPr id="7" name="标题 3"/>
          <p:cNvSpPr txBox="1"/>
          <p:nvPr>
            <p:custDataLst>
              <p:tags r:id="rId2"/>
            </p:custDataLst>
          </p:nvPr>
        </p:nvSpPr>
        <p:spPr>
          <a:xfrm>
            <a:off x="485140" y="0"/>
            <a:ext cx="7675245" cy="86931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四、与ɑ终边相同的角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76C8AF-B927-3732-F557-A7B6C3C8CF80}"/>
              </a:ext>
            </a:extLst>
          </p:cNvPr>
          <p:cNvSpPr txBox="1"/>
          <p:nvPr/>
        </p:nvSpPr>
        <p:spPr>
          <a:xfrm>
            <a:off x="2400323" y="3662275"/>
            <a:ext cx="2740688" cy="579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是任意角；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C1F571-AE69-3F8A-1BF2-F17B5B82F611}"/>
              </a:ext>
            </a:extLst>
          </p:cNvPr>
          <p:cNvSpPr txBox="1"/>
          <p:nvPr/>
        </p:nvSpPr>
        <p:spPr>
          <a:xfrm>
            <a:off x="2286377" y="4265615"/>
            <a:ext cx="7764033" cy="581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终边相同的角不一定相等，但相等的角终边相同；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C02552-9ED7-61DD-EE10-3A76BEE711CE}"/>
              </a:ext>
            </a:extLst>
          </p:cNvPr>
          <p:cNvSpPr txBox="1"/>
          <p:nvPr/>
        </p:nvSpPr>
        <p:spPr>
          <a:xfrm>
            <a:off x="2334387" y="4866075"/>
            <a:ext cx="8909144" cy="579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(4)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终边相同的角有无数多个， 它们的差是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360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的整数倍．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15363"/>
          <p:cNvSpPr txBox="1">
            <a:spLocks noChangeArrowheads="1"/>
          </p:cNvSpPr>
          <p:nvPr/>
        </p:nvSpPr>
        <p:spPr bwMode="auto">
          <a:xfrm>
            <a:off x="312421" y="-66040"/>
            <a:ext cx="1198540" cy="99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" imgH="215900" progId="Equation.KSEE3">
                  <p:embed/>
                </p:oleObj>
              </mc:Choice>
              <mc:Fallback>
                <p:oleObj r:id="rId4" imgW="114300" imgH="2159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344852" y="1215548"/>
            <a:ext cx="793750" cy="584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138602" y="2830698"/>
                <a:ext cx="2949575" cy="730250"/>
              </a:xfrm>
              <a:prstGeom prst="rect">
                <a:avLst/>
              </a:prstGeom>
            </p:spPr>
            <p:txBody>
              <a:bodyPr wrap="square">
                <a:no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=3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时，</m:t>
                      </m:r>
                    </m:oMath>
                  </m:oMathPara>
                </a14:m>
                <a:endParaRPr lang="zh-CN" altLang="en-US" sz="2800" i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02" y="2830698"/>
                <a:ext cx="2949575" cy="7302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026537" y="1211259"/>
                <a:ext cx="9161416" cy="50228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950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角终边相同的角的集合为：</a:t>
                </a:r>
                <a:endPara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537" y="1211259"/>
                <a:ext cx="9161416" cy="502285"/>
              </a:xfrm>
              <a:prstGeom prst="rect">
                <a:avLst/>
              </a:prstGeom>
              <a:blipFill>
                <a:blip r:embed="rId7"/>
                <a:stretch>
                  <a:fillRect l="-1663" t="-13415" b="-5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62032" y="1975485"/>
                <a:ext cx="6025515" cy="53594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950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，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32" y="1975485"/>
                <a:ext cx="6025515" cy="535940"/>
              </a:xfrm>
              <a:prstGeom prst="rect">
                <a:avLst/>
              </a:prstGeom>
              <a:blipFill>
                <a:blip r:embed="rId8"/>
                <a:stretch>
                  <a:fillRect l="-2022" t="-6818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328311" y="2817491"/>
                <a:ext cx="4629388" cy="53296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950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+3×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11" y="2817491"/>
                <a:ext cx="4629388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5363">
                <a:extLst>
                  <a:ext uri="{FF2B5EF4-FFF2-40B4-BE49-F238E27FC236}">
                    <a16:creationId xmlns:a16="http://schemas.microsoft.com/office/drawing/2014/main" id="{AD20D6E3-5321-6347-4E1A-F3C226985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1669" y="-28257"/>
                <a:ext cx="10283464" cy="999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写出与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𝟗𝟓𝟎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角终边相同的所有角组成的集合，并在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</a:t>
                </a:r>
                <a:r>
                  <a:rPr lang="en-US" altLang="zh-CN" sz="2800" baseline="50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°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~360</a:t>
                </a:r>
                <a:r>
                  <a:rPr lang="en-US" altLang="zh-CN" sz="2800" baseline="50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°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范围内找出其终边相同的角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. 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            </a:t>
                </a:r>
                <a:endParaRPr lang="zh-CN" altLang="en-US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>
          <p:sp>
            <p:nvSpPr>
              <p:cNvPr id="2" name="文本框 15363">
                <a:extLst>
                  <a:ext uri="{FF2B5EF4-FFF2-40B4-BE49-F238E27FC236}">
                    <a16:creationId xmlns:a16="http://schemas.microsoft.com/office/drawing/2014/main" id="{AD20D6E3-5321-6347-4E1A-F3C22698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669" y="-28257"/>
                <a:ext cx="10283464" cy="999490"/>
              </a:xfrm>
              <a:prstGeom prst="rect">
                <a:avLst/>
              </a:prstGeom>
              <a:blipFill>
                <a:blip r:embed="rId10"/>
                <a:stretch>
                  <a:fillRect l="-1186" t="-9146" b="-20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65CF5-92A0-9C60-E123-FC3D3AA565E3}"/>
                  </a:ext>
                </a:extLst>
              </p:cNvPr>
              <p:cNvSpPr txBox="1"/>
              <p:nvPr/>
            </p:nvSpPr>
            <p:spPr>
              <a:xfrm>
                <a:off x="4377116" y="3492474"/>
                <a:ext cx="2016285" cy="53296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65CF5-92A0-9C60-E123-FC3D3AA56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16" y="3492474"/>
                <a:ext cx="2016285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15363">
                <a:extLst>
                  <a:ext uri="{FF2B5EF4-FFF2-40B4-BE49-F238E27FC236}">
                    <a16:creationId xmlns:a16="http://schemas.microsoft.com/office/drawing/2014/main" id="{CF2A67BA-CCC4-F453-2152-C471C5B90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4508" y="4290355"/>
                <a:ext cx="8885473" cy="603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因此，在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</a:t>
                </a:r>
                <a:r>
                  <a:rPr lang="en-US" altLang="zh-CN" sz="2800" baseline="50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°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~360</a:t>
                </a:r>
                <a:r>
                  <a:rPr lang="en-US" altLang="zh-CN" sz="2800" baseline="50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°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范围内与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950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终边相同的角为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.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            </a:t>
                </a:r>
                <a:endParaRPr lang="zh-CN" altLang="en-US" sz="28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>
          <p:sp>
            <p:nvSpPr>
              <p:cNvPr id="4" name="文本框 15363">
                <a:extLst>
                  <a:ext uri="{FF2B5EF4-FFF2-40B4-BE49-F238E27FC236}">
                    <a16:creationId xmlns:a16="http://schemas.microsoft.com/office/drawing/2014/main" id="{CF2A67BA-CCC4-F453-2152-C471C5B9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4508" y="4290355"/>
                <a:ext cx="8885473" cy="603085"/>
              </a:xfrm>
              <a:prstGeom prst="rect">
                <a:avLst/>
              </a:prstGeom>
              <a:blipFill>
                <a:blip r:embed="rId12"/>
                <a:stretch>
                  <a:fillRect l="-1372" t="-14141" b="-161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注: 线形(无边框) 5">
                <a:extLst>
                  <a:ext uri="{FF2B5EF4-FFF2-40B4-BE49-F238E27FC236}">
                    <a16:creationId xmlns:a16="http://schemas.microsoft.com/office/drawing/2014/main" id="{B400E38A-4CBA-267B-596E-1FE7E13CF4E7}"/>
                  </a:ext>
                </a:extLst>
              </p:cNvPr>
              <p:cNvSpPr/>
              <p:nvPr/>
            </p:nvSpPr>
            <p:spPr>
              <a:xfrm>
                <a:off x="8631915" y="2561458"/>
                <a:ext cx="3516033" cy="999490"/>
              </a:xfrm>
              <a:prstGeom prst="callout1">
                <a:avLst>
                  <a:gd name="adj1" fmla="val 53703"/>
                  <a:gd name="adj2" fmla="val 350"/>
                  <a:gd name="adj3" fmla="val 52581"/>
                  <a:gd name="adj4" fmla="val -38894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0" dirty="0">
                    <a:solidFill>
                      <a:srgbClr val="FF0000"/>
                    </a:solidFill>
                  </a:rPr>
                  <a:t>通过</a:t>
                </a:r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凑配</m:t>
                    </m:r>
                    <m:r>
                      <a:rPr lang="zh-CN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来</m:t>
                    </m:r>
                    <m:r>
                      <a:rPr lang="zh-C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确定</m:t>
                    </m:r>
                    <m:r>
                      <a:rPr lang="zh-CN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适当</m:t>
                    </m:r>
                    <m:r>
                      <a:rPr lang="zh-C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的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值</m:t>
                    </m:r>
                  </m:oMath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标注: 线形(无边框) 5">
                <a:extLst>
                  <a:ext uri="{FF2B5EF4-FFF2-40B4-BE49-F238E27FC236}">
                    <a16:creationId xmlns:a16="http://schemas.microsoft.com/office/drawing/2014/main" id="{B400E38A-4CBA-267B-596E-1FE7E13CF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915" y="2561458"/>
                <a:ext cx="3516033" cy="999490"/>
              </a:xfrm>
              <a:prstGeom prst="callout1">
                <a:avLst>
                  <a:gd name="adj1" fmla="val 53703"/>
                  <a:gd name="adj2" fmla="val 350"/>
                  <a:gd name="adj3" fmla="val 52581"/>
                  <a:gd name="adj4" fmla="val -38894"/>
                </a:avLst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8" grpId="0"/>
      <p:bldP spid="9" grpId="0"/>
      <p:bldP spid="12" grpId="0"/>
      <p:bldP spid="3" grpId="0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15363"/>
          <p:cNvSpPr txBox="1">
            <a:spLocks noChangeArrowheads="1"/>
          </p:cNvSpPr>
          <p:nvPr/>
        </p:nvSpPr>
        <p:spPr bwMode="auto">
          <a:xfrm>
            <a:off x="276860" y="-33655"/>
            <a:ext cx="11330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练习：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69255" y="1219200"/>
                <a:ext cx="1871345" cy="52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𝟒𝟐𝟎</m:t>
                          </m:r>
                        </m:e>
                        <m:sup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55" y="1219200"/>
                <a:ext cx="1871345" cy="521970"/>
              </a:xfrm>
              <a:prstGeom prst="rect">
                <a:avLst/>
              </a:prstGeom>
              <a:blipFill rotWithShape="1">
                <a:blip r:embed="rId4"/>
                <a:stretch>
                  <a:fillRect l="-4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864440" y="1277066"/>
                <a:ext cx="2296795" cy="556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𝟓𝟏𝟎</m:t>
                          </m:r>
                        </m:e>
                        <m:sup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40" y="1277066"/>
                <a:ext cx="2296795" cy="556895"/>
              </a:xfrm>
              <a:prstGeom prst="rect">
                <a:avLst/>
              </a:prstGeom>
              <a:blipFill rotWithShape="1">
                <a:blip r:embed="rId5"/>
                <a:stretch>
                  <a:fillRect l="-3" t="-15" r="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5363">
            <a:extLst>
              <a:ext uri="{FF2B5EF4-FFF2-40B4-BE49-F238E27FC236}">
                <a16:creationId xmlns:a16="http://schemas.microsoft.com/office/drawing/2014/main" id="{FED13E86-3E00-A3E1-5298-87C8DC0B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048" y="-30578"/>
            <a:ext cx="108643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找出与下列角终边相同的角的集合，并在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0°~360°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范围内找出与其终边相同的角，判断它是第几象限角.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15363"/>
          <p:cNvSpPr txBox="1">
            <a:spLocks noChangeArrowheads="1"/>
          </p:cNvSpPr>
          <p:nvPr/>
        </p:nvSpPr>
        <p:spPr bwMode="auto">
          <a:xfrm>
            <a:off x="492125" y="57150"/>
            <a:ext cx="10253980" cy="87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写出终边在 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32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≥0)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上的角的集合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287571" y="1055700"/>
            <a:ext cx="3152775" cy="2654935"/>
            <a:chOff x="1006" y="667"/>
            <a:chExt cx="5097" cy="4181"/>
          </a:xfrm>
        </p:grpSpPr>
        <p:sp>
          <p:nvSpPr>
            <p:cNvPr id="16" name="直接连接符 11276"/>
            <p:cNvSpPr>
              <a:spLocks noChangeShapeType="1"/>
            </p:cNvSpPr>
            <p:nvPr/>
          </p:nvSpPr>
          <p:spPr bwMode="auto">
            <a:xfrm flipV="1">
              <a:off x="1006" y="2880"/>
              <a:ext cx="4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" name="直接连接符 11277"/>
            <p:cNvSpPr>
              <a:spLocks noChangeShapeType="1"/>
            </p:cNvSpPr>
            <p:nvPr/>
          </p:nvSpPr>
          <p:spPr bwMode="auto">
            <a:xfrm flipH="1" flipV="1">
              <a:off x="3242" y="667"/>
              <a:ext cx="9" cy="4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graphicFrame>
          <p:nvGraphicFramePr>
            <p:cNvPr id="18" name="对象 11278"/>
            <p:cNvGraphicFramePr>
              <a:graphicFrameLocks noChangeAspect="1"/>
            </p:cNvGraphicFramePr>
            <p:nvPr/>
          </p:nvGraphicFramePr>
          <p:xfrm>
            <a:off x="5654" y="2959"/>
            <a:ext cx="449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0810" imgH="144145" progId="Equation.DSMT4">
                    <p:embed/>
                  </p:oleObj>
                </mc:Choice>
                <mc:Fallback>
                  <p:oleObj r:id="rId4" imgW="130810" imgH="144145" progId="Equation.DSMT4">
                    <p:embed/>
                    <p:pic>
                      <p:nvPicPr>
                        <p:cNvPr id="0" name="对象 11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" y="2959"/>
                          <a:ext cx="449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1279"/>
            <p:cNvGraphicFramePr>
              <a:graphicFrameLocks noChangeAspect="1"/>
            </p:cNvGraphicFramePr>
            <p:nvPr/>
          </p:nvGraphicFramePr>
          <p:xfrm>
            <a:off x="2771" y="747"/>
            <a:ext cx="424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3510" imgH="169545" progId="Equation.DSMT4">
                    <p:embed/>
                  </p:oleObj>
                </mc:Choice>
                <mc:Fallback>
                  <p:oleObj name="Equation" r:id="rId6" imgW="143510" imgH="169545" progId="Equation.DSMT4">
                    <p:embed/>
                    <p:pic>
                      <p:nvPicPr>
                        <p:cNvPr id="0" name="对象 11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" y="747"/>
                          <a:ext cx="424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12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464686"/>
                </p:ext>
              </p:extLst>
            </p:nvPr>
          </p:nvGraphicFramePr>
          <p:xfrm>
            <a:off x="2836" y="2888"/>
            <a:ext cx="402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6210" imgH="181610" progId="Equation.DSMT4">
                    <p:embed/>
                  </p:oleObj>
                </mc:Choice>
                <mc:Fallback>
                  <p:oleObj r:id="rId8" imgW="156210" imgH="181610" progId="Equation.DSMT4">
                    <p:embed/>
                    <p:pic>
                      <p:nvPicPr>
                        <p:cNvPr id="0" name="对象 11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" y="2888"/>
                          <a:ext cx="402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矩形 42"/>
          <p:cNvSpPr/>
          <p:nvPr/>
        </p:nvSpPr>
        <p:spPr>
          <a:xfrm>
            <a:off x="1030489" y="3707373"/>
            <a:ext cx="1224194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3467783" y="5101290"/>
                <a:ext cx="5168900" cy="60388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783" y="5101290"/>
                <a:ext cx="5168900" cy="6038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 flipV="1">
            <a:off x="5687111" y="1374470"/>
            <a:ext cx="1232535" cy="1090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5823052" y="2255340"/>
            <a:ext cx="266598" cy="414019"/>
          </a:xfrm>
          <a:prstGeom prst="arc">
            <a:avLst/>
          </a:prstGeom>
          <a:ln>
            <a:solidFill>
              <a:srgbClr val="0000FF"/>
            </a:solidFill>
            <a:headEnd type="arrow" w="med" len="sm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919646" y="1211276"/>
                <a:ext cx="1512570" cy="368300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≥0)</m:t>
                      </m:r>
                    </m:oMath>
                  </m:oMathPara>
                </a14:m>
                <a:endParaRPr lang="en-US" altLang="zh-CN" sz="1800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46" y="1211276"/>
                <a:ext cx="1512570" cy="368300"/>
              </a:xfrm>
              <a:prstGeom prst="rect">
                <a:avLst/>
              </a:prstGeom>
              <a:blipFill>
                <a:blip r:embed="rId11"/>
                <a:stretch>
                  <a:fillRect r="-806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09398"/>
              </p:ext>
            </p:extLst>
          </p:nvPr>
        </p:nvGraphicFramePr>
        <p:xfrm>
          <a:off x="6102352" y="2154635"/>
          <a:ext cx="3016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41300" imgH="203200" progId="Equation.KSEE3">
                  <p:embed/>
                </p:oleObj>
              </mc:Choice>
              <mc:Fallback>
                <p:oleObj r:id="rId12" imgW="241300" imgH="2032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2352" y="2154635"/>
                        <a:ext cx="30162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800161" y="3722941"/>
                <a:ext cx="9759788" cy="53296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mbria Math" panose="02040503050406030204" pitchFamily="18" charset="0"/>
                  </a:rPr>
                  <a:t>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范围内，终边在射线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≥0)上的角为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角，</m:t>
                    </m:r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61" y="3722941"/>
                <a:ext cx="9759788" cy="532966"/>
              </a:xfrm>
              <a:prstGeom prst="rect">
                <a:avLst/>
              </a:prstGeom>
              <a:blipFill>
                <a:blip r:embed="rId14"/>
                <a:stretch>
                  <a:fillRect l="-1249" t="-10345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642586" y="4426280"/>
                <a:ext cx="8437566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因此，终边在射线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≥0)上的角组成的集合为</m:t>
                      </m:r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86" y="4426280"/>
                <a:ext cx="843756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2" grpId="0"/>
      <p:bldP spid="6" grpId="0" animBg="1"/>
      <p:bldP spid="7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15363"/>
              <p:cNvSpPr txBox="1">
                <a:spLocks noChangeArrowheads="1"/>
              </p:cNvSpPr>
              <p:nvPr/>
            </p:nvSpPr>
            <p:spPr bwMode="auto">
              <a:xfrm>
                <a:off x="668655" y="143510"/>
                <a:ext cx="9091930" cy="583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思考：写出终边在 </a:t>
                </a:r>
                <a14:m>
                  <m:oMath xmlns:m="http://schemas.openxmlformats.org/officeDocument/2006/math"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zh-CN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轴上的角的集合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50" name="文本框 153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55" y="143510"/>
                <a:ext cx="909193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 bwMode="auto">
          <a:xfrm>
            <a:off x="4293789" y="984335"/>
            <a:ext cx="3474972" cy="2609466"/>
            <a:chOff x="724" y="667"/>
            <a:chExt cx="5472" cy="4109"/>
          </a:xfrm>
        </p:grpSpPr>
        <p:sp>
          <p:nvSpPr>
            <p:cNvPr id="16" name="直接连接符 11276"/>
            <p:cNvSpPr>
              <a:spLocks noChangeShapeType="1"/>
            </p:cNvSpPr>
            <p:nvPr/>
          </p:nvSpPr>
          <p:spPr bwMode="auto">
            <a:xfrm flipV="1">
              <a:off x="724" y="2904"/>
              <a:ext cx="527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7" name="直接连接符 11277"/>
            <p:cNvSpPr>
              <a:spLocks noChangeShapeType="1"/>
            </p:cNvSpPr>
            <p:nvPr/>
          </p:nvSpPr>
          <p:spPr bwMode="auto">
            <a:xfrm flipV="1">
              <a:off x="3242" y="667"/>
              <a:ext cx="0" cy="4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graphicFrame>
          <p:nvGraphicFramePr>
            <p:cNvPr id="18" name="对象 11278"/>
            <p:cNvGraphicFramePr>
              <a:graphicFrameLocks noChangeAspect="1"/>
            </p:cNvGraphicFramePr>
            <p:nvPr/>
          </p:nvGraphicFramePr>
          <p:xfrm>
            <a:off x="5654" y="2959"/>
            <a:ext cx="542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0810" imgH="144145" progId="Equation.DSMT4">
                    <p:embed/>
                  </p:oleObj>
                </mc:Choice>
                <mc:Fallback>
                  <p:oleObj r:id="rId5" imgW="130810" imgH="144145" progId="Equation.DSMT4">
                    <p:embed/>
                    <p:pic>
                      <p:nvPicPr>
                        <p:cNvPr id="0" name="对象 11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" y="2959"/>
                          <a:ext cx="542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1279"/>
            <p:cNvGraphicFramePr>
              <a:graphicFrameLocks noChangeAspect="1"/>
            </p:cNvGraphicFramePr>
            <p:nvPr/>
          </p:nvGraphicFramePr>
          <p:xfrm>
            <a:off x="2598" y="747"/>
            <a:ext cx="597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3510" imgH="169545" progId="Equation.DSMT4">
                    <p:embed/>
                  </p:oleObj>
                </mc:Choice>
                <mc:Fallback>
                  <p:oleObj name="Equation" r:id="rId7" imgW="143510" imgH="169545" progId="Equation.DSMT4">
                    <p:embed/>
                    <p:pic>
                      <p:nvPicPr>
                        <p:cNvPr id="0" name="对象 11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8" y="747"/>
                          <a:ext cx="597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1280"/>
            <p:cNvGraphicFramePr>
              <a:graphicFrameLocks noChangeAspect="1"/>
            </p:cNvGraphicFramePr>
            <p:nvPr/>
          </p:nvGraphicFramePr>
          <p:xfrm>
            <a:off x="2791" y="2888"/>
            <a:ext cx="448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6210" imgH="181610" progId="Equation.DSMT4">
                    <p:embed/>
                  </p:oleObj>
                </mc:Choice>
                <mc:Fallback>
                  <p:oleObj r:id="rId9" imgW="156210" imgH="181610" progId="Equation.DSMT4">
                    <p:embed/>
                    <p:pic>
                      <p:nvPicPr>
                        <p:cNvPr id="0" name="对象 11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" y="2888"/>
                          <a:ext cx="448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5894590" y="2403836"/>
            <a:ext cx="1530240" cy="0"/>
          </a:xfrm>
          <a:prstGeom prst="line">
            <a:avLst/>
          </a:prstGeom>
          <a:noFill/>
          <a:ln w="25400">
            <a:solidFill>
              <a:srgbClr val="0000F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00581" y="2407668"/>
            <a:ext cx="2380697" cy="126646"/>
            <a:chOff x="7378995" y="2512938"/>
            <a:chExt cx="3530010" cy="0"/>
          </a:xfrm>
        </p:grpSpPr>
        <p:sp>
          <p:nvSpPr>
            <p:cNvPr id="23" name="直接连接符 22"/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4" name="直接连接符 23"/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96235" y="2406086"/>
            <a:ext cx="2380615" cy="76200"/>
            <a:chOff x="7378995" y="2512938"/>
            <a:chExt cx="3530010" cy="0"/>
          </a:xfrm>
        </p:grpSpPr>
        <p:sp>
          <p:nvSpPr>
            <p:cNvPr id="40" name="直接连接符 39"/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1" name="直接连接符 40"/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644361" y="3548356"/>
                <a:ext cx="6593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范围内</m:t>
                    </m:r>
                  </m:oMath>
                </a14:m>
                <a:r>
                  <a:rPr lang="zh-CN" altLang="en-US" sz="2400" dirty="0"/>
                  <a:t>，终边在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zh-CN" altLang="en-US" sz="2400" dirty="0"/>
                  <a:t>轴上的角有两个</a:t>
                </a:r>
                <a:r>
                  <a:rPr lang="zh-CN" altLang="en-US" sz="2000" dirty="0"/>
                  <a:t>，</a:t>
                </a: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1" y="3548356"/>
                <a:ext cx="6593343" cy="461665"/>
              </a:xfrm>
              <a:prstGeom prst="rect">
                <a:avLst/>
              </a:prstGeom>
              <a:blipFill>
                <a:blip r:embed="rId11"/>
                <a:stretch>
                  <a:fillRect l="-833" t="-11842" r="-93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104690" y="3500620"/>
                <a:ext cx="894080" cy="53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解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：</m:t>
                      </m:r>
                    </m:oMath>
                  </m:oMathPara>
                </a14:m>
                <a:endParaRPr lang="zh-CN" alt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" y="3500620"/>
                <a:ext cx="894080" cy="537210"/>
              </a:xfrm>
              <a:prstGeom prst="rect">
                <a:avLst/>
              </a:prstGeom>
              <a:blipFill rotWithShape="1">
                <a:blip r:embed="rId12"/>
                <a:stretch>
                  <a:fillRect l="-62" t="-93" r="-791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6767357" y="3548355"/>
                <a:ext cx="1751330" cy="48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即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18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57" y="3548355"/>
                <a:ext cx="1751330" cy="489585"/>
              </a:xfrm>
              <a:prstGeom prst="rect">
                <a:avLst/>
              </a:prstGeom>
              <a:blipFill>
                <a:blip r:embed="rId13"/>
                <a:stretch>
                  <a:fillRect l="-2439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668635" y="4069378"/>
                <a:ext cx="4798695" cy="48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所有与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400" dirty="0"/>
                  <a:t>角相同终边 的角可表示为</a:t>
                </a: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5" y="4069378"/>
                <a:ext cx="4798695" cy="489585"/>
              </a:xfrm>
              <a:prstGeom prst="rect">
                <a:avLst/>
              </a:prstGeom>
              <a:blipFill>
                <a:blip r:embed="rId14"/>
                <a:stretch>
                  <a:fillRect l="-1144" t="-8750" r="-1906" b="-2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668634" y="4590400"/>
                <a:ext cx="5136515" cy="489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所有与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400" dirty="0"/>
                  <a:t>角相同终边 的角可表示为</a:t>
                </a: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4" y="4590400"/>
                <a:ext cx="5136515" cy="489585"/>
              </a:xfrm>
              <a:prstGeom prst="rect">
                <a:avLst/>
              </a:prstGeom>
              <a:blipFill>
                <a:blip r:embed="rId15"/>
                <a:stretch>
                  <a:fillRect l="-1069" t="-8750" r="-1781" b="-2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>
          <a:xfrm>
            <a:off x="644714" y="5111422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两者可合并统一为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3323832" y="5111421"/>
                <a:ext cx="3001010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   </m:t>
                          </m:r>
                          <m:r>
                            <m:rPr>
                              <m:nor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32" y="5111421"/>
                <a:ext cx="3001010" cy="460375"/>
              </a:xfrm>
              <a:prstGeom prst="rect">
                <a:avLst/>
              </a:prstGeom>
              <a:blipFill>
                <a:blip r:embed="rId16"/>
                <a:stretch>
                  <a:fillRect l="-1623" t="-130263" r="-25558" b="-19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/>
          <p:cNvSpPr/>
          <p:nvPr/>
        </p:nvSpPr>
        <p:spPr>
          <a:xfrm>
            <a:off x="644714" y="5603233"/>
            <a:ext cx="42805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所以终边在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dirty="0"/>
              <a:t>轴上的角的集合为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925249" y="5616951"/>
                <a:ext cx="4023360" cy="455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｛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𝑍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｝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49" y="5616951"/>
                <a:ext cx="4023360" cy="455295"/>
              </a:xfrm>
              <a:prstGeom prst="rect">
                <a:avLst/>
              </a:prstGeom>
              <a:blipFill>
                <a:blip r:embed="rId17"/>
                <a:stretch>
                  <a:fillRect l="-455" r="-2576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805149" y="4556814"/>
                <a:ext cx="6421310" cy="4700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(2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+1)∙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149" y="4556814"/>
                <a:ext cx="6421310" cy="470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67330" y="4034686"/>
                <a:ext cx="5281895" cy="4700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30" y="4034686"/>
                <a:ext cx="5281895" cy="470000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7" grpId="0"/>
      <p:bldP spid="49" grpId="0"/>
      <p:bldP spid="59" grpId="0"/>
      <p:bldP spid="60" grpId="0"/>
      <p:bldP spid="61" grpId="0"/>
      <p:bldP spid="6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85364"/>
              </p:ext>
            </p:extLst>
          </p:nvPr>
        </p:nvGraphicFramePr>
        <p:xfrm>
          <a:off x="2261679" y="1354974"/>
          <a:ext cx="359034" cy="483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21945600" progId="Equation.DSMT4">
                  <p:embed/>
                </p:oleObj>
              </mc:Choice>
              <mc:Fallback>
                <p:oleObj name="Equation" r:id="rId4" imgW="4572000" imgH="2194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679" y="1354974"/>
                        <a:ext cx="359034" cy="4836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672620" y="2037381"/>
            <a:ext cx="589280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角</a:t>
            </a:r>
            <a:endParaRPr lang="en-US" altLang="zh-CN" sz="3200" b="1" dirty="0"/>
          </a:p>
          <a:p>
            <a:r>
              <a:rPr lang="zh-CN" altLang="en-US" sz="3200" b="1" dirty="0"/>
              <a:t>概</a:t>
            </a:r>
            <a:endParaRPr lang="en-US" altLang="zh-CN" sz="3200" b="1" dirty="0"/>
          </a:p>
          <a:p>
            <a:r>
              <a:rPr lang="zh-CN" altLang="en-US" sz="3200" b="1" dirty="0"/>
              <a:t>念</a:t>
            </a:r>
            <a:endParaRPr lang="en-US" altLang="zh-CN" sz="3200" b="1" dirty="0"/>
          </a:p>
          <a:p>
            <a:r>
              <a:rPr lang="zh-CN" altLang="en-US" sz="3200" b="1" dirty="0"/>
              <a:t>的</a:t>
            </a:r>
            <a:endParaRPr lang="en-US" altLang="zh-CN" sz="3200" b="1" dirty="0"/>
          </a:p>
          <a:p>
            <a:r>
              <a:rPr lang="zh-CN" altLang="en-US" sz="3200" b="1" dirty="0"/>
              <a:t>推</a:t>
            </a:r>
            <a:endParaRPr lang="en-US" altLang="zh-CN" sz="3200" b="1" dirty="0"/>
          </a:p>
          <a:p>
            <a:r>
              <a:rPr lang="zh-CN" altLang="en-US" sz="3200" b="1" dirty="0"/>
              <a:t>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08031" y="152899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任意角的概念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20730" y="283288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角的推广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70261" y="4171741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象限角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12593" y="550832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zh-CN" altLang="en-US" sz="2400" dirty="0"/>
              <a:t>终边相同的角集合为</a:t>
            </a:r>
            <a:endParaRPr lang="en-US" altLang="zh-CN" sz="24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094566" y="2354194"/>
          <a:ext cx="233467" cy="141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21945600" progId="Equation.DSMT4">
                  <p:embed/>
                </p:oleObj>
              </mc:Choice>
              <mc:Fallback>
                <p:oleObj name="Equation" r:id="rId6" imgW="4572000" imgH="219456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566" y="2354194"/>
                        <a:ext cx="233467" cy="1411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208707" y="23368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正角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08706" y="2835426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负角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08706" y="3334611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零角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16490" y="1514690"/>
            <a:ext cx="6660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b="0" dirty="0">
                <a:solidFill>
                  <a:srgbClr val="FF0000"/>
                </a:solidFill>
              </a:rPr>
              <a:t>一条射线绕着它的端点在平面内旋转形成的图形</a:t>
            </a:r>
            <a:r>
              <a:rPr lang="en-US" altLang="zh-CN" sz="2400" b="0" dirty="0">
                <a:solidFill>
                  <a:srgbClr val="FF0000"/>
                </a:solidFill>
              </a:rPr>
              <a:t>.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05089" y="2369827"/>
            <a:ext cx="3917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b="0" dirty="0">
                <a:solidFill>
                  <a:srgbClr val="FF0000"/>
                </a:solidFill>
              </a:rPr>
              <a:t>按逆时针方向旋转形成的角</a:t>
            </a:r>
            <a:r>
              <a:rPr lang="en-US" altLang="zh-CN" sz="2400" b="0" dirty="0">
                <a:solidFill>
                  <a:srgbClr val="FF0000"/>
                </a:solidFill>
              </a:rPr>
              <a:t>.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05236" y="2845479"/>
            <a:ext cx="3917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b="0" dirty="0">
                <a:solidFill>
                  <a:srgbClr val="FF0000"/>
                </a:solidFill>
              </a:rPr>
              <a:t>按顺时针方向旋转形成的角</a:t>
            </a:r>
            <a:r>
              <a:rPr lang="en-US" altLang="zh-CN" sz="2400" b="0" dirty="0">
                <a:solidFill>
                  <a:srgbClr val="FF0000"/>
                </a:solidFill>
              </a:rPr>
              <a:t>.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05235" y="3335518"/>
            <a:ext cx="33077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b="0" dirty="0">
                <a:solidFill>
                  <a:srgbClr val="FF0000"/>
                </a:solidFill>
              </a:rPr>
              <a:t>射线未旋转时形成的角</a:t>
            </a:r>
            <a:r>
              <a:rPr lang="en-US" altLang="zh-CN" sz="2400" b="0" dirty="0">
                <a:solidFill>
                  <a:srgbClr val="FF0000"/>
                </a:solidFill>
              </a:rPr>
              <a:t>.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16985" y="4077970"/>
            <a:ext cx="706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000" b="0" dirty="0">
                <a:solidFill>
                  <a:srgbClr val="FF0000"/>
                </a:solidFill>
              </a:rPr>
              <a:t>以角的顶点为为坐标原点，角的始边与 </a:t>
            </a:r>
            <a:r>
              <a:rPr lang="en-US" altLang="zh-CN" sz="20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0" dirty="0">
                <a:solidFill>
                  <a:srgbClr val="FF0000"/>
                </a:solidFill>
              </a:rPr>
              <a:t> </a:t>
            </a:r>
            <a:r>
              <a:rPr lang="zh-CN" altLang="en-US" sz="2000" b="0" dirty="0">
                <a:solidFill>
                  <a:srgbClr val="FF0000"/>
                </a:solidFill>
              </a:rPr>
              <a:t>轴非负半轴重合，</a:t>
            </a:r>
            <a:endParaRPr lang="en-US" altLang="zh-CN" sz="2000" b="0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6986" y="4476847"/>
            <a:ext cx="53270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000" b="0" dirty="0">
                <a:solidFill>
                  <a:srgbClr val="FF0000"/>
                </a:solidFill>
              </a:rPr>
              <a:t>终边落在第几象限，就说这个角是第几象限角</a:t>
            </a:r>
            <a:r>
              <a:rPr lang="en-US" altLang="zh-CN" sz="2000" b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1176" y="0"/>
            <a:ext cx="2145261" cy="871870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小结回顾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642628" y="5487367"/>
                <a:ext cx="4111625" cy="5022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</m:e>
                          </m:d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28" y="5487367"/>
                <a:ext cx="4111625" cy="502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42FE90C-A49B-8424-EED2-D047033EBD16}"/>
              </a:ext>
            </a:extLst>
          </p:cNvPr>
          <p:cNvSpPr txBox="1"/>
          <p:nvPr/>
        </p:nvSpPr>
        <p:spPr>
          <a:xfrm>
            <a:off x="2689780" y="487562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400" dirty="0"/>
              <a:t>界限角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1DDCA1-BDBD-BF13-0D52-1FA27A408A91}"/>
              </a:ext>
            </a:extLst>
          </p:cNvPr>
          <p:cNvSpPr txBox="1"/>
          <p:nvPr/>
        </p:nvSpPr>
        <p:spPr>
          <a:xfrm>
            <a:off x="3825578" y="4918798"/>
            <a:ext cx="706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zh-CN" altLang="en-US" sz="2000" b="0" dirty="0">
                <a:solidFill>
                  <a:srgbClr val="FF0000"/>
                </a:solidFill>
              </a:rPr>
              <a:t>终边落在坐标轴上，这个角不属于任何象限</a:t>
            </a:r>
            <a:r>
              <a:rPr lang="en-US" altLang="zh-CN" sz="20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4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3556" y="0"/>
            <a:ext cx="2145261" cy="871870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6" name="矩形 5"/>
          <p:cNvSpPr/>
          <p:nvPr/>
        </p:nvSpPr>
        <p:spPr>
          <a:xfrm>
            <a:off x="3085250" y="3072849"/>
            <a:ext cx="5926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书本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P143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4.1.2   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80414" y="2202949"/>
            <a:ext cx="3213461" cy="134769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谢谢大家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380413" y="3518510"/>
            <a:ext cx="3213461" cy="1105537"/>
          </a:xfrm>
        </p:spPr>
        <p:txBody>
          <a:bodyPr/>
          <a:lstStyle/>
          <a:p>
            <a:r>
              <a:rPr lang="en-US" altLang="zh-CN" sz="3600" dirty="0"/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9475697" y="2232980"/>
            <a:ext cx="162062" cy="162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饼形 6"/>
          <p:cNvSpPr/>
          <p:nvPr/>
        </p:nvSpPr>
        <p:spPr>
          <a:xfrm rot="5400000">
            <a:off x="7696287" y="2209137"/>
            <a:ext cx="175158" cy="175158"/>
          </a:xfrm>
          <a:prstGeom prst="pie">
            <a:avLst>
              <a:gd name="adj1" fmla="val 5459027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3495" y="2264274"/>
            <a:ext cx="77624" cy="47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5205" y="-2701"/>
            <a:ext cx="3044534" cy="871870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43702" y="954083"/>
            <a:ext cx="3569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初中学习过哪些角？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345930" y="2440040"/>
            <a:ext cx="10325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周角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956741" y="3100457"/>
            <a:ext cx="5124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初中所学角是如何定义的？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13760" y="4097785"/>
            <a:ext cx="5516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具有公共顶点的两条射线组成的图形</a:t>
            </a:r>
            <a:r>
              <a:rPr lang="en-US" altLang="zh-CN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54859" y="4866624"/>
            <a:ext cx="4717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初中所学角的范围？</a:t>
            </a: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439331" y="4445667"/>
            <a:ext cx="1615440" cy="16510"/>
          </a:xfrm>
          <a:prstGeom prst="line">
            <a:avLst/>
          </a:prstGeom>
          <a:ln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/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 flipV="1">
            <a:off x="1443141" y="3846227"/>
            <a:ext cx="1611630" cy="59944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82521" y="2324003"/>
            <a:ext cx="10133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flipV="1">
            <a:off x="1087284" y="1713813"/>
            <a:ext cx="922456" cy="606265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11990" y="2440235"/>
            <a:ext cx="83287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锐角</a:t>
            </a: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3218947" y="2311305"/>
            <a:ext cx="82997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 flipH="1" flipV="1">
            <a:off x="3223708" y="1701114"/>
            <a:ext cx="0" cy="61046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5358453" y="2284338"/>
            <a:ext cx="82997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0" name="直接连接符 29"/>
          <p:cNvSpPr>
            <a:spLocks noChangeShapeType="1"/>
          </p:cNvSpPr>
          <p:nvPr/>
        </p:nvSpPr>
        <p:spPr bwMode="auto">
          <a:xfrm flipH="1" flipV="1">
            <a:off x="4717095" y="1669760"/>
            <a:ext cx="646119" cy="618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1" name="直接连接符 30"/>
          <p:cNvSpPr>
            <a:spLocks noChangeShapeType="1"/>
          </p:cNvSpPr>
          <p:nvPr/>
        </p:nvSpPr>
        <p:spPr bwMode="auto">
          <a:xfrm>
            <a:off x="7790415" y="2299840"/>
            <a:ext cx="646119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2" name="直接连接符 31"/>
          <p:cNvSpPr>
            <a:spLocks noChangeShapeType="1"/>
          </p:cNvSpPr>
          <p:nvPr/>
        </p:nvSpPr>
        <p:spPr bwMode="auto">
          <a:xfrm flipH="1" flipV="1">
            <a:off x="7119367" y="2298909"/>
            <a:ext cx="675809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3" name="直接连接符 32"/>
          <p:cNvSpPr>
            <a:spLocks noChangeShapeType="1"/>
          </p:cNvSpPr>
          <p:nvPr/>
        </p:nvSpPr>
        <p:spPr bwMode="auto">
          <a:xfrm>
            <a:off x="9539560" y="2311822"/>
            <a:ext cx="646119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4" name="直接连接符 33"/>
          <p:cNvSpPr>
            <a:spLocks noChangeShapeType="1"/>
          </p:cNvSpPr>
          <p:nvPr/>
        </p:nvSpPr>
        <p:spPr bwMode="auto">
          <a:xfrm flipV="1">
            <a:off x="9541939" y="2316205"/>
            <a:ext cx="64135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262307" y="2435906"/>
            <a:ext cx="8324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直角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318760" y="2401940"/>
            <a:ext cx="8534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钝角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7471496" y="2401982"/>
            <a:ext cx="8460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平角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247517" y="2217832"/>
            <a:ext cx="47020" cy="104633"/>
          </a:xfrm>
          <a:custGeom>
            <a:avLst/>
            <a:gdLst>
              <a:gd name="connsiteX0" fmla="*/ 0 w 47020"/>
              <a:gd name="connsiteY0" fmla="*/ 0 h 104633"/>
              <a:gd name="connsiteX1" fmla="*/ 45492 w 47020"/>
              <a:gd name="connsiteY1" fmla="*/ 54591 h 104633"/>
              <a:gd name="connsiteX2" fmla="*/ 31845 w 47020"/>
              <a:gd name="connsiteY2" fmla="*/ 104633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0" h="104633">
                <a:moveTo>
                  <a:pt x="0" y="0"/>
                </a:moveTo>
                <a:cubicBezTo>
                  <a:pt x="20092" y="18576"/>
                  <a:pt x="40185" y="37152"/>
                  <a:pt x="45492" y="54591"/>
                </a:cubicBezTo>
                <a:cubicBezTo>
                  <a:pt x="50799" y="72030"/>
                  <a:pt x="41322" y="88331"/>
                  <a:pt x="31845" y="1046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318540" y="2210954"/>
            <a:ext cx="181970" cy="67458"/>
          </a:xfrm>
          <a:custGeom>
            <a:avLst/>
            <a:gdLst>
              <a:gd name="connsiteX0" fmla="*/ 181970 w 181970"/>
              <a:gd name="connsiteY0" fmla="*/ 67458 h 67458"/>
              <a:gd name="connsiteX1" fmla="*/ 100083 w 181970"/>
              <a:gd name="connsiteY1" fmla="*/ 3769 h 67458"/>
              <a:gd name="connsiteX2" fmla="*/ 0 w 181970"/>
              <a:gd name="connsiteY2" fmla="*/ 12867 h 6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70" h="67458">
                <a:moveTo>
                  <a:pt x="181970" y="67458"/>
                </a:moveTo>
                <a:cubicBezTo>
                  <a:pt x="156190" y="40162"/>
                  <a:pt x="130411" y="12867"/>
                  <a:pt x="100083" y="3769"/>
                </a:cubicBezTo>
                <a:cubicBezTo>
                  <a:pt x="69755" y="-5330"/>
                  <a:pt x="34877" y="3768"/>
                  <a:pt x="0" y="12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1732345" y="4345979"/>
            <a:ext cx="47020" cy="104633"/>
          </a:xfrm>
          <a:custGeom>
            <a:avLst/>
            <a:gdLst>
              <a:gd name="connsiteX0" fmla="*/ 0 w 47020"/>
              <a:gd name="connsiteY0" fmla="*/ 0 h 104633"/>
              <a:gd name="connsiteX1" fmla="*/ 45492 w 47020"/>
              <a:gd name="connsiteY1" fmla="*/ 54591 h 104633"/>
              <a:gd name="connsiteX2" fmla="*/ 31845 w 47020"/>
              <a:gd name="connsiteY2" fmla="*/ 104633 h 10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0" h="104633">
                <a:moveTo>
                  <a:pt x="0" y="0"/>
                </a:moveTo>
                <a:cubicBezTo>
                  <a:pt x="20092" y="18576"/>
                  <a:pt x="40185" y="37152"/>
                  <a:pt x="45492" y="54591"/>
                </a:cubicBezTo>
                <a:cubicBezTo>
                  <a:pt x="50799" y="72030"/>
                  <a:pt x="41322" y="88331"/>
                  <a:pt x="31845" y="104633"/>
                </a:cubicBezTo>
              </a:path>
            </a:pathLst>
          </a:cu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01119" y="5447857"/>
                <a:ext cx="2777840" cy="46037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zh-CN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zh-CN" alt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zh-CN" alt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119" y="5447857"/>
                <a:ext cx="2777840" cy="460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5" grpId="0" bldLvl="0" animBg="1"/>
      <p:bldP spid="15" grpId="0" bldLvl="0"/>
      <p:bldP spid="16" grpId="0" bldLvl="0"/>
      <p:bldP spid="17" grpId="0" bldLvl="0"/>
      <p:bldP spid="18" grpId="0" bldLvl="0"/>
      <p:bldP spid="19" grpId="0" bldLvl="0"/>
      <p:bldP spid="24" grpId="0" bldLvl="0"/>
      <p:bldP spid="35" grpId="0" bldLvl="0"/>
      <p:bldP spid="36" grpId="0" bldLvl="0"/>
      <p:bldP spid="37" grpId="0" bldLvl="0"/>
      <p:bldP spid="3" grpId="0" bldLvl="0" animBg="1"/>
      <p:bldP spid="6" grpId="0" bldLvl="0" animBg="1"/>
      <p:bldP spid="39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/>
          <p:nvPr>
            <p:custDataLst>
              <p:tags r:id="rId2"/>
            </p:custDataLst>
          </p:nvPr>
        </p:nvSpPr>
        <p:spPr>
          <a:xfrm>
            <a:off x="485205" y="-2701"/>
            <a:ext cx="3044534" cy="8718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1270" y="1502929"/>
            <a:ext cx="3469296" cy="1926071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全红婵跳水动作向内翻腾三周半抱膝，我们能不能用角度来衡量这个翻腾的程度？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65158" y="4005289"/>
            <a:ext cx="3385407" cy="124904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如果向外翻腾三周半呢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？</a:t>
            </a:r>
          </a:p>
        </p:txBody>
      </p:sp>
      <p:pic>
        <p:nvPicPr>
          <p:cNvPr id="4" name="v0300fg10000ckdurcrc77ubg0nk44dg">
            <a:hlinkClick r:id="" action="ppaction://media"/>
            <a:extLst>
              <a:ext uri="{FF2B5EF4-FFF2-40B4-BE49-F238E27FC236}">
                <a16:creationId xmlns:a16="http://schemas.microsoft.com/office/drawing/2014/main" id="{E606E35B-01E9-535D-61C0-49778293A5D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end="31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0773" y="972597"/>
            <a:ext cx="6357340" cy="5809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钟表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32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0945" y="982345"/>
            <a:ext cx="3097530" cy="3229610"/>
          </a:xfrm>
          <a:prstGeom prst="rect">
            <a:avLst/>
          </a:prstGeom>
        </p:spPr>
      </p:pic>
      <p:sp>
        <p:nvSpPr>
          <p:cNvPr id="5" name="标题 3"/>
          <p:cNvSpPr txBox="1"/>
          <p:nvPr>
            <p:custDataLst>
              <p:tags r:id="rId4"/>
            </p:custDataLst>
          </p:nvPr>
        </p:nvSpPr>
        <p:spPr>
          <a:xfrm>
            <a:off x="485205" y="-2701"/>
            <a:ext cx="3044534" cy="8718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53659" y="1668780"/>
            <a:ext cx="6095977" cy="954107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如图所示的时钟，如果时钟快了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个小时，应该如何通过拨动分针进行校准？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53660" y="316801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如果慢了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个小时呢？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941887" y="3550454"/>
          <a:ext cx="287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657600" imgH="4267200" progId="Equation.DSMT4">
                  <p:embed/>
                </p:oleObj>
              </mc:Choice>
              <mc:Fallback>
                <p:oleObj r:id="rId5" imgW="3657600" imgH="42672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3550454"/>
                        <a:ext cx="287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063750" y="4752976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：一条射线绕着它的端点在平面内旋转形成的图形.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062788" y="3536951"/>
          <a:ext cx="3095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657600" imgH="3962400" progId="Equation.DSMT4">
                  <p:embed/>
                </p:oleObj>
              </mc:Choice>
              <mc:Fallback>
                <p:oleObj r:id="rId7" imgW="3657600" imgH="39624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3536951"/>
                        <a:ext cx="3095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689351" y="1628776"/>
          <a:ext cx="3079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657600" imgH="3962400" progId="Equation.DSMT4">
                  <p:embed/>
                </p:oleObj>
              </mc:Choice>
              <mc:Fallback>
                <p:oleObj r:id="rId9" imgW="3657600" imgH="39624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1" y="1628776"/>
                        <a:ext cx="3079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670425" y="3832694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顶点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721351" y="3533775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始边</a:t>
            </a:r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7854950" y="5286375"/>
            <a:ext cx="24384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978150" y="1400176"/>
            <a:ext cx="4268788" cy="4270375"/>
            <a:chOff x="0" y="0"/>
            <a:chExt cx="6724" cy="6724"/>
          </a:xfrm>
        </p:grpSpPr>
        <p:sp>
          <p:nvSpPr>
            <p:cNvPr id="20" name="直接连接符 8203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矩形 820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2" name="直接连接符 820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直接连接符 820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4" name="曲线 1178"/>
          <p:cNvSpPr>
            <a:spLocks noChangeArrowheads="1"/>
          </p:cNvSpPr>
          <p:nvPr/>
        </p:nvSpPr>
        <p:spPr bwMode="auto">
          <a:xfrm>
            <a:off x="5048521" y="3309122"/>
            <a:ext cx="304800" cy="228600"/>
          </a:xfrm>
          <a:custGeom>
            <a:avLst/>
            <a:gdLst>
              <a:gd name="T0" fmla="*/ 21600 w 21600"/>
              <a:gd name="T1" fmla="*/ 21600 h 21600"/>
              <a:gd name="T2" fmla="*/ 12468 w 21600"/>
              <a:gd name="T3" fmla="*/ 3801 h 21600"/>
              <a:gd name="T4" fmla="*/ 0 w 21600"/>
              <a:gd name="T5" fmla="*/ 27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0027" y="18040"/>
                  <a:pt x="16800" y="7602"/>
                  <a:pt x="12468" y="3801"/>
                </a:cubicBezTo>
                <a:cubicBezTo>
                  <a:pt x="8137" y="0"/>
                  <a:pt x="2317" y="2594"/>
                  <a:pt x="0" y="271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5136726" y="3544761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697288" y="2466975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终边</a:t>
            </a: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102496" y="350914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4954177" y="3525201"/>
          <a:ext cx="2873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657600" imgH="4267200" progId="Equation.DSMT4">
                  <p:embed/>
                </p:oleObj>
              </mc:Choice>
              <mc:Fallback>
                <p:oleObj r:id="rId11" imgW="3657600" imgH="4267200" progId="Equation.DSMT4">
                  <p:embed/>
                  <p:pic>
                    <p:nvPicPr>
                      <p:cNvPr id="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177" y="3525201"/>
                        <a:ext cx="2873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组合 44"/>
          <p:cNvGrpSpPr/>
          <p:nvPr/>
        </p:nvGrpSpPr>
        <p:grpSpPr bwMode="auto">
          <a:xfrm>
            <a:off x="2990440" y="1374923"/>
            <a:ext cx="4268788" cy="4270375"/>
            <a:chOff x="0" y="0"/>
            <a:chExt cx="6724" cy="6724"/>
          </a:xfrm>
        </p:grpSpPr>
        <p:sp>
          <p:nvSpPr>
            <p:cNvPr id="46" name="直接连接符 8203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矩形 820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直接连接符 820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直接连接符 820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0" name="曲线 1178"/>
          <p:cNvSpPr>
            <a:spLocks noChangeArrowheads="1"/>
          </p:cNvSpPr>
          <p:nvPr/>
        </p:nvSpPr>
        <p:spPr bwMode="auto">
          <a:xfrm>
            <a:off x="5060811" y="3283869"/>
            <a:ext cx="304800" cy="228600"/>
          </a:xfrm>
          <a:custGeom>
            <a:avLst/>
            <a:gdLst>
              <a:gd name="T0" fmla="*/ 21600 w 21600"/>
              <a:gd name="T1" fmla="*/ 21600 h 21600"/>
              <a:gd name="T2" fmla="*/ 12468 w 21600"/>
              <a:gd name="T3" fmla="*/ 3801 h 21600"/>
              <a:gd name="T4" fmla="*/ 0 w 21600"/>
              <a:gd name="T5" fmla="*/ 27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0027" y="18040"/>
                  <a:pt x="16800" y="7602"/>
                  <a:pt x="12468" y="3801"/>
                </a:cubicBezTo>
                <a:cubicBezTo>
                  <a:pt x="8137" y="0"/>
                  <a:pt x="2317" y="2594"/>
                  <a:pt x="0" y="271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1" name="直接连接符 50"/>
          <p:cNvSpPr>
            <a:spLocks noChangeShapeType="1"/>
          </p:cNvSpPr>
          <p:nvPr/>
        </p:nvSpPr>
        <p:spPr bwMode="auto">
          <a:xfrm>
            <a:off x="5137011" y="3515644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5114786" y="348389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5724867" y="3556219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始边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3708584" y="2466340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终边</a:t>
            </a: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4651034" y="3815240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</a:rPr>
              <a:t>顶点</a:t>
            </a:r>
          </a:p>
        </p:txBody>
      </p:sp>
      <p:sp>
        <p:nvSpPr>
          <p:cNvPr id="6" name="标题 3"/>
          <p:cNvSpPr txBox="1"/>
          <p:nvPr>
            <p:custDataLst>
              <p:tags r:id="rId2"/>
            </p:custDataLst>
          </p:nvPr>
        </p:nvSpPr>
        <p:spPr>
          <a:xfrm>
            <a:off x="485140" y="57785"/>
            <a:ext cx="4164965" cy="87185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一、任意角的概念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19964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199640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6" grpId="0" bldLvl="0"/>
      <p:bldP spid="16" grpId="1"/>
      <p:bldP spid="17" grpId="0" bldLvl="0"/>
      <p:bldP spid="17" grpId="1"/>
      <p:bldP spid="24" grpId="0" animBg="1"/>
      <p:bldP spid="25" grpId="0" animBg="1"/>
      <p:bldP spid="26" grpId="0" bldLvl="0"/>
      <p:bldP spid="26" grpId="1"/>
      <p:bldP spid="27" grpId="0" animBg="1"/>
      <p:bldP spid="54" grpId="0" bldLvl="0"/>
      <p:bldP spid="55" grpId="0" bldLvl="0"/>
      <p:bldP spid="5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>
            <a:spLocks noChangeArrowheads="1"/>
          </p:cNvSpPr>
          <p:nvPr/>
        </p:nvSpPr>
        <p:spPr bwMode="auto">
          <a:xfrm>
            <a:off x="5052237" y="1907642"/>
            <a:ext cx="5964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逆时针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方向旋转形成的角</a:t>
            </a: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5052237" y="3381421"/>
            <a:ext cx="58880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：按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顺时针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方向旋转形成的角　</a:t>
            </a:r>
          </a:p>
        </p:txBody>
      </p:sp>
      <p:sp>
        <p:nvSpPr>
          <p:cNvPr id="66" name="文本框 65"/>
          <p:cNvSpPr txBox="1">
            <a:spLocks noChangeArrowheads="1"/>
          </p:cNvSpPr>
          <p:nvPr/>
        </p:nvSpPr>
        <p:spPr bwMode="auto">
          <a:xfrm>
            <a:off x="5052237" y="4858375"/>
            <a:ext cx="53070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：射线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未旋转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时形成的角</a:t>
            </a:r>
          </a:p>
        </p:txBody>
      </p:sp>
      <p:grpSp>
        <p:nvGrpSpPr>
          <p:cNvPr id="67" name="组合 66"/>
          <p:cNvGrpSpPr/>
          <p:nvPr/>
        </p:nvGrpSpPr>
        <p:grpSpPr bwMode="auto">
          <a:xfrm>
            <a:off x="1745172" y="1086019"/>
            <a:ext cx="2878040" cy="2884472"/>
            <a:chOff x="0" y="0"/>
            <a:chExt cx="6724" cy="6724"/>
          </a:xfrm>
        </p:grpSpPr>
        <p:sp>
          <p:nvSpPr>
            <p:cNvPr id="68" name="直接连接符 9223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69" name="矩形 9224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0" name="直接连接符 9225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1" name="直接连接符 9226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曲线 1178"/>
          <p:cNvSpPr>
            <a:spLocks noChangeArrowheads="1"/>
          </p:cNvSpPr>
          <p:nvPr/>
        </p:nvSpPr>
        <p:spPr bwMode="auto">
          <a:xfrm>
            <a:off x="3103229" y="2294892"/>
            <a:ext cx="304800" cy="228600"/>
          </a:xfrm>
          <a:custGeom>
            <a:avLst/>
            <a:gdLst>
              <a:gd name="T0" fmla="*/ 21600 w 21600"/>
              <a:gd name="T1" fmla="*/ 21600 h 21600"/>
              <a:gd name="T2" fmla="*/ 12468 w 21600"/>
              <a:gd name="T3" fmla="*/ 3801 h 21600"/>
              <a:gd name="T4" fmla="*/ 0 w 21600"/>
              <a:gd name="T5" fmla="*/ 27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0027" y="18040"/>
                  <a:pt x="16800" y="7602"/>
                  <a:pt x="12468" y="3801"/>
                </a:cubicBezTo>
                <a:cubicBezTo>
                  <a:pt x="8137" y="0"/>
                  <a:pt x="2317" y="2594"/>
                  <a:pt x="0" y="271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74" name="直接连接符 73"/>
          <p:cNvSpPr>
            <a:spLocks noChangeShapeType="1"/>
          </p:cNvSpPr>
          <p:nvPr/>
        </p:nvSpPr>
        <p:spPr bwMode="auto">
          <a:xfrm>
            <a:off x="3191381" y="2532643"/>
            <a:ext cx="144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1745172" y="1679943"/>
            <a:ext cx="2895876" cy="2894800"/>
            <a:chOff x="0" y="0"/>
            <a:chExt cx="6724" cy="6724"/>
          </a:xfrm>
        </p:grpSpPr>
        <p:sp>
          <p:nvSpPr>
            <p:cNvPr id="76" name="直接连接符 9231"/>
            <p:cNvSpPr>
              <a:spLocks noChangeShapeType="1"/>
            </p:cNvSpPr>
            <p:nvPr/>
          </p:nvSpPr>
          <p:spPr bwMode="auto">
            <a:xfrm flipV="1">
              <a:off x="3364" y="3363"/>
              <a:ext cx="336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7" name="矩形 9232"/>
            <p:cNvSpPr>
              <a:spLocks noChangeArrowheads="1"/>
            </p:cNvSpPr>
            <p:nvPr/>
          </p:nvSpPr>
          <p:spPr bwMode="auto">
            <a:xfrm>
              <a:off x="0" y="0"/>
              <a:ext cx="6724" cy="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8" name="直接连接符 9233"/>
            <p:cNvSpPr>
              <a:spLocks noChangeShapeType="1"/>
            </p:cNvSpPr>
            <p:nvPr/>
          </p:nvSpPr>
          <p:spPr bwMode="auto">
            <a:xfrm flipV="1"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9" name="直接连接符 9234"/>
            <p:cNvSpPr>
              <a:spLocks noChangeShapeType="1"/>
            </p:cNvSpPr>
            <p:nvPr/>
          </p:nvSpPr>
          <p:spPr bwMode="auto">
            <a:xfrm>
              <a:off x="4" y="4"/>
              <a:ext cx="6720" cy="67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曲线 1178"/>
          <p:cNvSpPr>
            <a:spLocks noChangeArrowheads="1"/>
          </p:cNvSpPr>
          <p:nvPr/>
        </p:nvSpPr>
        <p:spPr bwMode="auto">
          <a:xfrm flipV="1">
            <a:off x="3115322" y="3124962"/>
            <a:ext cx="304800" cy="228600"/>
          </a:xfrm>
          <a:custGeom>
            <a:avLst/>
            <a:gdLst>
              <a:gd name="T0" fmla="*/ 21600 w 21600"/>
              <a:gd name="T1" fmla="*/ 21600 h 21600"/>
              <a:gd name="T2" fmla="*/ 12468 w 21600"/>
              <a:gd name="T3" fmla="*/ 3801 h 21600"/>
              <a:gd name="T4" fmla="*/ 0 w 21600"/>
              <a:gd name="T5" fmla="*/ 271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0027" y="18040"/>
                  <a:pt x="16800" y="7602"/>
                  <a:pt x="12468" y="3801"/>
                </a:cubicBezTo>
                <a:cubicBezTo>
                  <a:pt x="8137" y="0"/>
                  <a:pt x="2317" y="2594"/>
                  <a:pt x="0" y="271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82" name="直接连接符 81"/>
          <p:cNvSpPr>
            <a:spLocks noChangeShapeType="1"/>
          </p:cNvSpPr>
          <p:nvPr/>
        </p:nvSpPr>
        <p:spPr bwMode="auto">
          <a:xfrm>
            <a:off x="3195071" y="3130938"/>
            <a:ext cx="144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3201047" y="5119985"/>
            <a:ext cx="144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3201047" y="5120357"/>
            <a:ext cx="144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5" name="标题 3"/>
          <p:cNvSpPr txBox="1"/>
          <p:nvPr>
            <p:custDataLst>
              <p:tags r:id="rId2"/>
            </p:custDataLst>
          </p:nvPr>
        </p:nvSpPr>
        <p:spPr>
          <a:xfrm>
            <a:off x="485140" y="-2540"/>
            <a:ext cx="4149090" cy="87185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二、任意角的推广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199640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ldLvl="0"/>
      <p:bldP spid="65" grpId="0" bldLvl="0"/>
      <p:bldP spid="6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5773" y="941273"/>
            <a:ext cx="962469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运用刚学到的角的概念的推广，解决前面情景中的两个问题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3"/>
          <p:cNvSpPr txBox="1"/>
          <p:nvPr>
            <p:custDataLst>
              <p:tags r:id="rId2"/>
            </p:custDataLst>
          </p:nvPr>
        </p:nvSpPr>
        <p:spPr>
          <a:xfrm>
            <a:off x="485205" y="6189"/>
            <a:ext cx="3044534" cy="8718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85774" y="1664125"/>
                <a:ext cx="8410554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.向内翻腾三周半，就是逆时针翻转，翻转度数为：</m:t>
                      </m:r>
                    </m:oMath>
                  </m:oMathPara>
                </a14:m>
                <a:endParaRPr lang="en-US" altLang="zh-CN" sz="28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4" y="1664125"/>
                <a:ext cx="84105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1355344" y="2338165"/>
            <a:ext cx="7762024" cy="5232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:a14="http://schemas.microsoft.com/office/drawing/2010/main" xmlns:mc="http://schemas.openxmlformats.org/markup-compatibility/2006" xmlns="" type="text"/>
              </a:ext>
            </a:extLst>
          </a:bodyPr>
          <a:lstStyle/>
          <a:p>
            <a:pPr algn="l"/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向外翻腾三周半，就是顺时针翻转，翻转度数为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rPr>
              <a:t>:</a:t>
            </a:r>
            <a:endParaRPr lang="en-US" altLang="zh-CN" sz="2800" i="1" dirty="0">
              <a:solidFill>
                <a:srgbClr val="FF0000"/>
              </a:solidFill>
              <a:latin typeface="Cambria Math" panose="02040503050406030204" pitchFamily="18" charset="0"/>
              <a:ea typeface="微软雅黑 Light" panose="020B0502040204020203" pitchFamily="34" charset="-122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985773" y="3316828"/>
                <a:ext cx="10102437" cy="60589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.时钟快了2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h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，我们可以通过逆时针拨动分针2周来进行校准，</m:t>
                      </m:r>
                    </m:oMath>
                  </m:oMathPara>
                </a14:m>
                <a:endParaRPr lang="en-US" altLang="zh-CN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73" y="3316828"/>
                <a:ext cx="10102437" cy="605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355343" y="4606513"/>
                <a:ext cx="8040984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反之，慢了2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h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可以顺时针拨动分针2周进行校准，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43" y="4606513"/>
                <a:ext cx="80409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883F5C-D3D7-7338-F9F1-8BBB5823A1BD}"/>
                  </a:ext>
                </a:extLst>
              </p:cNvPr>
              <p:cNvSpPr txBox="1"/>
              <p:nvPr/>
            </p:nvSpPr>
            <p:spPr>
              <a:xfrm>
                <a:off x="1355344" y="3808236"/>
                <a:ext cx="3853940" cy="64484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此时分针旋转的度数为</m:t>
                    </m:r>
                  </m:oMath>
                </a14:m>
                <a:r>
                  <a:rPr lang="en-US" altLang="zh-CN" sz="28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883F5C-D3D7-7338-F9F1-8BBB5823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44" y="3808236"/>
                <a:ext cx="3853940" cy="644842"/>
              </a:xfrm>
              <a:prstGeom prst="rect">
                <a:avLst/>
              </a:prstGeom>
              <a:blipFill>
                <a:blip r:embed="rId8"/>
                <a:stretch>
                  <a:fillRect t="-10476" r="-2528" b="-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B36864-DADA-3652-BB46-4DA4F57E65C9}"/>
                  </a:ext>
                </a:extLst>
              </p:cNvPr>
              <p:cNvSpPr txBox="1"/>
              <p:nvPr/>
            </p:nvSpPr>
            <p:spPr>
              <a:xfrm>
                <a:off x="1355343" y="5072623"/>
                <a:ext cx="3853940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此时分针旋转的度数为</m:t>
                    </m:r>
                  </m:oMath>
                </a14:m>
                <a:r>
                  <a:rPr lang="en-US" altLang="zh-CN" sz="28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B36864-DADA-3652-BB46-4DA4F57E6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43" y="5072623"/>
                <a:ext cx="3853940" cy="523220"/>
              </a:xfrm>
              <a:prstGeom prst="rect">
                <a:avLst/>
              </a:prstGeom>
              <a:blipFill>
                <a:blip r:embed="rId9"/>
                <a:stretch>
                  <a:fillRect t="-11628" r="-25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806113-DA92-75F3-CD04-A8A9FFB342BA}"/>
                  </a:ext>
                </a:extLst>
              </p:cNvPr>
              <p:cNvSpPr txBox="1"/>
              <p:nvPr/>
            </p:nvSpPr>
            <p:spPr>
              <a:xfrm>
                <a:off x="9049578" y="1657477"/>
                <a:ext cx="1233479" cy="53296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𝟏𝟐𝟔𝟎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altLang="zh-CN" sz="28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D806113-DA92-75F3-CD04-A8A9FFB3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578" y="1657477"/>
                <a:ext cx="1233479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A8A13E-098E-E49A-1980-2923009F8EA2}"/>
                  </a:ext>
                </a:extLst>
              </p:cNvPr>
              <p:cNvSpPr txBox="1"/>
              <p:nvPr/>
            </p:nvSpPr>
            <p:spPr>
              <a:xfrm>
                <a:off x="8894992" y="2323145"/>
                <a:ext cx="1715476" cy="532966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xmlns="" type="text"/>
                  </a:ext>
                </a:extLst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 Light" panose="020B0502040204020203" pitchFamily="34" charset="-122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𝟏𝟐𝟔𝟎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altLang="zh-CN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微软雅黑 Light" panose="020B0502040204020203" pitchFamily="34" charset="-122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A8A13E-098E-E49A-1980-2923009F8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92" y="2323145"/>
                <a:ext cx="1715476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37F63C-90EC-B09B-6CC6-525090A92EEF}"/>
                  </a:ext>
                </a:extLst>
              </p:cNvPr>
              <p:cNvSpPr txBox="1"/>
              <p:nvPr/>
            </p:nvSpPr>
            <p:spPr>
              <a:xfrm>
                <a:off x="5092876" y="3838395"/>
                <a:ext cx="1184428" cy="64484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𝟕𝟐𝟎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altLang="zh-CN" sz="28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37F63C-90EC-B09B-6CC6-525090A92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76" y="3838395"/>
                <a:ext cx="1184428" cy="644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37EC81-2E53-356B-0F8A-6A54A170C247}"/>
                  </a:ext>
                </a:extLst>
              </p:cNvPr>
              <p:cNvSpPr txBox="1"/>
              <p:nvPr/>
            </p:nvSpPr>
            <p:spPr>
              <a:xfrm>
                <a:off x="5092876" y="5129733"/>
                <a:ext cx="1286378" cy="53296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𝟕𝟐𝟎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altLang="zh-CN" sz="28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37EC81-2E53-356B-0F8A-6A54A170C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876" y="5129733"/>
                <a:ext cx="1286378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85139" y="-2540"/>
                <a:ext cx="9816541" cy="871855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请同学们观察下面两个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altLang="zh-CN" sz="36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3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的角</m:t>
                    </m:r>
                    <m:r>
                      <a:rPr lang="zh-CN" altLang="en-US" sz="3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并思考问题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标题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85139" y="-2540"/>
                <a:ext cx="9816541" cy="871855"/>
              </a:xfrm>
              <a:prstGeom prst="rect">
                <a:avLst/>
              </a:prstGeom>
              <a:blipFill>
                <a:blip r:embed="rId4"/>
                <a:stretch>
                  <a:fillRect l="-912" b="-2825"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 flipV="1">
            <a:off x="1991913" y="3498215"/>
            <a:ext cx="2306320" cy="29210"/>
          </a:xfrm>
          <a:prstGeom prst="line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001438" y="1831340"/>
            <a:ext cx="1492885" cy="1696085"/>
          </a:xfrm>
          <a:prstGeom prst="line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>
            <a:off x="1982071" y="3198177"/>
            <a:ext cx="618490" cy="658495"/>
          </a:xfrm>
          <a:prstGeom prst="arc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800975" y="2179320"/>
            <a:ext cx="1443990" cy="1696085"/>
          </a:xfrm>
          <a:prstGeom prst="line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7296785" y="1588135"/>
            <a:ext cx="494665" cy="2287270"/>
          </a:xfrm>
          <a:prstGeom prst="line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弧形 10"/>
          <p:cNvSpPr/>
          <p:nvPr/>
        </p:nvSpPr>
        <p:spPr>
          <a:xfrm>
            <a:off x="7439025" y="3288887"/>
            <a:ext cx="763270" cy="346710"/>
          </a:xfrm>
          <a:prstGeom prst="arc">
            <a:avLst>
              <a:gd name="adj1" fmla="val 13348432"/>
              <a:gd name="adj2" fmla="val 20958209"/>
            </a:avLst>
          </a:prstGeom>
          <a:ln>
            <a:solidFill>
              <a:srgbClr val="C00000"/>
            </a:solidFill>
            <a:headEnd type="arrow" w="med" len="med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533886" y="3055177"/>
                <a:ext cx="417830" cy="3755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86" y="3055177"/>
                <a:ext cx="417830" cy="375552"/>
              </a:xfrm>
              <a:prstGeom prst="rect">
                <a:avLst/>
              </a:prstGeom>
              <a:blipFill>
                <a:blip r:embed="rId6"/>
                <a:stretch>
                  <a:fillRect r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820660" y="2832100"/>
                <a:ext cx="407670" cy="3755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60" y="2832100"/>
                <a:ext cx="407670" cy="375552"/>
              </a:xfrm>
              <a:prstGeom prst="rect">
                <a:avLst/>
              </a:prstGeom>
              <a:blipFill>
                <a:blip r:embed="rId7"/>
                <a:stretch>
                  <a:fillRect r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2073202" y="4628319"/>
            <a:ext cx="8790541" cy="5232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同一个角，有多种不同的画法，为什么会出现这种情况？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CA73A2-6480-E218-4C5B-2CD38921E630}"/>
              </a:ext>
            </a:extLst>
          </p:cNvPr>
          <p:cNvSpPr txBox="1"/>
          <p:nvPr/>
        </p:nvSpPr>
        <p:spPr>
          <a:xfrm>
            <a:off x="729816" y="5336349"/>
            <a:ext cx="8263182" cy="5232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我们应该怎么避免这种情况的出现？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728556" y="4456902"/>
            <a:ext cx="96592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象限角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：将角的顶点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原点重合，角的始边与 </a:t>
            </a:r>
            <a:r>
              <a:rPr kumimoji="0" lang="zh-CN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轴非负半轴重合，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终边落在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第几象限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，就说这个角是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第几象限角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728557" y="5640056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界线角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：终边落在坐标轴上，这个角不属于任何象限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 txBox="1"/>
          <p:nvPr>
            <p:custDataLst>
              <p:tags r:id="rId2"/>
            </p:custDataLst>
          </p:nvPr>
        </p:nvSpPr>
        <p:spPr>
          <a:xfrm>
            <a:off x="485140" y="0"/>
            <a:ext cx="3876675" cy="86931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三、象限角的概念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584C15-D665-5628-E5D6-56B1A4C1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527" y="3159544"/>
            <a:ext cx="171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Ⅲ</a:t>
            </a:r>
            <a:r>
              <a:rPr lang="zh-CN" altLang="en-US" dirty="0">
                <a:solidFill>
                  <a:srgbClr val="FF0000"/>
                </a:solidFill>
              </a:rPr>
              <a:t>象限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412099E-83A1-F4D5-1C49-59095AA1F8DF}"/>
              </a:ext>
            </a:extLst>
          </p:cNvPr>
          <p:cNvGrpSpPr>
            <a:grpSpLocks/>
          </p:cNvGrpSpPr>
          <p:nvPr/>
        </p:nvGrpSpPr>
        <p:grpSpPr bwMode="auto">
          <a:xfrm>
            <a:off x="4256206" y="975251"/>
            <a:ext cx="4383088" cy="3290887"/>
            <a:chOff x="0" y="0"/>
            <a:chExt cx="6902" cy="5182"/>
          </a:xfrm>
        </p:grpSpPr>
        <p:sp>
          <p:nvSpPr>
            <p:cNvPr id="7" name="直接连接符 11276">
              <a:extLst>
                <a:ext uri="{FF2B5EF4-FFF2-40B4-BE49-F238E27FC236}">
                  <a16:creationId xmlns:a16="http://schemas.microsoft.com/office/drawing/2014/main" id="{B9EC0C4C-ECEF-9ABB-499E-D63A44E7B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07"/>
              <a:ext cx="660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" name="直接连接符 11277">
              <a:extLst>
                <a:ext uri="{FF2B5EF4-FFF2-40B4-BE49-F238E27FC236}">
                  <a16:creationId xmlns:a16="http://schemas.microsoft.com/office/drawing/2014/main" id="{BC37C678-3899-A8C2-D4CC-27B12571C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1" y="262"/>
              <a:ext cx="1" cy="4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graphicFrame>
          <p:nvGraphicFramePr>
            <p:cNvPr id="9" name="对象 11278">
              <a:extLst>
                <a:ext uri="{FF2B5EF4-FFF2-40B4-BE49-F238E27FC236}">
                  <a16:creationId xmlns:a16="http://schemas.microsoft.com/office/drawing/2014/main" id="{9E3F8F2D-33FD-54A6-49F3-AB5BA73F9D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60" y="3147"/>
            <a:ext cx="542" cy="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0893" imgH="144247" progId="Equation.DSMT4">
                    <p:embed/>
                  </p:oleObj>
                </mc:Choice>
                <mc:Fallback>
                  <p:oleObj r:id="rId5" imgW="130893" imgH="144247" progId="Equation.DSMT4">
                    <p:embed/>
                    <p:pic>
                      <p:nvPicPr>
                        <p:cNvPr id="66" name="对象 112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" y="3147"/>
                          <a:ext cx="542" cy="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11279">
              <a:extLst>
                <a:ext uri="{FF2B5EF4-FFF2-40B4-BE49-F238E27FC236}">
                  <a16:creationId xmlns:a16="http://schemas.microsoft.com/office/drawing/2014/main" id="{12941327-E857-DF6D-DFE0-A3D414224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03" y="0"/>
            <a:ext cx="597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43665" imgH="169527" progId="Equation.DSMT4">
                    <p:embed/>
                  </p:oleObj>
                </mc:Choice>
                <mc:Fallback>
                  <p:oleObj r:id="rId7" imgW="143665" imgH="169527" progId="Equation.DSMT4">
                    <p:embed/>
                    <p:pic>
                      <p:nvPicPr>
                        <p:cNvPr id="67" name="对象 112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" y="0"/>
                          <a:ext cx="597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1280">
              <a:extLst>
                <a:ext uri="{FF2B5EF4-FFF2-40B4-BE49-F238E27FC236}">
                  <a16:creationId xmlns:a16="http://schemas.microsoft.com/office/drawing/2014/main" id="{BA8A1B14-F9EC-6EDA-C100-C4BA8F289C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8" y="2877"/>
            <a:ext cx="270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5967" imgH="181725" progId="Equation.DSMT4">
                    <p:embed/>
                  </p:oleObj>
                </mc:Choice>
                <mc:Fallback>
                  <p:oleObj r:id="rId9" imgW="155967" imgH="181725" progId="Equation.DSMT4">
                    <p:embed/>
                    <p:pic>
                      <p:nvPicPr>
                        <p:cNvPr id="68" name="对象 11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8" y="2877"/>
                          <a:ext cx="270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直接连接符 11">
            <a:extLst>
              <a:ext uri="{FF2B5EF4-FFF2-40B4-BE49-F238E27FC236}">
                <a16:creationId xmlns:a16="http://schemas.microsoft.com/office/drawing/2014/main" id="{DD59ADC1-F90F-2003-C0A9-E3387E611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6781" y="2818338"/>
            <a:ext cx="1978318" cy="0"/>
          </a:xfrm>
          <a:prstGeom prst="line">
            <a:avLst/>
          </a:prstGeom>
          <a:noFill/>
          <a:ln w="25400">
            <a:solidFill>
              <a:srgbClr val="0000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65EE925-5EA9-F16B-FE31-1D18F1F051CB}"/>
              </a:ext>
            </a:extLst>
          </p:cNvPr>
          <p:cNvGrpSpPr/>
          <p:nvPr/>
        </p:nvGrpSpPr>
        <p:grpSpPr>
          <a:xfrm>
            <a:off x="4544615" y="2821991"/>
            <a:ext cx="3530010" cy="0"/>
            <a:chOff x="7378995" y="2512938"/>
            <a:chExt cx="3530010" cy="0"/>
          </a:xfrm>
        </p:grpSpPr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BF9BC836-0A1F-0721-6502-72D9797AF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A83D72CF-E7C5-4DE7-B177-82FD9234C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5DD40ED-348B-15A6-C981-F16B39D4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273" y="2108165"/>
            <a:ext cx="1683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Ⅰ</a:t>
            </a:r>
            <a:r>
              <a:rPr lang="zh-CN" altLang="en-US" dirty="0">
                <a:solidFill>
                  <a:srgbClr val="FF0000"/>
                </a:solidFill>
              </a:rPr>
              <a:t>象限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E6609AD-8E9F-E5C4-EE25-12E069A485A3}"/>
              </a:ext>
            </a:extLst>
          </p:cNvPr>
          <p:cNvGrpSpPr/>
          <p:nvPr/>
        </p:nvGrpSpPr>
        <p:grpSpPr>
          <a:xfrm>
            <a:off x="4544615" y="2819941"/>
            <a:ext cx="3530010" cy="0"/>
            <a:chOff x="7378995" y="2512938"/>
            <a:chExt cx="3530010" cy="0"/>
          </a:xfrm>
        </p:grpSpPr>
        <p:sp>
          <p:nvSpPr>
            <p:cNvPr id="18" name="直接连接符 17">
              <a:extLst>
                <a:ext uri="{FF2B5EF4-FFF2-40B4-BE49-F238E27FC236}">
                  <a16:creationId xmlns:a16="http://schemas.microsoft.com/office/drawing/2014/main" id="{DA098428-F8FA-BA4C-7044-42E14F287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9" name="直接连接符 18">
              <a:extLst>
                <a:ext uri="{FF2B5EF4-FFF2-40B4-BE49-F238E27FC236}">
                  <a16:creationId xmlns:a16="http://schemas.microsoft.com/office/drawing/2014/main" id="{337F7FF3-D511-0DDB-8B66-4AB3DF006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53810C1C-05F3-1791-2F58-91EAFE96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242" y="2108165"/>
            <a:ext cx="171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Ⅱ</a:t>
            </a:r>
            <a:r>
              <a:rPr lang="zh-CN" altLang="en-US" dirty="0">
                <a:solidFill>
                  <a:srgbClr val="FF0000"/>
                </a:solidFill>
              </a:rPr>
              <a:t>象限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3C50B39-38CC-504B-4500-F191D10A10B2}"/>
              </a:ext>
            </a:extLst>
          </p:cNvPr>
          <p:cNvGrpSpPr/>
          <p:nvPr/>
        </p:nvGrpSpPr>
        <p:grpSpPr>
          <a:xfrm>
            <a:off x="4551776" y="2818338"/>
            <a:ext cx="3530010" cy="0"/>
            <a:chOff x="7378995" y="2512938"/>
            <a:chExt cx="3530010" cy="0"/>
          </a:xfrm>
        </p:grpSpPr>
        <p:sp>
          <p:nvSpPr>
            <p:cNvPr id="22" name="直接连接符 21">
              <a:extLst>
                <a:ext uri="{FF2B5EF4-FFF2-40B4-BE49-F238E27FC236}">
                  <a16:creationId xmlns:a16="http://schemas.microsoft.com/office/drawing/2014/main" id="{F4C6163C-4A63-69A0-938A-A6D3EB307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2D3137F3-7B08-ADD1-1181-8635E8CA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1C59E5-04CD-5C63-6AA5-E4AC90A46731}"/>
              </a:ext>
            </a:extLst>
          </p:cNvPr>
          <p:cNvGrpSpPr/>
          <p:nvPr/>
        </p:nvGrpSpPr>
        <p:grpSpPr>
          <a:xfrm>
            <a:off x="4544615" y="2818338"/>
            <a:ext cx="3530010" cy="0"/>
            <a:chOff x="7378995" y="2512938"/>
            <a:chExt cx="3530010" cy="0"/>
          </a:xfrm>
        </p:grpSpPr>
        <p:sp>
          <p:nvSpPr>
            <p:cNvPr id="25" name="直接连接符 24">
              <a:extLst>
                <a:ext uri="{FF2B5EF4-FFF2-40B4-BE49-F238E27FC236}">
                  <a16:creationId xmlns:a16="http://schemas.microsoft.com/office/drawing/2014/main" id="{980EB16F-6689-BC91-7533-C6C710EEB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6" name="直接连接符 25">
              <a:extLst>
                <a:ext uri="{FF2B5EF4-FFF2-40B4-BE49-F238E27FC236}">
                  <a16:creationId xmlns:a16="http://schemas.microsoft.com/office/drawing/2014/main" id="{557834A1-9D8D-DD88-6844-7B5A8E0E2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976A4F8-5920-A698-3D7E-9A6FADB14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273" y="3159544"/>
            <a:ext cx="171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Ⅳ</a:t>
            </a:r>
            <a:r>
              <a:rPr lang="zh-CN" altLang="en-US" dirty="0">
                <a:solidFill>
                  <a:srgbClr val="FF0000"/>
                </a:solidFill>
              </a:rPr>
              <a:t>象限</a:t>
            </a:r>
            <a:endParaRPr lang="zh-CN" altLang="en-US" dirty="0"/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id="{596103E3-6C85-EDEA-B436-64344573F0D1}"/>
              </a:ext>
            </a:extLst>
          </p:cNvPr>
          <p:cNvSpPr/>
          <p:nvPr/>
        </p:nvSpPr>
        <p:spPr>
          <a:xfrm rot="1219290">
            <a:off x="6112068" y="2629084"/>
            <a:ext cx="495336" cy="413480"/>
          </a:xfrm>
          <a:prstGeom prst="arc">
            <a:avLst>
              <a:gd name="adj1" fmla="val 16200000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C097DA01-DFE2-BD55-217B-2828B77148CC}"/>
              </a:ext>
            </a:extLst>
          </p:cNvPr>
          <p:cNvSpPr/>
          <p:nvPr/>
        </p:nvSpPr>
        <p:spPr>
          <a:xfrm rot="1121185">
            <a:off x="6000863" y="2642835"/>
            <a:ext cx="495336" cy="413480"/>
          </a:xfrm>
          <a:prstGeom prst="arc">
            <a:avLst>
              <a:gd name="adj1" fmla="val 12371246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32B22BB1-BBB2-3C68-F3B4-FAF561A31309}"/>
              </a:ext>
            </a:extLst>
          </p:cNvPr>
          <p:cNvSpPr/>
          <p:nvPr/>
        </p:nvSpPr>
        <p:spPr>
          <a:xfrm rot="1121185">
            <a:off x="6059051" y="2633777"/>
            <a:ext cx="495336" cy="413480"/>
          </a:xfrm>
          <a:prstGeom prst="arc">
            <a:avLst>
              <a:gd name="adj1" fmla="val 6835416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E5BBECBF-FA03-8D47-1F98-BDE027F583BA}"/>
              </a:ext>
            </a:extLst>
          </p:cNvPr>
          <p:cNvSpPr/>
          <p:nvPr/>
        </p:nvSpPr>
        <p:spPr>
          <a:xfrm rot="1121185">
            <a:off x="6063103" y="2640631"/>
            <a:ext cx="495336" cy="413480"/>
          </a:xfrm>
          <a:prstGeom prst="arc">
            <a:avLst>
              <a:gd name="adj1" fmla="val 9930872"/>
              <a:gd name="adj2" fmla="val 19950104"/>
            </a:avLst>
          </a:prstGeom>
          <a:ln w="127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9E5646D1-D3E0-35CE-3D0E-C36DF21268B8}"/>
              </a:ext>
            </a:extLst>
          </p:cNvPr>
          <p:cNvSpPr/>
          <p:nvPr/>
        </p:nvSpPr>
        <p:spPr>
          <a:xfrm rot="12652586">
            <a:off x="6054791" y="2622544"/>
            <a:ext cx="495336" cy="413480"/>
          </a:xfrm>
          <a:prstGeom prst="arc">
            <a:avLst>
              <a:gd name="adj1" fmla="val 10378683"/>
              <a:gd name="adj2" fmla="val 19950104"/>
            </a:avLst>
          </a:prstGeom>
          <a:ln w="127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0AC5382-C58C-F7A9-E53B-1BEF317EC9D6}"/>
              </a:ext>
            </a:extLst>
          </p:cNvPr>
          <p:cNvGrpSpPr/>
          <p:nvPr/>
        </p:nvGrpSpPr>
        <p:grpSpPr>
          <a:xfrm>
            <a:off x="4551776" y="2818338"/>
            <a:ext cx="3530010" cy="0"/>
            <a:chOff x="7378995" y="2512938"/>
            <a:chExt cx="3530010" cy="0"/>
          </a:xfrm>
        </p:grpSpPr>
        <p:sp>
          <p:nvSpPr>
            <p:cNvPr id="44" name="直接连接符 43">
              <a:extLst>
                <a:ext uri="{FF2B5EF4-FFF2-40B4-BE49-F238E27FC236}">
                  <a16:creationId xmlns:a16="http://schemas.microsoft.com/office/drawing/2014/main" id="{83274294-EF99-C059-D2C6-7A6949742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5" name="直接连接符 44">
              <a:extLst>
                <a:ext uri="{FF2B5EF4-FFF2-40B4-BE49-F238E27FC236}">
                  <a16:creationId xmlns:a16="http://schemas.microsoft.com/office/drawing/2014/main" id="{EC209827-EFB6-3AFB-0F42-02CFD915C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46" name="弧形 45">
            <a:extLst>
              <a:ext uri="{FF2B5EF4-FFF2-40B4-BE49-F238E27FC236}">
                <a16:creationId xmlns:a16="http://schemas.microsoft.com/office/drawing/2014/main" id="{A0A59821-26F2-B026-E196-4F66C0992351}"/>
              </a:ext>
            </a:extLst>
          </p:cNvPr>
          <p:cNvSpPr/>
          <p:nvPr/>
        </p:nvSpPr>
        <p:spPr>
          <a:xfrm rot="6752426">
            <a:off x="6037162" y="2554479"/>
            <a:ext cx="495336" cy="413480"/>
          </a:xfrm>
          <a:prstGeom prst="arc">
            <a:avLst>
              <a:gd name="adj1" fmla="val 16200000"/>
              <a:gd name="adj2" fmla="val 1069468"/>
            </a:avLst>
          </a:prstGeom>
          <a:ln w="127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A157882-E84B-0654-0A90-07AC947E78F5}"/>
              </a:ext>
            </a:extLst>
          </p:cNvPr>
          <p:cNvGrpSpPr/>
          <p:nvPr/>
        </p:nvGrpSpPr>
        <p:grpSpPr>
          <a:xfrm>
            <a:off x="4560181" y="2818338"/>
            <a:ext cx="3530010" cy="0"/>
            <a:chOff x="7378995" y="2512938"/>
            <a:chExt cx="3530010" cy="0"/>
          </a:xfrm>
        </p:grpSpPr>
        <p:sp>
          <p:nvSpPr>
            <p:cNvPr id="48" name="直接连接符 47">
              <a:extLst>
                <a:ext uri="{FF2B5EF4-FFF2-40B4-BE49-F238E27FC236}">
                  <a16:creationId xmlns:a16="http://schemas.microsoft.com/office/drawing/2014/main" id="{1D9E0A14-4671-CB3D-D0D9-EC5B2ECBE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9" name="直接连接符 48">
              <a:extLst>
                <a:ext uri="{FF2B5EF4-FFF2-40B4-BE49-F238E27FC236}">
                  <a16:creationId xmlns:a16="http://schemas.microsoft.com/office/drawing/2014/main" id="{9669B8C3-1877-73A5-49D7-FF0B6A927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8995" y="2512938"/>
              <a:ext cx="1765005" cy="0"/>
            </a:xfrm>
            <a:prstGeom prst="line">
              <a:avLst/>
            </a:prstGeom>
            <a:noFill/>
            <a:ln w="25400">
              <a:solidFill>
                <a:srgbClr val="FF0000">
                  <a:alpha val="0"/>
                </a:srgb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50" name="弧形 49">
            <a:extLst>
              <a:ext uri="{FF2B5EF4-FFF2-40B4-BE49-F238E27FC236}">
                <a16:creationId xmlns:a16="http://schemas.microsoft.com/office/drawing/2014/main" id="{513EF79A-CDDE-4C4C-CBBD-6CCCA41A8DF2}"/>
              </a:ext>
            </a:extLst>
          </p:cNvPr>
          <p:cNvSpPr/>
          <p:nvPr/>
        </p:nvSpPr>
        <p:spPr>
          <a:xfrm rot="7044179">
            <a:off x="6094316" y="2562551"/>
            <a:ext cx="495336" cy="413480"/>
          </a:xfrm>
          <a:prstGeom prst="arc">
            <a:avLst>
              <a:gd name="adj1" fmla="val 16200000"/>
              <a:gd name="adj2" fmla="val 19950104"/>
            </a:avLst>
          </a:prstGeom>
          <a:ln w="127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3800000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0400000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6" grpId="0" animBg="1"/>
      <p:bldP spid="46" grpId="1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ZmNTFhYWM4OWMxZTEzY2MxODI1MDRjN2IxZTA4N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10、12、16、19、23、27、28、29"/>
  <p:tag name="KSO_WM_TEMPLATE_CATEGORY" val="custom"/>
  <p:tag name="KSO_WM_TEMPLATE_INDEX" val="160542"/>
  <p:tag name="KSO_WM_TAG_VERSION" val="1.0"/>
  <p:tag name="KSO_WM_SLIDE_ID" val="custom16054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2"/>
  <p:tag name="KSO_WM_SLIDE_ID" val="custom16054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a"/>
  <p:tag name="KSO_WM_UNIT_INDEX" val="1"/>
  <p:tag name="KSO_WM_UNIT_ID" val="custom160542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KSO_WM_TEMPLATE_CATEGORY" val="custom"/>
  <p:tag name="KSO_WM_TEMPLATE_INDEX" val="160542"/>
  <p:tag name="KSO_WM_TAG_VERSION" val="1.0"/>
  <p:tag name="KSO_WM_SLIDE_ID" val="custom160542_29"/>
  <p:tag name="KSO_WM_SLIDE_INDEX" val="29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a"/>
  <p:tag name="KSO_WM_UNIT_INDEX" val="1"/>
  <p:tag name="KSO_WM_UNIT_ID" val="custom160542_29*a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谢谢大家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2"/>
  <p:tag name="KSO_WM_UNIT_TYPE" val="b"/>
  <p:tag name="KSO_WM_UNIT_INDEX" val="1"/>
  <p:tag name="KSO_WM_UNIT_ID" val="custom160542_29*b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 YO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矩形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4231"/>
  <p:tag name="MH_LIBRARY" val="GRAPHIC"/>
  <p:tag name="MH_ORDER" val="Rectangle 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0530A99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379</TotalTime>
  <Words>1094</Words>
  <Application>Microsoft Office PowerPoint</Application>
  <PresentationFormat>宽屏</PresentationFormat>
  <Paragraphs>148</Paragraphs>
  <Slides>19</Slides>
  <Notes>17</Notes>
  <HiddenSlides>0</HiddenSlides>
  <MMClips>2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等线 Light</vt:lpstr>
      <vt:lpstr>微软雅黑</vt:lpstr>
      <vt:lpstr>微软雅黑 Light</vt:lpstr>
      <vt:lpstr>Arial</vt:lpstr>
      <vt:lpstr>Calibri</vt:lpstr>
      <vt:lpstr>Calibri Light</vt:lpstr>
      <vt:lpstr>Cambria Math</vt:lpstr>
      <vt:lpstr>Times New Roman</vt:lpstr>
      <vt:lpstr>Office 主题​​</vt:lpstr>
      <vt:lpstr>A000120140530A99PPBG</vt:lpstr>
      <vt:lpstr>1_A000120140530A99PPBG</vt:lpstr>
      <vt:lpstr>MathType 7.0 Equation</vt:lpstr>
      <vt:lpstr>Equation</vt:lpstr>
      <vt:lpstr>Equation.KSEE3</vt:lpstr>
      <vt:lpstr>PowerPoint 演示文稿</vt:lpstr>
      <vt:lpstr>知识回顾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小结回顾</vt:lpstr>
      <vt:lpstr>作业布置</vt:lpstr>
      <vt:lpstr>谢谢大家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雨浓 熊</cp:lastModifiedBy>
  <cp:revision>368</cp:revision>
  <dcterms:created xsi:type="dcterms:W3CDTF">2017-02-20T06:53:00Z</dcterms:created>
  <dcterms:modified xsi:type="dcterms:W3CDTF">2023-11-16T13:57:39Z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F27CD4D6ACFF46FEBF06C5DB90025B02_12</vt:lpwstr>
  </property>
</Properties>
</file>