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685" r:id="rId3"/>
    <p:sldId id="380" r:id="rId4"/>
    <p:sldId id="586" r:id="rId5"/>
    <p:sldId id="587" r:id="rId6"/>
    <p:sldId id="645" r:id="rId7"/>
    <p:sldId id="553" r:id="rId8"/>
    <p:sldId id="481" r:id="rId9"/>
    <p:sldId id="482" r:id="rId10"/>
    <p:sldId id="264" r:id="rId11"/>
    <p:sldId id="442" r:id="rId12"/>
    <p:sldId id="260" r:id="rId14"/>
    <p:sldId id="259" r:id="rId15"/>
    <p:sldId id="266" r:id="rId16"/>
    <p:sldId id="279" r:id="rId17"/>
    <p:sldId id="286" r:id="rId18"/>
    <p:sldId id="620" r:id="rId19"/>
    <p:sldId id="724" r:id="rId20"/>
    <p:sldId id="340" r:id="rId21"/>
    <p:sldId id="485" r:id="rId22"/>
    <p:sldId id="463" r:id="rId23"/>
    <p:sldId id="743" r:id="rId24"/>
    <p:sldId id="464" r:id="rId25"/>
    <p:sldId id="289" r:id="rId26"/>
    <p:sldId id="486" r:id="rId27"/>
    <p:sldId id="283" r:id="rId28"/>
    <p:sldId id="308" r:id="rId29"/>
    <p:sldId id="297" r:id="rId30"/>
    <p:sldId id="622" r:id="rId31"/>
    <p:sldId id="623" r:id="rId32"/>
    <p:sldId id="476" r:id="rId33"/>
    <p:sldId id="521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7" userDrawn="1">
          <p15:clr>
            <a:srgbClr val="A4A3A4"/>
          </p15:clr>
        </p15:guide>
        <p15:guide id="2" pos="37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FtpDown" initials="F" lastIdx="0" clrIdx="0"/>
  <p:cmAuthor id="3" name="新课标第一网" initials="新" lastIdx="0" clrIdx="0"/>
  <p:cmAuthor id="0" name="Windows 用户" initials="W用" lastIdx="0" clrIdx="0"/>
  <p:cmAuthor id="4" name="琦 戴" initials="琦" lastIdx="0" clrIdx="1"/>
  <p:cmAuthor id="5" name="CHINESE-BC06F90" initials="C" lastIdx="0" clrIdx="0"/>
  <p:cmAuthor id="6" name="lenovo" initials="l" lastIdx="0" clrIdx="0"/>
  <p:cmAuthor id="7" name="xkb1.com" initials="x" lastIdx="0" clrIdx="0"/>
  <p:cmAuthor id="8" name="MING" initials="M" lastIdx="0" clrIdx="2"/>
  <p:cmAuthor id="9" name="dongyu" initials="d" lastIdx="0" clrIdx="8"/>
  <p:cmAuthor id="10" name="houyanan21" initials="h" lastIdx="0" clrIdx="9"/>
  <p:cmAuthor id="11" name="PC" initials="P" lastIdx="0" clrIdx="0"/>
  <p:cmAuthor id="75" name="作者" initials="A" lastIdx="0" clrIdx="24"/>
  <p:cmAuthor id="12" name="MyPC" initials="M" lastIdx="0" clrIdx="11"/>
  <p:cmAuthor id="13" name="jinli" initials="j" lastIdx="0" clrIdx="0"/>
  <p:cmAuthor id="14" name="李丽" initials="李" lastIdx="0" clrIdx="14"/>
  <p:cmAuthor id="15" name="Nicole Li  李倩" initials="N" lastIdx="0" clrIdx="0"/>
  <p:cmAuthor id="16" name="admin" initials="a" lastIdx="0" clrIdx="0"/>
  <p:cmAuthor id="17" name="222" initials="2" lastIdx="0" clrIdx="0"/>
  <p:cmAuthor id="30" name="liqian bao" initials="lb" lastIdx="0" clrIdx="29"/>
  <p:cmAuthor id="76" name="1637354872@qq.com" initials="1" lastIdx="0" clrIdx="25"/>
  <p:cmAuthor id="23" name="Microsoft Office 用户" initials="Office [23]" lastIdx="0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977"/>
        <p:guide pos="37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327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3.xml"/><Relationship Id="rId2" Type="http://schemas.openxmlformats.org/officeDocument/2006/relationships/slideLayout" Target="../slideLayouts/slideLayout2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image" Target="../media/image12.jpeg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image" Target="../media/image1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image" Target="../media/image15.jpeg"/><Relationship Id="rId10" Type="http://schemas.openxmlformats.org/officeDocument/2006/relationships/image" Target="../media/image14.png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33.xml"/><Relationship Id="rId7" Type="http://schemas.openxmlformats.org/officeDocument/2006/relationships/image" Target="../media/image16.jpeg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34.xml"/><Relationship Id="rId1" Type="http://schemas.openxmlformats.org/officeDocument/2006/relationships/tags" Target="../tags/tag12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image" Target="../media/image18.pn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42.xml"/><Relationship Id="rId1" Type="http://schemas.openxmlformats.org/officeDocument/2006/relationships/tags" Target="../tags/tag1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image" Target="../media/image21.png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20.jpeg"/><Relationship Id="rId2" Type="http://schemas.openxmlformats.org/officeDocument/2006/relationships/tags" Target="../tags/tag14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tags" Target="../tags/tag14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image" Target="../media/image26.png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image" Target="../media/image25.jpeg"/><Relationship Id="rId2" Type="http://schemas.openxmlformats.org/officeDocument/2006/relationships/tags" Target="../tags/tag16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image" Target="../media/image28.png"/><Relationship Id="rId5" Type="http://schemas.openxmlformats.org/officeDocument/2006/relationships/tags" Target="../tags/tag196.xml"/><Relationship Id="rId4" Type="http://schemas.openxmlformats.org/officeDocument/2006/relationships/image" Target="../media/image27.jpeg"/><Relationship Id="rId3" Type="http://schemas.openxmlformats.org/officeDocument/2006/relationships/tags" Target="../tags/tag195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33.jpeg"/><Relationship Id="rId21" Type="http://schemas.openxmlformats.org/officeDocument/2006/relationships/image" Target="../media/image32.jpeg"/><Relationship Id="rId20" Type="http://schemas.openxmlformats.org/officeDocument/2006/relationships/tags" Target="../tags/tag207.xml"/><Relationship Id="rId2" Type="http://schemas.openxmlformats.org/officeDocument/2006/relationships/tags" Target="../tags/tag194.xml"/><Relationship Id="rId19" Type="http://schemas.openxmlformats.org/officeDocument/2006/relationships/image" Target="../media/image31.png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image" Target="../media/image30.png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image" Target="../media/image29.png"/><Relationship Id="rId10" Type="http://schemas.openxmlformats.org/officeDocument/2006/relationships/tags" Target="../tags/tag200.xml"/><Relationship Id="rId1" Type="http://schemas.openxmlformats.org/officeDocument/2006/relationships/tags" Target="../tags/tag19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image" Target="../media/image34.png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tags" Target="../tags/tag219.xml"/><Relationship Id="rId7" Type="http://schemas.microsoft.com/office/2007/relationships/media" Target="../media/media1.mp4"/><Relationship Id="rId6" Type="http://schemas.openxmlformats.org/officeDocument/2006/relationships/video" Target="../media/media1.mp4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20.xml"/><Relationship Id="rId1" Type="http://schemas.openxmlformats.org/officeDocument/2006/relationships/tags" Target="../tags/tag21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236.xml"/><Relationship Id="rId15" Type="http://schemas.openxmlformats.org/officeDocument/2006/relationships/tags" Target="../tags/tag235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tags" Target="../tags/tag22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49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image" Target="../media/image2.jpeg"/><Relationship Id="rId11" Type="http://schemas.openxmlformats.org/officeDocument/2006/relationships/image" Target="../media/image36.jpeg"/><Relationship Id="rId10" Type="http://schemas.openxmlformats.org/officeDocument/2006/relationships/tags" Target="../tags/tag246.xml"/><Relationship Id="rId1" Type="http://schemas.openxmlformats.org/officeDocument/2006/relationships/tags" Target="../tags/tag23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256.xml"/><Relationship Id="rId7" Type="http://schemas.openxmlformats.org/officeDocument/2006/relationships/image" Target="../media/image37.jpeg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image" Target="../media/image39.jpeg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tags" Target="../tags/tag250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66.xml"/><Relationship Id="rId5" Type="http://schemas.openxmlformats.org/officeDocument/2006/relationships/image" Target="../media/image40.jpeg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image" Target="../media/image43.png"/><Relationship Id="rId7" Type="http://schemas.openxmlformats.org/officeDocument/2006/relationships/tags" Target="../tags/tag271.xml"/><Relationship Id="rId6" Type="http://schemas.openxmlformats.org/officeDocument/2006/relationships/image" Target="../media/image42.png"/><Relationship Id="rId5" Type="http://schemas.openxmlformats.org/officeDocument/2006/relationships/tags" Target="../tags/tag270.xml"/><Relationship Id="rId4" Type="http://schemas.openxmlformats.org/officeDocument/2006/relationships/image" Target="../media/image41.jpeg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289.xml"/><Relationship Id="rId31" Type="http://schemas.openxmlformats.org/officeDocument/2006/relationships/tags" Target="../tags/tag288.xml"/><Relationship Id="rId30" Type="http://schemas.openxmlformats.org/officeDocument/2006/relationships/tags" Target="../tags/tag287.xml"/><Relationship Id="rId3" Type="http://schemas.openxmlformats.org/officeDocument/2006/relationships/tags" Target="../tags/tag269.xml"/><Relationship Id="rId29" Type="http://schemas.openxmlformats.org/officeDocument/2006/relationships/tags" Target="../tags/tag286.xml"/><Relationship Id="rId28" Type="http://schemas.openxmlformats.org/officeDocument/2006/relationships/tags" Target="../tags/tag285.xml"/><Relationship Id="rId27" Type="http://schemas.openxmlformats.org/officeDocument/2006/relationships/tags" Target="../tags/tag284.xml"/><Relationship Id="rId26" Type="http://schemas.openxmlformats.org/officeDocument/2006/relationships/image" Target="../media/image49.jpeg"/><Relationship Id="rId25" Type="http://schemas.openxmlformats.org/officeDocument/2006/relationships/tags" Target="../tags/tag283.xml"/><Relationship Id="rId24" Type="http://schemas.openxmlformats.org/officeDocument/2006/relationships/tags" Target="../tags/tag282.xml"/><Relationship Id="rId23" Type="http://schemas.openxmlformats.org/officeDocument/2006/relationships/tags" Target="../tags/tag281.xml"/><Relationship Id="rId22" Type="http://schemas.openxmlformats.org/officeDocument/2006/relationships/tags" Target="../tags/tag280.xml"/><Relationship Id="rId21" Type="http://schemas.openxmlformats.org/officeDocument/2006/relationships/image" Target="../media/image48.png"/><Relationship Id="rId20" Type="http://schemas.openxmlformats.org/officeDocument/2006/relationships/tags" Target="../tags/tag279.xml"/><Relationship Id="rId2" Type="http://schemas.openxmlformats.org/officeDocument/2006/relationships/tags" Target="../tags/tag268.xml"/><Relationship Id="rId19" Type="http://schemas.openxmlformats.org/officeDocument/2006/relationships/tags" Target="../tags/tag278.xml"/><Relationship Id="rId18" Type="http://schemas.openxmlformats.org/officeDocument/2006/relationships/tags" Target="../tags/tag277.xml"/><Relationship Id="rId17" Type="http://schemas.openxmlformats.org/officeDocument/2006/relationships/image" Target="../media/image47.png"/><Relationship Id="rId16" Type="http://schemas.openxmlformats.org/officeDocument/2006/relationships/tags" Target="../tags/tag276.xml"/><Relationship Id="rId15" Type="http://schemas.openxmlformats.org/officeDocument/2006/relationships/image" Target="../media/image46.png"/><Relationship Id="rId14" Type="http://schemas.openxmlformats.org/officeDocument/2006/relationships/tags" Target="../tags/tag275.xml"/><Relationship Id="rId13" Type="http://schemas.openxmlformats.org/officeDocument/2006/relationships/image" Target="../media/image45.png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image" Target="../media/image44.png"/><Relationship Id="rId1" Type="http://schemas.openxmlformats.org/officeDocument/2006/relationships/tags" Target="../tags/tag26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microsoft.com/office/2007/relationships/hdphoto" Target="../media/image51.wdp"/><Relationship Id="rId6" Type="http://schemas.openxmlformats.org/officeDocument/2006/relationships/image" Target="../media/image50.jpeg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00.xml"/><Relationship Id="rId13" Type="http://schemas.openxmlformats.org/officeDocument/2006/relationships/tags" Target="../tags/tag299.xml"/><Relationship Id="rId12" Type="http://schemas.openxmlformats.org/officeDocument/2006/relationships/tags" Target="../tags/tag298.xml"/><Relationship Id="rId11" Type="http://schemas.openxmlformats.org/officeDocument/2006/relationships/image" Target="../media/image52.png"/><Relationship Id="rId10" Type="http://schemas.openxmlformats.org/officeDocument/2006/relationships/tags" Target="../tags/tag297.xml"/><Relationship Id="rId1" Type="http://schemas.openxmlformats.org/officeDocument/2006/relationships/tags" Target="../tags/tag290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tags" Target="../tags/tag32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image" Target="../media/image9.jpeg"/><Relationship Id="rId4" Type="http://schemas.openxmlformats.org/officeDocument/2006/relationships/tags" Target="../tags/tag84.xml"/><Relationship Id="rId3" Type="http://schemas.openxmlformats.org/officeDocument/2006/relationships/image" Target="../media/image8.jpeg"/><Relationship Id="rId2" Type="http://schemas.openxmlformats.org/officeDocument/2006/relationships/tags" Target="../tags/tag83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8.jpe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116.xml"/><Relationship Id="rId2" Type="http://schemas.openxmlformats.org/officeDocument/2006/relationships/tags" Target="../tags/tag99.xml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image" Target="../media/image10.jpeg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挑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29135" cy="68580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39115" y="1453515"/>
            <a:ext cx="11090910" cy="2506345"/>
          </a:xfrm>
          <a:prstGeom prst="rect">
            <a:avLst/>
          </a:prstGeom>
          <a:solidFill>
            <a:srgbClr val="13131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392555" y="483235"/>
            <a:ext cx="8014335" cy="5835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spc="600">
                <a:solidFill>
                  <a:schemeClr val="bg1"/>
                </a:solidFill>
                <a:uFillTx/>
                <a:latin typeface="方正颜宋简体_粗" panose="02000000000000000000" pitchFamily="2" charset="-122"/>
                <a:ea typeface="方正颜宋简体_粗" panose="02000000000000000000" pitchFamily="2" charset="-122"/>
              </a:rPr>
              <a:t>第五单元</a:t>
            </a:r>
            <a:r>
              <a:rPr lang="en-US" altLang="zh-CN" sz="3200" spc="600">
                <a:solidFill>
                  <a:schemeClr val="bg1"/>
                </a:solidFill>
                <a:uFillTx/>
                <a:latin typeface="方正颜宋简体_粗" panose="02000000000000000000" pitchFamily="2" charset="-122"/>
                <a:ea typeface="方正颜宋简体_粗" panose="02000000000000000000" pitchFamily="2" charset="-122"/>
              </a:rPr>
              <a:t> </a:t>
            </a:r>
            <a:r>
              <a:rPr lang="zh-CN" altLang="en-US" sz="3200" spc="600">
                <a:solidFill>
                  <a:schemeClr val="bg1"/>
                </a:solidFill>
                <a:uFillTx/>
                <a:latin typeface="方正颜宋简体_粗" panose="02000000000000000000" pitchFamily="2" charset="-122"/>
                <a:ea typeface="方正颜宋简体_粗" panose="02000000000000000000" pitchFamily="2" charset="-122"/>
              </a:rPr>
              <a:t>从国共合作到国共对立</a:t>
            </a:r>
            <a:endParaRPr lang="zh-CN" altLang="en-US" sz="3200" spc="600">
              <a:solidFill>
                <a:schemeClr val="bg1"/>
              </a:solidFill>
              <a:uFillTx/>
              <a:latin typeface="方正颜宋简体_粗" panose="02000000000000000000" pitchFamily="2" charset="-122"/>
              <a:ea typeface="方正颜宋简体_粗" panose="02000000000000000000" pitchFamily="2" charset="-122"/>
            </a:endParaRPr>
          </a:p>
        </p:txBody>
      </p:sp>
      <p:sp>
        <p:nvSpPr>
          <p:cNvPr id="2" name="Rectangle 5"/>
          <p:cNvSpPr/>
          <p:nvPr>
            <p:custDataLst>
              <p:tags r:id="rId4"/>
            </p:custDataLst>
          </p:nvPr>
        </p:nvSpPr>
        <p:spPr>
          <a:xfrm>
            <a:off x="539115" y="1478280"/>
            <a:ext cx="11091545" cy="22529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spc="600" smtClean="0">
                <a:ln w="28575">
                  <a:noFill/>
                </a:ln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金桥简行楷" charset="0"/>
              </a:rPr>
              <a:t>    </a:t>
            </a:r>
            <a:r>
              <a:rPr sz="3600" b="1" spc="600" smtClean="0">
                <a:ln w="28575">
                  <a:noFill/>
                </a:ln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金桥简行楷" charset="0"/>
              </a:rPr>
              <a:t>第16课</a:t>
            </a:r>
            <a:r>
              <a:rPr sz="3200" b="1" spc="600" smtClean="0">
                <a:ln w="28575">
                  <a:noFill/>
                </a:ln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金桥简行楷" charset="0"/>
              </a:rPr>
              <a:t> </a:t>
            </a:r>
            <a:r>
              <a:rPr sz="6000" b="1" spc="600" err="1" smtClean="0">
                <a:ln w="28575">
                  <a:noFill/>
                </a:ln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金桥简行楷" charset="0"/>
              </a:rPr>
              <a:t>毛泽东开辟</a:t>
            </a:r>
            <a:endParaRPr sz="6000" b="1" spc="600" err="1" smtClean="0">
              <a:ln w="28575">
                <a:noFill/>
              </a:ln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金桥简行楷" charset="0"/>
            </a:endParaRPr>
          </a:p>
          <a:p>
            <a:pPr algn="l">
              <a:lnSpc>
                <a:spcPct val="120000"/>
              </a:lnSpc>
            </a:pPr>
            <a:r>
              <a:rPr lang="en-US" sz="6000" b="1" spc="600" err="1" smtClean="0">
                <a:ln w="28575">
                  <a:noFill/>
                </a:ln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金桥简行楷" charset="0"/>
              </a:rPr>
              <a:t>                 </a:t>
            </a:r>
            <a:r>
              <a:rPr sz="6000" b="1" spc="600" err="1" smtClean="0">
                <a:ln w="28575">
                  <a:noFill/>
                </a:ln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金桥简行楷" charset="0"/>
              </a:rPr>
              <a:t>井冈山道路</a:t>
            </a:r>
            <a:r>
              <a:rPr lang="zh-CN" altLang="en-US" sz="3600" b="1" spc="600" smtClean="0">
                <a:ln w="28575">
                  <a:noFill/>
                </a:ln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金桥简行楷" charset="0"/>
              </a:rPr>
              <a:t>              </a:t>
            </a:r>
            <a:endParaRPr sz="3600" b="1" spc="600" smtClean="0">
              <a:ln w="28575">
                <a:noFill/>
              </a:ln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  <a:cs typeface="金桥简行楷" charset="0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7325" y="107315"/>
            <a:ext cx="11864975" cy="224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lvl="0" eaLnBrk="0" fontAlgn="base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2800" b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ym typeface="+mn-ea"/>
              </a:rPr>
              <a:t>南昌起义</a:t>
            </a:r>
            <a:endParaRPr lang="zh-CN" altLang="en-US" b="1" dirty="0">
              <a:sym typeface="+mn-ea"/>
            </a:endParaRPr>
          </a:p>
          <a:p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</a:t>
            </a:r>
            <a:r>
              <a:rPr lang="zh-CN" altLang="en-US" b="1">
                <a:solidFill>
                  <a:schemeClr val="tx1"/>
                </a:solidFill>
                <a:cs typeface="黑体" panose="02010609060101010101" charset="-122"/>
                <a:sym typeface="+mn-ea"/>
              </a:rPr>
              <a:t>打响</a:t>
            </a:r>
            <a:r>
              <a:rPr lang="zh-CN" altLang="en-US" b="1">
                <a:solidFill>
                  <a:srgbClr val="FF0000"/>
                </a:solidFill>
                <a:cs typeface="黑体" panose="02010609060101010101" charset="-122"/>
                <a:sym typeface="+mn-ea"/>
              </a:rPr>
              <a:t>武装反抗国民党</a:t>
            </a:r>
            <a:r>
              <a:rPr lang="zh-CN" altLang="en-US" b="1">
                <a:solidFill>
                  <a:schemeClr val="tx1"/>
                </a:solidFill>
                <a:cs typeface="黑体" panose="02010609060101010101" charset="-122"/>
                <a:sym typeface="+mn-ea"/>
              </a:rPr>
              <a:t>反动派的</a:t>
            </a:r>
            <a:r>
              <a:rPr lang="zh-CN" altLang="en-US" b="1">
                <a:solidFill>
                  <a:srgbClr val="C00000"/>
                </a:solidFill>
                <a:cs typeface="黑体" panose="02010609060101010101" charset="-122"/>
                <a:sym typeface="+mn-ea"/>
              </a:rPr>
              <a:t>第一枪</a:t>
            </a:r>
            <a:r>
              <a:rPr lang="zh-CN" altLang="en-US" b="1">
                <a:solidFill>
                  <a:schemeClr val="tx1"/>
                </a:solidFill>
                <a:cs typeface="黑体" panose="02010609060101010101" charset="-122"/>
                <a:sym typeface="+mn-ea"/>
              </a:rPr>
              <a:t>（</a:t>
            </a:r>
            <a:r>
              <a:rPr lang="zh-CN" altLang="en-US" b="1">
                <a:solidFill>
                  <a:schemeClr val="tx1"/>
                </a:solidFill>
                <a:cs typeface="黑体" panose="02010609060101010101" charset="-122"/>
                <a:sym typeface="+mn-ea"/>
              </a:rPr>
              <a:t>中共</a:t>
            </a:r>
            <a:r>
              <a:rPr lang="zh-CN" altLang="en-US" b="1">
                <a:solidFill>
                  <a:srgbClr val="C00000"/>
                </a:solidFill>
                <a:cs typeface="黑体" panose="02010609060101010101" charset="-122"/>
                <a:sym typeface="+mn-ea"/>
              </a:rPr>
              <a:t>独立领导</a:t>
            </a:r>
            <a:r>
              <a:rPr lang="zh-CN" altLang="en-US" b="1">
                <a:solidFill>
                  <a:schemeClr val="tx1"/>
                </a:solidFill>
                <a:cs typeface="黑体" panose="02010609060101010101" charset="-122"/>
                <a:sym typeface="+mn-ea"/>
              </a:rPr>
              <a:t>革命战争）</a:t>
            </a:r>
            <a:endParaRPr lang="zh-CN" altLang="en-US" b="1">
              <a:solidFill>
                <a:schemeClr val="tx1"/>
              </a:solidFill>
              <a:cs typeface="黑体" panose="02010609060101010101" charset="-122"/>
              <a:sym typeface="+mn-ea"/>
            </a:endParaRPr>
          </a:p>
          <a:p>
            <a:endParaRPr lang="zh-CN" altLang="en-US" b="1">
              <a:solidFill>
                <a:schemeClr val="tx1"/>
              </a:solidFill>
              <a:cs typeface="黑体" panose="02010609060101010101" charset="-122"/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）</a:t>
            </a:r>
            <a:r>
              <a:rPr lang="zh-CN" altLang="en-US" b="1">
                <a:solidFill>
                  <a:srgbClr val="FF0000"/>
                </a:solidFill>
                <a:cs typeface="黑体" panose="02010609060101010101" charset="-122"/>
                <a:sym typeface="+mn-ea"/>
              </a:rPr>
              <a:t>创建人民军队</a:t>
            </a:r>
            <a:r>
              <a:rPr lang="zh-CN" altLang="en-US" b="1">
                <a:solidFill>
                  <a:schemeClr val="tx1"/>
                </a:solidFill>
                <a:cs typeface="黑体" panose="02010609060101010101" charset="-122"/>
                <a:sym typeface="+mn-ea"/>
              </a:rPr>
              <a:t>的</a:t>
            </a:r>
            <a:r>
              <a:rPr lang="zh-CN" altLang="en-US" b="1">
                <a:solidFill>
                  <a:srgbClr val="FF0000"/>
                </a:solidFill>
                <a:cs typeface="黑体" panose="02010609060101010101" charset="-122"/>
                <a:sym typeface="+mn-ea"/>
              </a:rPr>
              <a:t>开端</a:t>
            </a:r>
            <a:r>
              <a:rPr lang="zh-CN" altLang="en-US" b="1">
                <a:solidFill>
                  <a:schemeClr val="tx1"/>
                </a:solidFill>
                <a:cs typeface="黑体" panose="02010609060101010101" charset="-122"/>
                <a:sym typeface="+mn-ea"/>
              </a:rPr>
              <a:t>（中共</a:t>
            </a:r>
            <a:r>
              <a:rPr lang="zh-CN" altLang="en-US" b="1">
                <a:solidFill>
                  <a:srgbClr val="C00000"/>
                </a:solidFill>
                <a:cs typeface="黑体" panose="02010609060101010101" charset="-122"/>
                <a:sym typeface="+mn-ea"/>
              </a:rPr>
              <a:t>独立掌握</a:t>
            </a:r>
            <a:r>
              <a:rPr lang="zh-CN" altLang="en-US" b="1">
                <a:solidFill>
                  <a:schemeClr val="tx1"/>
                </a:solidFill>
                <a:cs typeface="黑体" panose="02010609060101010101" charset="-122"/>
                <a:sym typeface="+mn-ea"/>
              </a:rPr>
              <a:t>革命力量）</a:t>
            </a:r>
            <a:endParaRPr lang="zh-CN" altLang="en-US" b="1" dirty="0">
              <a:solidFill>
                <a:schemeClr val="tx1"/>
              </a:solidFill>
              <a:cs typeface="黑体" panose="02010609060101010101" charset="-122"/>
              <a:sym typeface="+mn-ea"/>
            </a:endParaRPr>
          </a:p>
        </p:txBody>
      </p:sp>
      <p:pic>
        <p:nvPicPr>
          <p:cNvPr id="17" name="图片 16" descr="101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2542502"/>
            <a:ext cx="5586730" cy="1624330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495873" y="4125031"/>
            <a:ext cx="5304790" cy="2265948"/>
            <a:chOff x="6944" y="6435"/>
            <a:chExt cx="8902" cy="3891"/>
          </a:xfrm>
        </p:grpSpPr>
        <p:grpSp>
          <p:nvGrpSpPr>
            <p:cNvPr id="19" name="Group 4"/>
            <p:cNvGrpSpPr/>
            <p:nvPr>
              <p:custDataLst>
                <p:tags r:id="rId4"/>
              </p:custDataLst>
            </p:nvPr>
          </p:nvGrpSpPr>
          <p:grpSpPr>
            <a:xfrm>
              <a:off x="6944" y="6742"/>
              <a:ext cx="8902" cy="3584"/>
              <a:chOff x="-117" y="0"/>
              <a:chExt cx="2826" cy="1365"/>
            </a:xfrm>
          </p:grpSpPr>
          <p:pic>
            <p:nvPicPr>
              <p:cNvPr id="22" name="Picture 5" descr="1a94b36e644958e480cb4a68"/>
              <p:cNvPicPr preferRelativeResize="0">
                <a:picLocks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0" y="0"/>
                <a:ext cx="1336" cy="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-117" y="1024"/>
                <a:ext cx="2826" cy="3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sz="2800" b="1" dirty="0">
                    <a:effectLst/>
                    <a:latin typeface="方正宋刻本秀楷简体" panose="02000000000000000000" charset="-122"/>
                    <a:ea typeface="方正宋刻本秀楷简体" panose="02000000000000000000" charset="-122"/>
                  </a:rPr>
                  <a:t>中国人民解放军军旗、军徽</a:t>
                </a:r>
                <a:endParaRPr lang="zh-CN" altLang="en-US" sz="2800" b="1" dirty="0">
                  <a:effectLst/>
                  <a:latin typeface="方正宋刻本秀楷简体" panose="02000000000000000000" charset="-122"/>
                  <a:ea typeface="方正宋刻本秀楷简体" panose="02000000000000000000" charset="-122"/>
                </a:endParaRPr>
              </a:p>
            </p:txBody>
          </p:sp>
        </p:grpSp>
        <p:pic>
          <p:nvPicPr>
            <p:cNvPr id="24" name="图片 23" descr="2ca25c3baca1476a9387a81e9d07035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21" y="6435"/>
              <a:ext cx="3139" cy="313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 bwMode="auto">
          <a:xfrm>
            <a:off x="6601460" y="2659698"/>
            <a:ext cx="4815205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人民军队的摇篮</a:t>
            </a:r>
            <a:r>
              <a:rPr lang="en-US" altLang="zh-CN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南昌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6" name="图片 5" descr="j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1459" y="3325813"/>
            <a:ext cx="4619625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朱德手枪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226300" y="4255770"/>
            <a:ext cx="3566160" cy="22866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778635" y="1192530"/>
            <a:ext cx="7980680" cy="5530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000" b="1">
                <a:solidFill>
                  <a:schemeClr val="bg1"/>
                </a:solidFill>
              </a:rPr>
              <a:t>自己干革命，自己的军队，打了第一枪</a:t>
            </a:r>
            <a:endParaRPr lang="zh-CN" altLang="en-US" sz="3000" b="1">
              <a:solidFill>
                <a:schemeClr val="bg1"/>
              </a:solidFill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95885" y="119380"/>
            <a:ext cx="5449570" cy="560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擎枪易帜—武装起义</a:t>
            </a:r>
            <a:endParaRPr lang="zh-CN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390" y="810895"/>
            <a:ext cx="280479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2800" b="1" noProof="0">
                <a:solidFill>
                  <a:srgbClr val="FF0000"/>
                </a:solidFill>
                <a:effectLst/>
                <a:latin typeface="微软雅黑" panose="020B0503020204020204" charset="-122"/>
                <a:cs typeface="微软雅黑" panose="020B0503020204020204" charset="-122"/>
                <a:sym typeface="+mn-ea"/>
              </a:rPr>
              <a:t>八七会议</a:t>
            </a:r>
            <a:endParaRPr lang="zh-CN" altLang="en-US" sz="2800" b="1" noProof="0">
              <a:solidFill>
                <a:srgbClr val="FF0000"/>
              </a:solidFill>
              <a:effectLst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578" name="矩形 24577"/>
          <p:cNvSpPr/>
          <p:nvPr>
            <p:custDataLst>
              <p:tags r:id="rId4"/>
            </p:custDataLst>
          </p:nvPr>
        </p:nvSpPr>
        <p:spPr>
          <a:xfrm>
            <a:off x="459105" y="1626235"/>
            <a:ext cx="3888740" cy="520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1927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年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8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7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日  汉口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602" name="矩形 25601"/>
          <p:cNvSpPr/>
          <p:nvPr>
            <p:custDataLst>
              <p:tags r:id="rId5"/>
            </p:custDataLst>
          </p:nvPr>
        </p:nvSpPr>
        <p:spPr>
          <a:xfrm>
            <a:off x="322580" y="2076450"/>
            <a:ext cx="11341100" cy="2297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Calibri" panose="020F0502020204030204"/>
                <a:ea typeface="黑体" panose="02010609060101010101" charset="-122"/>
                <a:cs typeface="黑体" panose="02010609060101010101" charset="-122"/>
              </a:rPr>
              <a:t>①确定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土地革命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武装起义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的方针。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>
                <a:ln>
                  <a:noFill/>
                </a:ln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Calibri" panose="020F0502020204030204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en-US" sz="320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毛泽东</a:t>
            </a:r>
            <a:r>
              <a:rPr lang="zh-CN" altLang="en-US" sz="3200">
                <a:ln>
                  <a:noFill/>
                </a:ln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提出“</a:t>
            </a:r>
            <a:r>
              <a:rPr lang="zh-CN" altLang="en-US" sz="320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政权是由枪杆子中取得的</a:t>
            </a:r>
            <a:r>
              <a:rPr lang="zh-CN" altLang="en-US" sz="3200">
                <a:ln>
                  <a:noFill/>
                </a:ln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”著名论断。</a:t>
            </a:r>
            <a:endParaRPr lang="zh-CN" altLang="en-US" sz="3200">
              <a:ln>
                <a:noFill/>
              </a:ln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Calibri" panose="020F0502020204030204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>
                <a:ln>
                  <a:noFill/>
                </a:ln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Calibri" panose="020F0502020204030204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决定在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秋收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时节发动武装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起义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777480" y="488950"/>
            <a:ext cx="4105275" cy="217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9" name="文本框 7"/>
          <p:cNvSpPr txBox="1"/>
          <p:nvPr/>
        </p:nvSpPr>
        <p:spPr>
          <a:xfrm>
            <a:off x="322580" y="4748530"/>
            <a:ext cx="603377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给中国共产党人指明了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革命的方向</a:t>
            </a:r>
            <a:endParaRPr lang="zh-CN" altLang="en-US" sz="3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" name="图片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51046" y="3879673"/>
            <a:ext cx="5582920" cy="22455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24245" y="480695"/>
            <a:ext cx="5674360" cy="2724150"/>
          </a:xfrm>
          <a:prstGeom prst="rect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《西江月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秋收起义》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——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毛泽东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军叫</a:t>
            </a:r>
            <a:r>
              <a:rPr kumimoji="1" lang="zh-CN" altLang="en-US" sz="28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工农革命</a:t>
            </a:r>
            <a:r>
              <a:rPr kumimoji="1"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，旗号</a:t>
            </a:r>
            <a:r>
              <a:rPr kumimoji="1" lang="zh-CN" altLang="en-US" sz="28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镰刀斧头</a:t>
            </a:r>
            <a:r>
              <a:rPr kumimoji="1"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kumimoji="1"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地主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重重</a:t>
            </a:r>
            <a:r>
              <a:rPr kumimoji="1"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压迫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kumimoji="1"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农民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个个</a:t>
            </a:r>
            <a:r>
              <a:rPr kumimoji="1"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同仇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  </a:t>
            </a:r>
            <a:endParaRPr kumimoji="1"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920105" y="3656330"/>
            <a:ext cx="6081395" cy="30270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76860" y="1424305"/>
            <a:ext cx="4761230" cy="48831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</a:pPr>
            <a:r>
              <a:rPr lang="en-US" altLang="zh-CN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1927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月，毛泽东领导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3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6860" y="1994535"/>
            <a:ext cx="5643245" cy="6680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第一次打出了</a:t>
            </a:r>
            <a:r>
              <a:rPr lang="en-US" altLang="zh-CN" sz="3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工农革命军</a:t>
            </a:r>
            <a:r>
              <a:rPr lang="en-US" altLang="zh-CN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的旗帜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NEU-BZ" charset="0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95885" y="119380"/>
            <a:ext cx="5449570" cy="560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擎枪易帜—武装起义</a:t>
            </a:r>
            <a:endParaRPr lang="zh-CN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标题 4"/>
          <p:cNvSpPr txBox="1">
            <a:spLocks noGrp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227330" y="807085"/>
            <a:ext cx="1779905" cy="52324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buClrTx/>
              <a:buSzTx/>
              <a:buFontTx/>
              <a:defRPr/>
            </a:pPr>
            <a:r>
              <a:rPr lang="zh-CN" altLang="en-US" sz="2800" spc="0" noProof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秋收起义</a:t>
            </a:r>
            <a:endParaRPr lang="zh-CN" altLang="en-US" sz="2800" b="0" spc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276860" y="2787015"/>
            <a:ext cx="5268595" cy="376491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3" grpId="0" bldLvl="0" animBg="1"/>
      <p:bldP spid="14" grpId="1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39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0845" y="2068195"/>
            <a:ext cx="10973435" cy="12007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1890" tIns="50944" rIns="101890" bIns="50944" anchor="ctr">
            <a:spAutoFit/>
          </a:bodyPr>
          <a:p>
            <a:pPr indent="371475"/>
            <a:endParaRPr kumimoji="1" lang="en-US" altLang="zh-CN" sz="2665" dirty="0">
              <a:solidFill>
                <a:srgbClr val="66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71475"/>
            <a:endParaRPr kumimoji="1" lang="en-US" altLang="zh-CN" sz="4475" b="1" dirty="0">
              <a:solidFill>
                <a:srgbClr val="66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314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245" y="80645"/>
            <a:ext cx="8616315" cy="676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线形标注 2 17424"/>
          <p:cNvSpPr/>
          <p:nvPr>
            <p:custDataLst>
              <p:tags r:id="rId4"/>
            </p:custDataLst>
          </p:nvPr>
        </p:nvSpPr>
        <p:spPr>
          <a:xfrm>
            <a:off x="2736850" y="140335"/>
            <a:ext cx="2860675" cy="558165"/>
          </a:xfrm>
          <a:prstGeom prst="borderCallout2">
            <a:avLst>
              <a:gd name="adj1" fmla="val 21300"/>
              <a:gd name="adj2" fmla="val 99533"/>
              <a:gd name="adj3" fmla="val 21241"/>
              <a:gd name="adj4" fmla="val 139981"/>
              <a:gd name="adj5" fmla="val 150334"/>
              <a:gd name="adj6" fmla="val 158160"/>
            </a:avLst>
          </a:prstGeom>
          <a:ln w="635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工农革命军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7011035" y="560070"/>
            <a:ext cx="524510" cy="64516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16"/>
          <p:cNvGrpSpPr/>
          <p:nvPr/>
        </p:nvGrpSpPr>
        <p:grpSpPr>
          <a:xfrm>
            <a:off x="4679218" y="1530139"/>
            <a:ext cx="1009946" cy="552450"/>
            <a:chOff x="5999844" y="1872071"/>
            <a:chExt cx="1008706" cy="706374"/>
          </a:xfrm>
        </p:grpSpPr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5999844" y="1872071"/>
              <a:ext cx="1008410" cy="70637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D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89" name="文本框 3"/>
            <p:cNvSpPr txBox="1"/>
            <p:nvPr>
              <p:custDataLst>
                <p:tags r:id="rId8"/>
              </p:custDataLst>
            </p:nvPr>
          </p:nvSpPr>
          <p:spPr>
            <a:xfrm>
              <a:off x="6085464" y="1872071"/>
              <a:ext cx="923086" cy="6479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700" b="1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长沙</a:t>
              </a:r>
              <a:endParaRPr lang="zh-CN" altLang="en-US" sz="27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28675" name="矩形 17421"/>
          <p:cNvSpPr/>
          <p:nvPr>
            <p:custDataLst>
              <p:tags r:id="rId9"/>
            </p:custDataLst>
          </p:nvPr>
        </p:nvSpPr>
        <p:spPr>
          <a:xfrm>
            <a:off x="2040890" y="1484630"/>
            <a:ext cx="2638425" cy="583565"/>
          </a:xfrm>
          <a:prstGeom prst="rect">
            <a:avLst/>
          </a:prstGeom>
          <a:ln w="635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计划攻打中心城市</a:t>
            </a:r>
            <a:endParaRPr lang="zh-CN" altLang="en-US" sz="2400" b="1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8681" name="线形标注 2 17429"/>
          <p:cNvSpPr/>
          <p:nvPr/>
        </p:nvSpPr>
        <p:spPr>
          <a:xfrm>
            <a:off x="891540" y="5419725"/>
            <a:ext cx="4492625" cy="999490"/>
          </a:xfrm>
          <a:prstGeom prst="borderCallout2">
            <a:avLst>
              <a:gd name="adj1" fmla="val 11500"/>
              <a:gd name="adj2" fmla="val 102620"/>
              <a:gd name="adj3" fmla="val 13611"/>
              <a:gd name="adj4" fmla="val 102053"/>
              <a:gd name="adj5" fmla="val -202858"/>
              <a:gd name="adj6" fmla="val 125356"/>
            </a:avLst>
          </a:prstGeom>
          <a:solidFill>
            <a:schemeClr val="bg1"/>
          </a:solidFill>
          <a:ln w="635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 b="1" spc="-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创建</a:t>
            </a:r>
            <a:r>
              <a:rPr lang="zh-CN" altLang="en-US" sz="2800" b="1" spc="-300"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第一个农村革命根据地</a:t>
            </a:r>
            <a:endParaRPr lang="zh-CN" altLang="en-US" sz="2800" b="1" spc="-300"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2800" b="1" spc="-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zh-CN" altLang="en-US" sz="2800" b="1" spc="-300"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井冈山革命根据地</a:t>
            </a:r>
            <a:r>
              <a:rPr lang="zh-CN" altLang="en-US" sz="2800" b="1" spc="-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 spc="-300"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590665" y="3054350"/>
            <a:ext cx="571500" cy="56356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7092315" y="2984500"/>
            <a:ext cx="1576388" cy="64611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2"/>
            </a:outerShdw>
          </a:effectLst>
        </p:spPr>
        <p:txBody>
          <a:bodyPr wrap="square" anchor="t">
            <a:spAutoFit/>
          </a:bodyPr>
          <a:p>
            <a:r>
              <a:rPr lang="zh-CN" altLang="en-US" sz="360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charset="-122"/>
              </a:rPr>
              <a:t>井冈山</a:t>
            </a:r>
            <a:endParaRPr lang="zh-CN" altLang="en-US" sz="360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0890" y="1394460"/>
            <a:ext cx="4373880" cy="18745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1535" y="2068195"/>
            <a:ext cx="4389120" cy="2385060"/>
          </a:xfrm>
          <a:prstGeom prst="rect">
            <a:avLst/>
          </a:prstGeom>
        </p:spPr>
      </p:pic>
      <p:sp>
        <p:nvSpPr>
          <p:cNvPr id="2" name="标题 1"/>
          <p:cNvSpPr txBox="1"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85420" y="140335"/>
            <a:ext cx="2286635" cy="52324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buClrTx/>
              <a:buSzTx/>
              <a:buFontTx/>
              <a:defRPr/>
            </a:pPr>
            <a:r>
              <a:rPr lang="zh-CN" altLang="en-US" sz="2800" spc="0" noProof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秋收起义</a:t>
            </a:r>
            <a:endParaRPr lang="zh-CN" altLang="en-US" sz="2800" b="0" spc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97295" y="1644015"/>
            <a:ext cx="524510" cy="64516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97295" y="2973070"/>
            <a:ext cx="524510" cy="64516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标注 30"/>
          <p:cNvSpPr/>
          <p:nvPr>
            <p:custDataLst>
              <p:tags r:id="rId14"/>
            </p:custDataLst>
          </p:nvPr>
        </p:nvSpPr>
        <p:spPr>
          <a:xfrm>
            <a:off x="127635" y="2362200"/>
            <a:ext cx="1913255" cy="1358900"/>
          </a:xfrm>
          <a:prstGeom prst="wedgeRectCallout">
            <a:avLst>
              <a:gd name="adj1" fmla="val -19897"/>
              <a:gd name="adj2" fmla="val 90046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起义军从原来的</a:t>
            </a:r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5000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多人，到现在剩下</a:t>
            </a:r>
            <a:endParaRPr lang="zh-CN" altLang="en-US" sz="2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不到</a:t>
            </a:r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1000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</a:t>
            </a:r>
            <a:endParaRPr lang="zh-CN" altLang="en-US" sz="2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3" grpId="0" bldLvl="0" animBg="1"/>
      <p:bldP spid="28681" grpId="0" animBg="1"/>
      <p:bldP spid="13" grpId="1" animBg="1"/>
      <p:bldP spid="286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41655" y="1216025"/>
            <a:ext cx="1107503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altLang="en-US" sz="26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归纳两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</a:t>
            </a:r>
            <a:r>
              <a:rPr lang="zh-CN" altLang="en-US" sz="26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起义攻打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目标和</a:t>
            </a:r>
            <a:r>
              <a:rPr lang="zh-CN" altLang="en-US" sz="26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结果的相似之处。</a:t>
            </a:r>
            <a:endParaRPr lang="en-US" altLang="zh-CN" sz="26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19430" y="2034540"/>
          <a:ext cx="11097260" cy="2334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7015"/>
                <a:gridCol w="1875155"/>
                <a:gridCol w="1595120"/>
                <a:gridCol w="1641475"/>
                <a:gridCol w="4468495"/>
              </a:tblGrid>
              <a:tr h="507365"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起义名称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时间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领导人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攻打目标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结果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</a:tr>
              <a:tr h="913765"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南昌起义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algn="ctr"/>
                      <a:r>
                        <a:rPr lang="en-US" altLang="zh-CN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1927</a:t>
                      </a:r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年</a:t>
                      </a:r>
                      <a:r>
                        <a:rPr lang="en-US" altLang="zh-CN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8</a:t>
                      </a:r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月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周恩来等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algn="ctr"/>
                      <a:endParaRPr lang="en-US" altLang="zh-CN" sz="2400" smtClean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/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</a:tr>
              <a:tr h="913765"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秋收起义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algn="ctr"/>
                      <a:r>
                        <a:rPr lang="en-US" altLang="zh-CN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1927</a:t>
                      </a:r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年</a:t>
                      </a:r>
                      <a:r>
                        <a:rPr lang="en-US" altLang="zh-CN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9</a:t>
                      </a:r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月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400" smtClean="0">
                          <a:latin typeface="华文中宋" panose="02010600040101010101" charset="-122"/>
                          <a:ea typeface="华文中宋" panose="02010600040101010101" charset="-122"/>
                        </a:rPr>
                        <a:t>毛泽东等</a:t>
                      </a:r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algn="ctr"/>
                      <a:endParaRPr lang="en-US" altLang="zh-CN" sz="2400" smtClean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/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algn="ctr"/>
                      <a:endParaRPr lang="zh-CN" altLang="en-US" sz="24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545394" y="2772248"/>
            <a:ext cx="13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</a:rPr>
              <a:t>南昌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662869" y="3676313"/>
            <a:ext cx="125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</a:rPr>
              <a:t>长沙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028180" y="3491865"/>
            <a:ext cx="4589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占领南昌，南下</a:t>
            </a: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</a:rPr>
              <a:t>广州，</a:t>
            </a:r>
            <a:endParaRPr lang="zh-CN" altLang="en-US" sz="2400" smtClean="0">
              <a:latin typeface="华文中宋" panose="02010600040101010101" charset="-122"/>
              <a:ea typeface="华文中宋" panose="02010600040101010101" charset="-122"/>
            </a:endParaRPr>
          </a:p>
          <a:p>
            <a:pPr algn="ctr"/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</a:rPr>
              <a:t>遭到封堵，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损失严</a:t>
            </a: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</a:rPr>
              <a:t>重。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7027793" y="2758474"/>
            <a:ext cx="440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</a:rPr>
              <a:t>进攻长沙受挫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519430" y="4833620"/>
            <a:ext cx="11075670" cy="7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400" b="1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俄式城市中心</a:t>
            </a:r>
            <a:r>
              <a:rPr lang="zh-CN" altLang="en-US" sz="3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的</a:t>
            </a:r>
            <a:r>
              <a:rPr lang="zh-CN" altLang="en-US" sz="3400" b="1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革命道路</a:t>
            </a:r>
            <a:r>
              <a:rPr lang="zh-CN" altLang="en-US" sz="3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在中国走不通！</a:t>
            </a:r>
            <a:endParaRPr lang="zh-CN" altLang="en-US" sz="3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95885" y="119380"/>
            <a:ext cx="5449570" cy="560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擎枪易帜—武装起义</a:t>
            </a:r>
            <a:endParaRPr lang="zh-CN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6365" y="886460"/>
            <a:ext cx="4119880" cy="529463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4694555" y="1462405"/>
            <a:ext cx="3501390" cy="646430"/>
          </a:xfrm>
          <a:prstGeom prst="rect">
            <a:avLst/>
          </a:prstGeom>
          <a:solidFill>
            <a:srgbClr val="F6D4CE">
              <a:alpha val="42000"/>
            </a:srgbClr>
          </a:solidFill>
        </p:spPr>
        <p:txBody>
          <a:bodyPr wrap="square" rtlCol="0">
            <a:noAutofit/>
          </a:bodyPr>
          <a:p>
            <a:pPr algn="l"/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将党支部建在连队上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169670" y="3333750"/>
            <a:ext cx="436880" cy="408940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1557020" y="3301365"/>
            <a:ext cx="1097280" cy="451485"/>
          </a:xfrm>
          <a:prstGeom prst="rect">
            <a:avLst/>
          </a:prstGeom>
          <a:solidFill>
            <a:srgbClr val="F6D4CE"/>
          </a:solidFill>
        </p:spPr>
        <p:txBody>
          <a:bodyPr wrap="none" rtlCol="0">
            <a:no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sym typeface="+mn-ea"/>
              </a:rPr>
              <a:t>井冈山</a:t>
            </a:r>
            <a:endParaRPr lang="zh-CN" altLang="en-US" sz="24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1557020" y="2686050"/>
            <a:ext cx="830580" cy="451485"/>
          </a:xfrm>
          <a:prstGeom prst="rect">
            <a:avLst/>
          </a:prstGeom>
          <a:solidFill>
            <a:srgbClr val="F6D4CE"/>
          </a:solidFill>
        </p:spPr>
        <p:txBody>
          <a:bodyPr wrap="square" rtlCol="0">
            <a:no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sym typeface="+mn-ea"/>
              </a:rPr>
              <a:t>三湾</a:t>
            </a:r>
            <a:endParaRPr lang="zh-CN" altLang="en-US" sz="2400" b="1">
              <a:solidFill>
                <a:srgbClr val="C00000"/>
              </a:solidFill>
              <a:sym typeface="+mn-ea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169670" y="2685415"/>
            <a:ext cx="436880" cy="408940"/>
          </a:xfrm>
          <a:prstGeom prst="rect">
            <a:avLst/>
          </a:prstGeom>
        </p:spPr>
      </p:pic>
      <p:sp>
        <p:nvSpPr>
          <p:cNvPr id="12299" name="文本框 7"/>
          <p:cNvSpPr txBox="1"/>
          <p:nvPr/>
        </p:nvSpPr>
        <p:spPr>
          <a:xfrm>
            <a:off x="4666615" y="2995930"/>
            <a:ext cx="5316220" cy="5219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从组织上确立了党对军队的领导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4694555" y="898525"/>
            <a:ext cx="2466340" cy="549910"/>
          </a:xfrm>
          <a:prstGeom prst="rect">
            <a:avLst/>
          </a:prstGeom>
          <a:solidFill>
            <a:srgbClr val="E60000">
              <a:alpha val="75000"/>
            </a:srgbClr>
          </a:solidFill>
          <a:ln>
            <a:noFill/>
          </a:ln>
        </p:spPr>
        <p:txBody>
          <a:bodyPr wrap="none" rtlCol="0" anchor="t"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三湾改编</a:t>
            </a:r>
            <a:endParaRPr lang="zh-CN" altLang="en-US" sz="2800" b="1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4" name="波形 3"/>
          <p:cNvSpPr/>
          <p:nvPr/>
        </p:nvSpPr>
        <p:spPr>
          <a:xfrm>
            <a:off x="9803765" y="2174875"/>
            <a:ext cx="1813560" cy="1082040"/>
          </a:xfrm>
          <a:prstGeom prst="wave">
            <a:avLst>
              <a:gd name="adj1" fmla="val 12500"/>
              <a:gd name="adj2" fmla="val -825"/>
            </a:avLst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None/>
            </a:pPr>
            <a:r>
              <a:rPr lang="en-US" altLang="zh-CN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“党指挥枪”</a:t>
            </a:r>
            <a:endParaRPr lang="en-US" altLang="zh-CN" sz="2400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5819140" y="2174875"/>
            <a:ext cx="277495" cy="7683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4" grpId="0" bldLvl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9838690" y="61652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7970" y="2734310"/>
            <a:ext cx="11751310" cy="1091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</a:rPr>
              <a:t>材</a:t>
            </a: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</a:rPr>
              <a:t>料二：井冈山地区</a:t>
            </a:r>
            <a:r>
              <a:rPr lang="zh-CN" altLang="en-US" sz="2600" smtClean="0">
                <a:latin typeface="华文中宋" panose="02010600040101010101" charset="-122"/>
                <a:ea typeface="华文中宋" panose="02010600040101010101" charset="-122"/>
              </a:rPr>
              <a:t>位于</a:t>
            </a: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</a:rPr>
              <a:t>罗霄</a:t>
            </a:r>
            <a:r>
              <a:rPr lang="zh-CN" altLang="en-US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山脉</a:t>
            </a: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</a:rPr>
              <a:t>中段的</a:t>
            </a:r>
            <a:r>
              <a:rPr lang="zh-CN" altLang="en-US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湘赣边界</a:t>
            </a: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</a:rPr>
              <a:t>。此处，</a:t>
            </a:r>
            <a:r>
              <a:rPr lang="zh-CN" altLang="en-US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地势险要</a:t>
            </a:r>
            <a:r>
              <a:rPr lang="zh-CN" altLang="en-US" sz="2600" smtClean="0">
                <a:latin typeface="华文中宋" panose="02010600040101010101" charset="-122"/>
                <a:ea typeface="华文中宋" panose="02010600040101010101" charset="-122"/>
              </a:rPr>
              <a:t>，只有</a:t>
            </a: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</a:rPr>
              <a:t>几条狭窄的小路通往山内，进可攻，退可守。</a:t>
            </a:r>
            <a:endParaRPr lang="zh-CN" altLang="en-US" sz="26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67335" y="4094480"/>
            <a:ext cx="11751310" cy="11372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材料三：井冈山的</a:t>
            </a:r>
            <a:r>
              <a:rPr lang="zh-CN" altLang="en-US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自然资源</a:t>
            </a: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十分丰富，森林覆盖率高达</a:t>
            </a:r>
            <a:r>
              <a:rPr lang="en-US" altLang="zh-CN" sz="26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60%</a:t>
            </a: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。周围各县</a:t>
            </a:r>
            <a:r>
              <a:rPr lang="zh-CN" altLang="en-US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农业经济</a:t>
            </a: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可供部队筹措给养</a:t>
            </a:r>
            <a:r>
              <a:rPr lang="zh-CN" altLang="en-US" sz="2600" smtClean="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。</a:t>
            </a:r>
            <a:endParaRPr lang="en-US" altLang="zh-CN" sz="2600" smtClean="0"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68605" y="5500370"/>
            <a:ext cx="11750675" cy="1164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6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材料四：大革命时期建立过</a:t>
            </a:r>
            <a:r>
              <a:rPr lang="zh-CN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党的组织、工会、农会和农民武装</a:t>
            </a:r>
            <a:r>
              <a:rPr lang="zh-CN" sz="26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，还保存着袁文才、王佐两支</a:t>
            </a:r>
            <a:r>
              <a:rPr lang="zh-CN" sz="26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农民自卫军</a:t>
            </a:r>
            <a:r>
              <a:rPr lang="zh-CN" sz="2600" smtClean="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。</a:t>
            </a:r>
            <a:endParaRPr lang="en-US" altLang="zh-CN" sz="2800" smtClean="0"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6759905" y="6043942"/>
            <a:ext cx="4066117" cy="5530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历史红</a:t>
            </a:r>
            <a:r>
              <a:rPr lang="en-US" altLang="zh-CN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群众基础好</a:t>
            </a:r>
            <a:endParaRPr lang="zh-CN" altLang="en-US" sz="3000" b="1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6005195" y="4658360"/>
            <a:ext cx="5702935" cy="50927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特产多，土豪多</a:t>
            </a:r>
            <a:r>
              <a:rPr lang="en-US" altLang="zh-CN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解决部队给养</a:t>
            </a:r>
            <a:endParaRPr lang="zh-CN" altLang="en-US" sz="3000" b="1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TextBox 4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89015" y="3280410"/>
            <a:ext cx="5785485" cy="51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1890" tIns="50944" rIns="101890" bIns="50944">
            <a:noAutofit/>
          </a:bodyPr>
          <a:p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地势险</a:t>
            </a:r>
            <a:r>
              <a:rPr lang="en-US" altLang="zh-CN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易守难攻，适合打游击</a:t>
            </a:r>
            <a:endParaRPr lang="zh-CN" altLang="en-US" sz="3000" b="1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2" name="组合 21"/>
          <p:cNvGrpSpPr/>
          <p:nvPr>
            <p:custDataLst>
              <p:tags r:id="rId8"/>
            </p:custDataLst>
          </p:nvPr>
        </p:nvGrpSpPr>
        <p:grpSpPr>
          <a:xfrm>
            <a:off x="267335" y="72390"/>
            <a:ext cx="10680846" cy="674370"/>
            <a:chOff x="4797" y="5501"/>
            <a:chExt cx="20384" cy="1063"/>
          </a:xfrm>
        </p:grpSpPr>
        <p:sp>
          <p:nvSpPr>
            <p:cNvPr id="23" name="矩形 22"/>
            <p:cNvSpPr/>
            <p:nvPr>
              <p:custDataLst>
                <p:tags r:id="rId9"/>
              </p:custDataLst>
            </p:nvPr>
          </p:nvSpPr>
          <p:spPr>
            <a:xfrm>
              <a:off x="4797" y="5501"/>
              <a:ext cx="20384" cy="1063"/>
            </a:xfrm>
            <a:prstGeom prst="rect">
              <a:avLst/>
            </a:prstGeom>
            <a:solidFill>
              <a:srgbClr val="510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800" strike="noStrike" noProof="1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sp>
          <p:nvSpPr>
            <p:cNvPr id="24" name="Text Box 20"/>
            <p:cNvSpPr txBox="1"/>
            <p:nvPr>
              <p:custDataLst>
                <p:tags r:id="rId10"/>
              </p:custDataLst>
            </p:nvPr>
          </p:nvSpPr>
          <p:spPr>
            <a:xfrm>
              <a:off x="6328" y="5623"/>
              <a:ext cx="18620" cy="940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tIns="0" rIns="0" bIns="0" anchor="t" anchorCtr="0">
              <a:no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       </a:t>
              </a:r>
              <a:r>
                <a:rPr lang="zh-CN" altLang="en-US" sz="3000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小组讨论：为什么要到井冈山建立农村革命根据地？</a:t>
              </a:r>
              <a:endParaRPr lang="zh-CN" altLang="en-US" sz="300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endParaRPr>
            </a:p>
          </p:txBody>
        </p:sp>
        <p:sp>
          <p:nvSpPr>
            <p:cNvPr id="25" name="iconfont-11092-522654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5143" y="5511"/>
              <a:ext cx="963" cy="963"/>
            </a:xfrm>
            <a:custGeom>
              <a:avLst/>
              <a:gdLst/>
              <a:ahLst/>
              <a:cxnLst>
                <a:cxn ang="0">
                  <a:pos x="866" y="481"/>
                </a:cxn>
                <a:cxn ang="0">
                  <a:pos x="683" y="153"/>
                </a:cxn>
                <a:cxn ang="0">
                  <a:pos x="308" y="137"/>
                </a:cxn>
                <a:cxn ang="0">
                  <a:pos x="97" y="448"/>
                </a:cxn>
                <a:cxn ang="0">
                  <a:pos x="252" y="791"/>
                </a:cxn>
                <a:cxn ang="0">
                  <a:pos x="263" y="859"/>
                </a:cxn>
                <a:cxn ang="0">
                  <a:pos x="195" y="868"/>
                </a:cxn>
                <a:cxn ang="0">
                  <a:pos x="0" y="481"/>
                </a:cxn>
                <a:cxn ang="0">
                  <a:pos x="481" y="0"/>
                </a:cxn>
                <a:cxn ang="0">
                  <a:pos x="963" y="481"/>
                </a:cxn>
                <a:cxn ang="0">
                  <a:pos x="481" y="963"/>
                </a:cxn>
                <a:cxn ang="0">
                  <a:pos x="433" y="914"/>
                </a:cxn>
                <a:cxn ang="0">
                  <a:pos x="433" y="818"/>
                </a:cxn>
                <a:cxn ang="0">
                  <a:pos x="481" y="770"/>
                </a:cxn>
                <a:cxn ang="0">
                  <a:pos x="529" y="818"/>
                </a:cxn>
                <a:cxn ang="0">
                  <a:pos x="529" y="863"/>
                </a:cxn>
                <a:cxn ang="0">
                  <a:pos x="866" y="481"/>
                </a:cxn>
                <a:cxn ang="0">
                  <a:pos x="385" y="385"/>
                </a:cxn>
                <a:cxn ang="0">
                  <a:pos x="337" y="433"/>
                </a:cxn>
                <a:cxn ang="0">
                  <a:pos x="289" y="385"/>
                </a:cxn>
                <a:cxn ang="0">
                  <a:pos x="373" y="225"/>
                </a:cxn>
                <a:cxn ang="0">
                  <a:pos x="553" y="206"/>
                </a:cxn>
                <a:cxn ang="0">
                  <a:pos x="669" y="344"/>
                </a:cxn>
                <a:cxn ang="0">
                  <a:pos x="620" y="518"/>
                </a:cxn>
                <a:cxn ang="0">
                  <a:pos x="559" y="556"/>
                </a:cxn>
                <a:cxn ang="0">
                  <a:pos x="529" y="601"/>
                </a:cxn>
                <a:cxn ang="0">
                  <a:pos x="529" y="650"/>
                </a:cxn>
                <a:cxn ang="0">
                  <a:pos x="481" y="698"/>
                </a:cxn>
                <a:cxn ang="0">
                  <a:pos x="433" y="650"/>
                </a:cxn>
                <a:cxn ang="0">
                  <a:pos x="433" y="601"/>
                </a:cxn>
                <a:cxn ang="0">
                  <a:pos x="524" y="467"/>
                </a:cxn>
                <a:cxn ang="0">
                  <a:pos x="551" y="451"/>
                </a:cxn>
                <a:cxn ang="0">
                  <a:pos x="575" y="364"/>
                </a:cxn>
                <a:cxn ang="0">
                  <a:pos x="517" y="295"/>
                </a:cxn>
                <a:cxn ang="0">
                  <a:pos x="385" y="385"/>
                </a:cxn>
              </a:cxnLst>
              <a:rect l="l" t="t" r="r" b="b"/>
              <a:pathLst>
                <a:path w="10668" h="10666">
                  <a:moveTo>
                    <a:pt x="9602" y="5333"/>
                  </a:moveTo>
                  <a:cubicBezTo>
                    <a:pt x="9602" y="3852"/>
                    <a:pt x="8833" y="2477"/>
                    <a:pt x="7572" y="1700"/>
                  </a:cubicBezTo>
                  <a:cubicBezTo>
                    <a:pt x="6311" y="924"/>
                    <a:pt x="4737" y="857"/>
                    <a:pt x="3414" y="1524"/>
                  </a:cubicBezTo>
                  <a:cubicBezTo>
                    <a:pt x="2092" y="2190"/>
                    <a:pt x="1209" y="3495"/>
                    <a:pt x="1084" y="4971"/>
                  </a:cubicBezTo>
                  <a:cubicBezTo>
                    <a:pt x="958" y="6447"/>
                    <a:pt x="1607" y="7882"/>
                    <a:pt x="2797" y="8763"/>
                  </a:cubicBezTo>
                  <a:cubicBezTo>
                    <a:pt x="3041" y="8936"/>
                    <a:pt x="3094" y="9275"/>
                    <a:pt x="2917" y="9515"/>
                  </a:cubicBezTo>
                  <a:cubicBezTo>
                    <a:pt x="2739" y="9755"/>
                    <a:pt x="2399" y="9803"/>
                    <a:pt x="2163" y="9620"/>
                  </a:cubicBezTo>
                  <a:cubicBezTo>
                    <a:pt x="802" y="8616"/>
                    <a:pt x="0" y="7024"/>
                    <a:pt x="2" y="5333"/>
                  </a:cubicBezTo>
                  <a:cubicBezTo>
                    <a:pt x="2" y="2387"/>
                    <a:pt x="2389" y="0"/>
                    <a:pt x="5335" y="0"/>
                  </a:cubicBezTo>
                  <a:cubicBezTo>
                    <a:pt x="8281" y="0"/>
                    <a:pt x="10668" y="2387"/>
                    <a:pt x="10668" y="5333"/>
                  </a:cubicBezTo>
                  <a:cubicBezTo>
                    <a:pt x="10668" y="8279"/>
                    <a:pt x="8281" y="10666"/>
                    <a:pt x="5335" y="10666"/>
                  </a:cubicBezTo>
                  <a:cubicBezTo>
                    <a:pt x="5040" y="10666"/>
                    <a:pt x="4802" y="10428"/>
                    <a:pt x="4802" y="10133"/>
                  </a:cubicBezTo>
                  <a:lnTo>
                    <a:pt x="4802" y="9066"/>
                  </a:lnTo>
                  <a:cubicBezTo>
                    <a:pt x="4802" y="8772"/>
                    <a:pt x="5040" y="8533"/>
                    <a:pt x="5335" y="8533"/>
                  </a:cubicBezTo>
                  <a:cubicBezTo>
                    <a:pt x="5630" y="8533"/>
                    <a:pt x="5868" y="8772"/>
                    <a:pt x="5868" y="9066"/>
                  </a:cubicBezTo>
                  <a:lnTo>
                    <a:pt x="5868" y="9567"/>
                  </a:lnTo>
                  <a:cubicBezTo>
                    <a:pt x="8002" y="9298"/>
                    <a:pt x="9602" y="7483"/>
                    <a:pt x="9602" y="5333"/>
                  </a:cubicBezTo>
                  <a:close/>
                  <a:moveTo>
                    <a:pt x="4268" y="4266"/>
                  </a:moveTo>
                  <a:cubicBezTo>
                    <a:pt x="4268" y="4561"/>
                    <a:pt x="4030" y="4800"/>
                    <a:pt x="3735" y="4800"/>
                  </a:cubicBezTo>
                  <a:cubicBezTo>
                    <a:pt x="3440" y="4800"/>
                    <a:pt x="3202" y="4561"/>
                    <a:pt x="3202" y="4266"/>
                  </a:cubicBezTo>
                  <a:cubicBezTo>
                    <a:pt x="3202" y="3558"/>
                    <a:pt x="3553" y="2896"/>
                    <a:pt x="4140" y="2499"/>
                  </a:cubicBezTo>
                  <a:cubicBezTo>
                    <a:pt x="4727" y="2103"/>
                    <a:pt x="5472" y="2023"/>
                    <a:pt x="6130" y="2287"/>
                  </a:cubicBezTo>
                  <a:cubicBezTo>
                    <a:pt x="6787" y="2551"/>
                    <a:pt x="7271" y="3124"/>
                    <a:pt x="7420" y="3816"/>
                  </a:cubicBezTo>
                  <a:cubicBezTo>
                    <a:pt x="7570" y="4508"/>
                    <a:pt x="7366" y="5230"/>
                    <a:pt x="6876" y="5742"/>
                  </a:cubicBezTo>
                  <a:cubicBezTo>
                    <a:pt x="6711" y="5914"/>
                    <a:pt x="6487" y="6051"/>
                    <a:pt x="6203" y="6164"/>
                  </a:cubicBezTo>
                  <a:cubicBezTo>
                    <a:pt x="6001" y="6246"/>
                    <a:pt x="5868" y="6441"/>
                    <a:pt x="5868" y="6659"/>
                  </a:cubicBezTo>
                  <a:lnTo>
                    <a:pt x="5868" y="7200"/>
                  </a:lnTo>
                  <a:cubicBezTo>
                    <a:pt x="5868" y="7494"/>
                    <a:pt x="5630" y="7733"/>
                    <a:pt x="5335" y="7733"/>
                  </a:cubicBezTo>
                  <a:cubicBezTo>
                    <a:pt x="5040" y="7733"/>
                    <a:pt x="4802" y="7494"/>
                    <a:pt x="4802" y="7200"/>
                  </a:cubicBezTo>
                  <a:lnTo>
                    <a:pt x="4802" y="6659"/>
                  </a:lnTo>
                  <a:cubicBezTo>
                    <a:pt x="4802" y="6006"/>
                    <a:pt x="5199" y="5418"/>
                    <a:pt x="5806" y="5175"/>
                  </a:cubicBezTo>
                  <a:cubicBezTo>
                    <a:pt x="5960" y="5113"/>
                    <a:pt x="6059" y="5052"/>
                    <a:pt x="6106" y="5004"/>
                  </a:cubicBezTo>
                  <a:cubicBezTo>
                    <a:pt x="6351" y="4748"/>
                    <a:pt x="6452" y="4387"/>
                    <a:pt x="6378" y="4041"/>
                  </a:cubicBezTo>
                  <a:cubicBezTo>
                    <a:pt x="6303" y="3695"/>
                    <a:pt x="6061" y="3409"/>
                    <a:pt x="5732" y="3277"/>
                  </a:cubicBezTo>
                  <a:cubicBezTo>
                    <a:pt x="5032" y="2995"/>
                    <a:pt x="4268" y="3511"/>
                    <a:pt x="4268" y="4266"/>
                  </a:cubicBezTo>
                  <a:close/>
                </a:path>
              </a:pathLst>
            </a:custGeom>
            <a:solidFill>
              <a:srgbClr val="8CF3E5"/>
            </a:solidFill>
            <a:ln w="9525">
              <a:noFill/>
            </a:ln>
          </p:spPr>
          <p:txBody>
            <a:bodyPr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267335" y="861695"/>
            <a:ext cx="11751310" cy="1604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</a:rPr>
              <a:t>材料一：</a:t>
            </a:r>
            <a:r>
              <a:rPr lang="zh-CN" altLang="en-US" sz="26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由于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中国革命的敌人异常强大，而且长期占据城市，所以农村是孕育革命的温床，而占全国人口80％以上的农民则是反帝反封建的主力军，是无产阶级最可靠的同盟军。</a:t>
            </a:r>
            <a:endParaRPr lang="en-US" altLang="zh-CN" sz="2800" smtClean="0"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TextBox 4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64785" y="1855470"/>
            <a:ext cx="5958840" cy="610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1890" tIns="50944" rIns="101890" bIns="50944">
            <a:noAutofit/>
          </a:bodyPr>
          <a:p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敌人弱</a:t>
            </a:r>
            <a:r>
              <a:rPr lang="en-US" altLang="zh-CN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远离城市；发动农民革命</a:t>
            </a:r>
            <a:endParaRPr lang="zh-CN" altLang="en-US" sz="3000" b="1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000" b="1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4" grpId="0"/>
      <p:bldP spid="16" grpId="0"/>
      <p:bldP spid="7" grpId="1"/>
      <p:bldP spid="15" grpId="1"/>
      <p:bldP spid="14" grpId="1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9838690" y="61652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267335" y="72390"/>
            <a:ext cx="10680846" cy="674370"/>
            <a:chOff x="4797" y="5501"/>
            <a:chExt cx="20384" cy="1063"/>
          </a:xfrm>
        </p:grpSpPr>
        <p:sp>
          <p:nvSpPr>
            <p:cNvPr id="23" name="矩形 22"/>
            <p:cNvSpPr/>
            <p:nvPr>
              <p:custDataLst>
                <p:tags r:id="rId3"/>
              </p:custDataLst>
            </p:nvPr>
          </p:nvSpPr>
          <p:spPr>
            <a:xfrm>
              <a:off x="4797" y="5501"/>
              <a:ext cx="20384" cy="1063"/>
            </a:xfrm>
            <a:prstGeom prst="rect">
              <a:avLst/>
            </a:prstGeom>
            <a:solidFill>
              <a:srgbClr val="510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800" strike="noStrike" noProof="1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sp>
          <p:nvSpPr>
            <p:cNvPr id="24" name="Text Box 20"/>
            <p:cNvSpPr txBox="1"/>
            <p:nvPr>
              <p:custDataLst>
                <p:tags r:id="rId4"/>
              </p:custDataLst>
            </p:nvPr>
          </p:nvSpPr>
          <p:spPr>
            <a:xfrm>
              <a:off x="6328" y="5623"/>
              <a:ext cx="18620" cy="940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tIns="0" rIns="0" bIns="0" anchor="t" anchorCtr="0">
              <a:noAutofit/>
            </a:bodyPr>
            <a:p>
              <a:pPr algn="ctr">
                <a:lnSpc>
                  <a:spcPct val="12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       </a:t>
              </a:r>
              <a:r>
                <a:rPr lang="zh-CN" altLang="en-US" sz="3000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rPr>
                <a:t>小组讨论：为什么要到井冈山建立农村革命根据地？</a:t>
              </a:r>
              <a:endParaRPr lang="zh-CN" altLang="en-US" sz="300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endParaRPr>
            </a:p>
          </p:txBody>
        </p:sp>
        <p:sp>
          <p:nvSpPr>
            <p:cNvPr id="25" name="iconfont-11092-522654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5143" y="5511"/>
              <a:ext cx="963" cy="963"/>
            </a:xfrm>
            <a:custGeom>
              <a:avLst/>
              <a:gdLst/>
              <a:ahLst/>
              <a:cxnLst>
                <a:cxn ang="0">
                  <a:pos x="866" y="481"/>
                </a:cxn>
                <a:cxn ang="0">
                  <a:pos x="683" y="153"/>
                </a:cxn>
                <a:cxn ang="0">
                  <a:pos x="308" y="137"/>
                </a:cxn>
                <a:cxn ang="0">
                  <a:pos x="97" y="448"/>
                </a:cxn>
                <a:cxn ang="0">
                  <a:pos x="252" y="791"/>
                </a:cxn>
                <a:cxn ang="0">
                  <a:pos x="263" y="859"/>
                </a:cxn>
                <a:cxn ang="0">
                  <a:pos x="195" y="868"/>
                </a:cxn>
                <a:cxn ang="0">
                  <a:pos x="0" y="481"/>
                </a:cxn>
                <a:cxn ang="0">
                  <a:pos x="481" y="0"/>
                </a:cxn>
                <a:cxn ang="0">
                  <a:pos x="963" y="481"/>
                </a:cxn>
                <a:cxn ang="0">
                  <a:pos x="481" y="963"/>
                </a:cxn>
                <a:cxn ang="0">
                  <a:pos x="433" y="914"/>
                </a:cxn>
                <a:cxn ang="0">
                  <a:pos x="433" y="818"/>
                </a:cxn>
                <a:cxn ang="0">
                  <a:pos x="481" y="770"/>
                </a:cxn>
                <a:cxn ang="0">
                  <a:pos x="529" y="818"/>
                </a:cxn>
                <a:cxn ang="0">
                  <a:pos x="529" y="863"/>
                </a:cxn>
                <a:cxn ang="0">
                  <a:pos x="866" y="481"/>
                </a:cxn>
                <a:cxn ang="0">
                  <a:pos x="385" y="385"/>
                </a:cxn>
                <a:cxn ang="0">
                  <a:pos x="337" y="433"/>
                </a:cxn>
                <a:cxn ang="0">
                  <a:pos x="289" y="385"/>
                </a:cxn>
                <a:cxn ang="0">
                  <a:pos x="373" y="225"/>
                </a:cxn>
                <a:cxn ang="0">
                  <a:pos x="553" y="206"/>
                </a:cxn>
                <a:cxn ang="0">
                  <a:pos x="669" y="344"/>
                </a:cxn>
                <a:cxn ang="0">
                  <a:pos x="620" y="518"/>
                </a:cxn>
                <a:cxn ang="0">
                  <a:pos x="559" y="556"/>
                </a:cxn>
                <a:cxn ang="0">
                  <a:pos x="529" y="601"/>
                </a:cxn>
                <a:cxn ang="0">
                  <a:pos x="529" y="650"/>
                </a:cxn>
                <a:cxn ang="0">
                  <a:pos x="481" y="698"/>
                </a:cxn>
                <a:cxn ang="0">
                  <a:pos x="433" y="650"/>
                </a:cxn>
                <a:cxn ang="0">
                  <a:pos x="433" y="601"/>
                </a:cxn>
                <a:cxn ang="0">
                  <a:pos x="524" y="467"/>
                </a:cxn>
                <a:cxn ang="0">
                  <a:pos x="551" y="451"/>
                </a:cxn>
                <a:cxn ang="0">
                  <a:pos x="575" y="364"/>
                </a:cxn>
                <a:cxn ang="0">
                  <a:pos x="517" y="295"/>
                </a:cxn>
                <a:cxn ang="0">
                  <a:pos x="385" y="385"/>
                </a:cxn>
              </a:cxnLst>
              <a:rect l="l" t="t" r="r" b="b"/>
              <a:pathLst>
                <a:path w="10668" h="10666">
                  <a:moveTo>
                    <a:pt x="9602" y="5333"/>
                  </a:moveTo>
                  <a:cubicBezTo>
                    <a:pt x="9602" y="3852"/>
                    <a:pt x="8833" y="2477"/>
                    <a:pt x="7572" y="1700"/>
                  </a:cubicBezTo>
                  <a:cubicBezTo>
                    <a:pt x="6311" y="924"/>
                    <a:pt x="4737" y="857"/>
                    <a:pt x="3414" y="1524"/>
                  </a:cubicBezTo>
                  <a:cubicBezTo>
                    <a:pt x="2092" y="2190"/>
                    <a:pt x="1209" y="3495"/>
                    <a:pt x="1084" y="4971"/>
                  </a:cubicBezTo>
                  <a:cubicBezTo>
                    <a:pt x="958" y="6447"/>
                    <a:pt x="1607" y="7882"/>
                    <a:pt x="2797" y="8763"/>
                  </a:cubicBezTo>
                  <a:cubicBezTo>
                    <a:pt x="3041" y="8936"/>
                    <a:pt x="3094" y="9275"/>
                    <a:pt x="2917" y="9515"/>
                  </a:cubicBezTo>
                  <a:cubicBezTo>
                    <a:pt x="2739" y="9755"/>
                    <a:pt x="2399" y="9803"/>
                    <a:pt x="2163" y="9620"/>
                  </a:cubicBezTo>
                  <a:cubicBezTo>
                    <a:pt x="802" y="8616"/>
                    <a:pt x="0" y="7024"/>
                    <a:pt x="2" y="5333"/>
                  </a:cubicBezTo>
                  <a:cubicBezTo>
                    <a:pt x="2" y="2387"/>
                    <a:pt x="2389" y="0"/>
                    <a:pt x="5335" y="0"/>
                  </a:cubicBezTo>
                  <a:cubicBezTo>
                    <a:pt x="8281" y="0"/>
                    <a:pt x="10668" y="2387"/>
                    <a:pt x="10668" y="5333"/>
                  </a:cubicBezTo>
                  <a:cubicBezTo>
                    <a:pt x="10668" y="8279"/>
                    <a:pt x="8281" y="10666"/>
                    <a:pt x="5335" y="10666"/>
                  </a:cubicBezTo>
                  <a:cubicBezTo>
                    <a:pt x="5040" y="10666"/>
                    <a:pt x="4802" y="10428"/>
                    <a:pt x="4802" y="10133"/>
                  </a:cubicBezTo>
                  <a:lnTo>
                    <a:pt x="4802" y="9066"/>
                  </a:lnTo>
                  <a:cubicBezTo>
                    <a:pt x="4802" y="8772"/>
                    <a:pt x="5040" y="8533"/>
                    <a:pt x="5335" y="8533"/>
                  </a:cubicBezTo>
                  <a:cubicBezTo>
                    <a:pt x="5630" y="8533"/>
                    <a:pt x="5868" y="8772"/>
                    <a:pt x="5868" y="9066"/>
                  </a:cubicBezTo>
                  <a:lnTo>
                    <a:pt x="5868" y="9567"/>
                  </a:lnTo>
                  <a:cubicBezTo>
                    <a:pt x="8002" y="9298"/>
                    <a:pt x="9602" y="7483"/>
                    <a:pt x="9602" y="5333"/>
                  </a:cubicBezTo>
                  <a:close/>
                  <a:moveTo>
                    <a:pt x="4268" y="4266"/>
                  </a:moveTo>
                  <a:cubicBezTo>
                    <a:pt x="4268" y="4561"/>
                    <a:pt x="4030" y="4800"/>
                    <a:pt x="3735" y="4800"/>
                  </a:cubicBezTo>
                  <a:cubicBezTo>
                    <a:pt x="3440" y="4800"/>
                    <a:pt x="3202" y="4561"/>
                    <a:pt x="3202" y="4266"/>
                  </a:cubicBezTo>
                  <a:cubicBezTo>
                    <a:pt x="3202" y="3558"/>
                    <a:pt x="3553" y="2896"/>
                    <a:pt x="4140" y="2499"/>
                  </a:cubicBezTo>
                  <a:cubicBezTo>
                    <a:pt x="4727" y="2103"/>
                    <a:pt x="5472" y="2023"/>
                    <a:pt x="6130" y="2287"/>
                  </a:cubicBezTo>
                  <a:cubicBezTo>
                    <a:pt x="6787" y="2551"/>
                    <a:pt x="7271" y="3124"/>
                    <a:pt x="7420" y="3816"/>
                  </a:cubicBezTo>
                  <a:cubicBezTo>
                    <a:pt x="7570" y="4508"/>
                    <a:pt x="7366" y="5230"/>
                    <a:pt x="6876" y="5742"/>
                  </a:cubicBezTo>
                  <a:cubicBezTo>
                    <a:pt x="6711" y="5914"/>
                    <a:pt x="6487" y="6051"/>
                    <a:pt x="6203" y="6164"/>
                  </a:cubicBezTo>
                  <a:cubicBezTo>
                    <a:pt x="6001" y="6246"/>
                    <a:pt x="5868" y="6441"/>
                    <a:pt x="5868" y="6659"/>
                  </a:cubicBezTo>
                  <a:lnTo>
                    <a:pt x="5868" y="7200"/>
                  </a:lnTo>
                  <a:cubicBezTo>
                    <a:pt x="5868" y="7494"/>
                    <a:pt x="5630" y="7733"/>
                    <a:pt x="5335" y="7733"/>
                  </a:cubicBezTo>
                  <a:cubicBezTo>
                    <a:pt x="5040" y="7733"/>
                    <a:pt x="4802" y="7494"/>
                    <a:pt x="4802" y="7200"/>
                  </a:cubicBezTo>
                  <a:lnTo>
                    <a:pt x="4802" y="6659"/>
                  </a:lnTo>
                  <a:cubicBezTo>
                    <a:pt x="4802" y="6006"/>
                    <a:pt x="5199" y="5418"/>
                    <a:pt x="5806" y="5175"/>
                  </a:cubicBezTo>
                  <a:cubicBezTo>
                    <a:pt x="5960" y="5113"/>
                    <a:pt x="6059" y="5052"/>
                    <a:pt x="6106" y="5004"/>
                  </a:cubicBezTo>
                  <a:cubicBezTo>
                    <a:pt x="6351" y="4748"/>
                    <a:pt x="6452" y="4387"/>
                    <a:pt x="6378" y="4041"/>
                  </a:cubicBezTo>
                  <a:cubicBezTo>
                    <a:pt x="6303" y="3695"/>
                    <a:pt x="6061" y="3409"/>
                    <a:pt x="5732" y="3277"/>
                  </a:cubicBezTo>
                  <a:cubicBezTo>
                    <a:pt x="5032" y="2995"/>
                    <a:pt x="4268" y="3511"/>
                    <a:pt x="4268" y="4266"/>
                  </a:cubicBezTo>
                  <a:close/>
                </a:path>
              </a:pathLst>
            </a:custGeom>
            <a:solidFill>
              <a:srgbClr val="8CF3E5"/>
            </a:solidFill>
            <a:ln w="9525">
              <a:noFill/>
            </a:ln>
          </p:spPr>
          <p:txBody>
            <a:bodyPr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48945" y="2226310"/>
            <a:ext cx="1132840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3400" b="1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走</a:t>
            </a:r>
            <a:r>
              <a:rPr lang="zh-CN" altLang="en-US" sz="3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以农村为中心</a:t>
            </a:r>
            <a:r>
              <a:rPr lang="zh-CN" altLang="en-US" sz="3400" b="1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的</a:t>
            </a:r>
            <a:r>
              <a:rPr lang="zh-CN" altLang="en-US" sz="3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革命道路</a:t>
            </a:r>
            <a:r>
              <a:rPr lang="zh-CN" altLang="en-US" sz="3400" b="1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</a:t>
            </a:r>
            <a:r>
              <a:rPr lang="zh-CN" altLang="en-US" sz="3400" b="1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更符合中国国情</a:t>
            </a:r>
            <a:r>
              <a:rPr lang="zh-CN" altLang="en-US" sz="3400" b="1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！</a:t>
            </a:r>
            <a:endParaRPr lang="zh-CN" altLang="en-US" sz="3400" b="1" smtClean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/>
            <a:endParaRPr lang="zh-CN" altLang="en-US" sz="3400" b="1" smtClean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/>
            <a:r>
              <a:rPr lang="zh-CN" altLang="en-US" sz="3400" b="1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毛泽东开始开辟一条</a:t>
            </a:r>
            <a:r>
              <a:rPr lang="zh-CN" altLang="en-US" sz="3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农村包围城市，武装夺取政权</a:t>
            </a:r>
            <a:r>
              <a:rPr lang="zh-CN" altLang="en-US" sz="3400" b="1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的道路。</a:t>
            </a:r>
            <a:endParaRPr lang="zh-CN" altLang="en-US" sz="3400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7325" y="229235"/>
            <a:ext cx="2869565" cy="506730"/>
          </a:xfrm>
          <a:prstGeom prst="rect">
            <a:avLst/>
          </a:prstGeom>
          <a:solidFill>
            <a:srgbClr val="E60000">
              <a:alpha val="75000"/>
            </a:srgbClr>
          </a:solidFill>
          <a:ln>
            <a:noFill/>
          </a:ln>
        </p:spPr>
        <p:txBody>
          <a:bodyPr wrap="none" rtlCol="0" anchor="t"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井冈山会师</a:t>
            </a:r>
            <a:endParaRPr lang="zh-CN" altLang="en-US" sz="2800" b="1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99275" y="119380"/>
            <a:ext cx="5230495" cy="49180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7960" y="962025"/>
            <a:ext cx="6610350" cy="37503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87325" y="4779645"/>
            <a:ext cx="5131435" cy="1651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1928</a:t>
            </a:r>
            <a:r>
              <a:rPr lang="zh-CN" altLang="en-US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zh-CN" altLang="en-US" sz="26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朱德、陈毅</a:t>
            </a:r>
            <a:r>
              <a:rPr lang="zh-CN" altLang="en-US" sz="26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率领的部队与</a:t>
            </a:r>
            <a:r>
              <a:rPr lang="zh-CN" altLang="en-US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毛泽东</a:t>
            </a:r>
            <a:r>
              <a:rPr lang="zh-CN" altLang="en-US" sz="26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率领的</a:t>
            </a:r>
            <a:r>
              <a:rPr lang="zh-CN" altLang="en-US" sz="2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工农革命军在井冈山会师。</a:t>
            </a:r>
            <a:endParaRPr lang="zh-CN" altLang="en-US" sz="2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3388360" y="229235"/>
            <a:ext cx="3373755" cy="645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红军诞生</a:t>
            </a:r>
            <a:endParaRPr lang="zh-CN" altLang="en-US" sz="3600">
              <a:solidFill>
                <a:schemeClr val="bg1"/>
              </a:solidFill>
              <a:latin typeface="迷你简雪君" panose="02010604000101010101" pitchFamily="2" charset="-122"/>
              <a:ea typeface="迷你简雪君" panose="02010604000101010101" pitchFamily="2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9"/>
            </p:custDataLst>
          </p:nvPr>
        </p:nvGrpSpPr>
        <p:grpSpPr>
          <a:xfrm>
            <a:off x="5194300" y="5201920"/>
            <a:ext cx="1953260" cy="1261745"/>
            <a:chOff x="9794" y="3194"/>
            <a:chExt cx="3077" cy="1987"/>
          </a:xfrm>
        </p:grpSpPr>
        <p:pic>
          <p:nvPicPr>
            <p:cNvPr id="21" name="图片 20" descr="千库网_卡通矢量中国红挂旗_元素编号11712102 (1)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9794" y="3194"/>
              <a:ext cx="3077" cy="198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9984" y="3335"/>
              <a:ext cx="2802" cy="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500" b="1">
                  <a:solidFill>
                    <a:schemeClr val="bg1"/>
                  </a:solidFill>
                </a:rPr>
                <a:t>  </a:t>
              </a:r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中国工农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红军第四军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3"/>
            </p:custDataLst>
          </p:nvPr>
        </p:nvGrpSpPr>
        <p:grpSpPr>
          <a:xfrm>
            <a:off x="8998945" y="5196840"/>
            <a:ext cx="2482149" cy="1261110"/>
            <a:chOff x="9091" y="3194"/>
            <a:chExt cx="3446" cy="1987"/>
          </a:xfrm>
        </p:grpSpPr>
        <p:pic>
          <p:nvPicPr>
            <p:cNvPr id="26" name="图片 25" descr="千库网_卡通矢量中国红挂旗_元素编号11712102 (1)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>
            <a:xfrm>
              <a:off x="9091" y="3194"/>
              <a:ext cx="3077" cy="198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16"/>
              </p:custDataLst>
            </p:nvPr>
          </p:nvSpPr>
          <p:spPr>
            <a:xfrm>
              <a:off x="9115" y="3344"/>
              <a:ext cx="3422" cy="1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500" b="1">
                  <a:solidFill>
                    <a:schemeClr val="bg1"/>
                  </a:solidFill>
                </a:rPr>
                <a:t> </a:t>
              </a:r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军长：朱德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党代表</a:t>
              </a:r>
              <a:r>
                <a:rPr lang="en-US" altLang="zh-CN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:</a:t>
              </a:r>
              <a:r>
                <a: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毛泽东</a:t>
              </a:r>
              <a:endPara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17"/>
            </p:custDataLst>
          </p:nvPr>
        </p:nvGrpSpPr>
        <p:grpSpPr>
          <a:xfrm>
            <a:off x="7344410" y="5074144"/>
            <a:ext cx="1477010" cy="1244600"/>
            <a:chOff x="12404" y="2642"/>
            <a:chExt cx="2326" cy="2042"/>
          </a:xfrm>
        </p:grpSpPr>
        <p:pic>
          <p:nvPicPr>
            <p:cNvPr id="30" name="图片 29" descr="三面红旗 (1)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2404" y="2642"/>
              <a:ext cx="2326" cy="2042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>
              <p:custDataLst>
                <p:tags r:id="rId20"/>
              </p:custDataLst>
            </p:nvPr>
          </p:nvSpPr>
          <p:spPr>
            <a:xfrm>
              <a:off x="12718" y="3537"/>
              <a:ext cx="1893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</a:rPr>
                <a:t>一万人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2" name="图片 1" descr="红四军在长汀首次统一的全套军装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36435" y="2030730"/>
            <a:ext cx="4444365" cy="2964815"/>
          </a:xfrm>
          <a:prstGeom prst="rect">
            <a:avLst/>
          </a:prstGeom>
        </p:spPr>
      </p:pic>
      <p:pic>
        <p:nvPicPr>
          <p:cNvPr id="4" name="图片 3" descr="第二次国内革命战争时期带五角星的灰色红军军帽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5640" y="127000"/>
            <a:ext cx="2785110" cy="1903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7960" y="729615"/>
            <a:ext cx="2869565" cy="506730"/>
          </a:xfrm>
          <a:prstGeom prst="rect">
            <a:avLst/>
          </a:prstGeom>
          <a:solidFill>
            <a:srgbClr val="E60000">
              <a:alpha val="75000"/>
            </a:srgbClr>
          </a:solidFill>
          <a:ln>
            <a:noFill/>
          </a:ln>
        </p:spPr>
        <p:txBody>
          <a:bodyPr wrap="none" rtlCol="0" anchor="t"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井冈山会师</a:t>
            </a:r>
            <a:endParaRPr lang="zh-CN" altLang="en-US" sz="2800" b="1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grpSp>
        <p:nvGrpSpPr>
          <p:cNvPr id="38" name="组合 37"/>
          <p:cNvGrpSpPr/>
          <p:nvPr>
            <p:custDataLst>
              <p:tags r:id="rId3"/>
            </p:custDataLst>
          </p:nvPr>
        </p:nvGrpSpPr>
        <p:grpSpPr>
          <a:xfrm>
            <a:off x="6236970" y="1976755"/>
            <a:ext cx="5759450" cy="2903855"/>
            <a:chOff x="310" y="7454"/>
            <a:chExt cx="8615" cy="2872"/>
          </a:xfrm>
        </p:grpSpPr>
        <p:pic>
          <p:nvPicPr>
            <p:cNvPr id="36" name="图片 35" descr="千库网_中国风矢量长方形标题框海报边框透明png_元素编号11771757 (1)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10" y="7454"/>
              <a:ext cx="8615" cy="2872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>
              <p:custDataLst>
                <p:tags r:id="rId6"/>
              </p:custDataLst>
            </p:nvPr>
          </p:nvSpPr>
          <p:spPr>
            <a:xfrm>
              <a:off x="737" y="7800"/>
              <a:ext cx="7670" cy="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井冈山会师壮大了革命的队伍。红军在井冈山开展武装斗争（游击战）。井冈山根据地不断巩固和扩大（面积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7200km</a:t>
              </a:r>
              <a:r>
                <a:rPr lang="en-US" altLang="zh-CN" sz="2800" b="1" baseline="30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2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,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人口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50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万）。</a:t>
              </a:r>
              <a:endPara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324485" y="1640840"/>
            <a:ext cx="5674360" cy="3326130"/>
          </a:xfrm>
          <a:prstGeom prst="rect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endParaRPr kumimoji="1"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井冈山上朱毛合，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创建四军建奇功。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</a:t>
            </a:r>
            <a:endParaRPr kumimoji="1"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——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井冈歌谣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主学习1武装反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7570"/>
            <a:ext cx="12191365" cy="54692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180975"/>
            <a:ext cx="2715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自主预习（一）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7152005" y="2717800"/>
            <a:ext cx="163068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人民军队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8475345" y="1898650"/>
            <a:ext cx="1199515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第一枪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299" name="文本框 7"/>
          <p:cNvSpPr txBox="1"/>
          <p:nvPr/>
        </p:nvSpPr>
        <p:spPr>
          <a:xfrm>
            <a:off x="9435465" y="1181100"/>
            <a:ext cx="100965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南昌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7537450" y="3366770"/>
            <a:ext cx="163068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土地革命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9544685" y="3366770"/>
            <a:ext cx="163068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武装起义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5345" y="4806950"/>
            <a:ext cx="174752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工农革命军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2299" grpId="0" animBg="1"/>
      <p:bldP spid="6" grpId="0" animBg="1"/>
      <p:bldP spid="7" grpId="0" animBg="1"/>
      <p:bldP spid="8" grpId="0" animBg="1"/>
      <p:bldP spid="4" grpId="1" animBg="1"/>
      <p:bldP spid="3" grpId="1" animBg="1"/>
      <p:bldP spid="12299" grpId="1" animBg="1"/>
      <p:bldP spid="6" grpId="1" animBg="1"/>
      <p:bldP spid="7" grpId="1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>
            <p:custDataLst>
              <p:tags r:id="rId1"/>
            </p:custDataLst>
          </p:nvPr>
        </p:nvSpPr>
        <p:spPr>
          <a:xfrm>
            <a:off x="3007995" y="461137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武装斗争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7703820" y="464185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革命政权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005445" y="371475"/>
            <a:ext cx="3417570" cy="6089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endParaRPr lang="en-US" altLang="zh-CN" sz="24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毛委员和我们在一起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红米饭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那个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南瓜汤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挖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野菜也当粮。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毛委员和我们在一起，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餐餐味道香。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spcBef>
                <a:spcPct val="50000"/>
              </a:spcBef>
              <a:buClrTx/>
              <a:buSzTx/>
              <a:buNone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干稻草软又黄，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ct val="50000"/>
              </a:spcBef>
              <a:buClrTx/>
              <a:buSzTx/>
              <a:buNone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金丝被盖身上。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毛委员和我们在一起，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心里暖洋洋。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——</a:t>
            </a:r>
            <a:r>
              <a:rPr lang="zh-CN" altLang="en-US" sz="2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江西民歌</a:t>
            </a:r>
            <a:endParaRPr lang="zh-CN" altLang="en-US" sz="2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</a:t>
            </a:r>
            <a:endParaRPr lang="zh-CN" altLang="en-US" sz="2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7960" y="554355"/>
            <a:ext cx="3171190" cy="506730"/>
          </a:xfrm>
          <a:prstGeom prst="rect">
            <a:avLst/>
          </a:prstGeom>
          <a:solidFill>
            <a:srgbClr val="E60000">
              <a:alpha val="75000"/>
            </a:srgbClr>
          </a:solidFill>
          <a:ln>
            <a:noFill/>
          </a:ln>
        </p:spPr>
        <p:txBody>
          <a:bodyPr wrap="none" rtlCol="0" anchor="t"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井冈山的艰苦斗争</a:t>
            </a:r>
            <a:endParaRPr lang="zh-CN" altLang="en-US" sz="2800" b="1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Text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09185" y="415925"/>
            <a:ext cx="1793240" cy="645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4000" b="1" noProof="0">
                <a:ln>
                  <a:noFill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乐</a:t>
            </a:r>
            <a:r>
              <a:rPr lang="en-US" altLang="zh-CN" sz="4000" b="1" noProof="0">
                <a:ln>
                  <a:noFill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4000" b="1" noProof="0">
                <a:ln>
                  <a:noFill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观！</a:t>
            </a:r>
            <a:endParaRPr lang="zh-CN" altLang="en-US" sz="4000" b="1" noProof="0">
              <a:ln>
                <a:noFill/>
              </a:ln>
              <a:solidFill>
                <a:srgbClr val="FF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3" name="毛委员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7960" y="1421130"/>
            <a:ext cx="7515225" cy="503999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5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2" grpId="0" bldLvl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>
            <p:custDataLst>
              <p:tags r:id="rId1"/>
            </p:custDataLst>
          </p:nvPr>
        </p:nvCxnSpPr>
        <p:spPr>
          <a:xfrm flipV="1">
            <a:off x="2423795" y="3552190"/>
            <a:ext cx="8293735" cy="1397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838690" y="61652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3007995" y="461137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武装斗争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7703820" y="464185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革命政权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" name="圆角矩形 10"/>
          <p:cNvSpPr/>
          <p:nvPr>
            <p:custDataLst>
              <p:tags r:id="rId6"/>
            </p:custDataLst>
          </p:nvPr>
        </p:nvSpPr>
        <p:spPr>
          <a:xfrm>
            <a:off x="299720" y="1297305"/>
            <a:ext cx="11593195" cy="5328920"/>
          </a:xfrm>
          <a:prstGeom prst="roundRect">
            <a:avLst>
              <a:gd name="adj" fmla="val 9526"/>
            </a:avLst>
          </a:prstGeom>
          <a:noFill/>
          <a:ln w="1270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EDEDE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材料一</a:t>
            </a: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怎样对付敌人，怎样作战，成了日常生活的中心问题。所谓割据，必须是武装的。哪一处没有武装，或者武装不够，或者对付敌人的策略错了，地方就立即被敌人占去了。</a:t>
            </a:r>
            <a:endParaRPr lang="zh-CN" altLang="en-US" sz="2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  ……</a:t>
            </a:r>
            <a:endParaRPr lang="en-US" altLang="zh-CN" sz="2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大体来说，土地的百分之六十以上在地主手里</a:t>
            </a: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没收一切土地重新分配，是能得到大多数人拥护的。</a:t>
            </a:r>
            <a:endParaRPr lang="zh-CN" altLang="en-US" sz="2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                                                                                             ——</a:t>
            </a: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毛泽东《井冈山的斗争》</a:t>
            </a:r>
            <a:endParaRPr lang="zh-CN" altLang="en-US" sz="2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   </a:t>
            </a:r>
            <a:endParaRPr lang="en-US" altLang="zh-CN" sz="2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材料二</a:t>
            </a: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在白色势力的四面包围中，军民日用必需品和现金的缺乏，成了极大的问题</a:t>
            </a: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党如不能对经济问题有一个适当的办法，在敌人势力的稳定还有一个比较长的期间的条件下，割据将要遇到很大的困难。</a:t>
            </a:r>
            <a:endParaRPr lang="zh-CN" altLang="en-US" sz="2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                                                          ——</a:t>
            </a: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毛泽东《中国的红色政权为什么能够存在？》</a:t>
            </a:r>
            <a:endParaRPr lang="zh-CN" altLang="en-US" sz="2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34620" y="143510"/>
            <a:ext cx="11892280" cy="106553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000">
                <a:solidFill>
                  <a:srgbClr val="FF0000"/>
                </a:solidFill>
              </a:rPr>
              <a:t>小组讨论：面对国民党的不断</a:t>
            </a:r>
            <a:r>
              <a:rPr lang="en-US" altLang="zh-CN" sz="3000">
                <a:solidFill>
                  <a:srgbClr val="FF0000"/>
                </a:solidFill>
              </a:rPr>
              <a:t>“</a:t>
            </a:r>
            <a:r>
              <a:rPr lang="zh-CN" altLang="en-US" sz="3000">
                <a:solidFill>
                  <a:srgbClr val="FF0000"/>
                </a:solidFill>
              </a:rPr>
              <a:t>围剿</a:t>
            </a:r>
            <a:r>
              <a:rPr lang="en-US" altLang="zh-CN" sz="3000">
                <a:solidFill>
                  <a:srgbClr val="FF0000"/>
                </a:solidFill>
              </a:rPr>
              <a:t>”</a:t>
            </a:r>
            <a:r>
              <a:rPr lang="zh-CN" altLang="en-US" sz="3000">
                <a:solidFill>
                  <a:srgbClr val="FF0000"/>
                </a:solidFill>
              </a:rPr>
              <a:t>，怎样才能在井冈山地区造成工农武装割据的局面？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割据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占领一方领土，形成分裂对抗的局面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4308475" y="2216150"/>
            <a:ext cx="3543935" cy="49149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p>
            <a: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武装斗争（游击战）</a:t>
            </a:r>
            <a:endParaRPr lang="zh-CN" altLang="en-US" sz="26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9499600" y="1806575"/>
            <a:ext cx="2178685" cy="127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 flipV="1">
            <a:off x="490220" y="2251710"/>
            <a:ext cx="1314450" cy="825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5744210" y="5288915"/>
            <a:ext cx="3961130" cy="317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1758950" y="5737225"/>
            <a:ext cx="5205095" cy="3111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2"/>
            </p:custDataLst>
          </p:nvPr>
        </p:nvCxnSpPr>
        <p:spPr>
          <a:xfrm flipV="1">
            <a:off x="3255010" y="6182995"/>
            <a:ext cx="3355975" cy="1651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4308475" y="3602990"/>
            <a:ext cx="3543935" cy="97091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noAutofit/>
          </a:bodyPr>
          <a:p>
            <a: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土地革命</a:t>
            </a:r>
            <a:b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（打土豪，分田地）</a:t>
            </a:r>
            <a:endParaRPr lang="zh-CN" altLang="en-US" sz="26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TextBox 4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454150" y="4006850"/>
            <a:ext cx="252539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1890" tIns="50944" rIns="101890" bIns="50944">
            <a:noAutofit/>
          </a:bodyPr>
          <a:p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人民群众支持</a:t>
            </a:r>
            <a:endParaRPr lang="zh-CN" altLang="en-US" sz="3000" b="1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15"/>
            </p:custDataLst>
          </p:nvPr>
        </p:nvSpPr>
        <p:spPr>
          <a:xfrm>
            <a:off x="6964045" y="5783580"/>
            <a:ext cx="3239770" cy="49149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p>
            <a: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农村革命根据地建设</a:t>
            </a:r>
            <a:endParaRPr lang="zh-CN" altLang="en-US" sz="26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" grpId="0" bldLvl="0" animBg="1"/>
      <p:bldP spid="3" grpId="1" animBg="1"/>
      <p:bldP spid="14" grpId="0" bldLvl="0" animBg="1"/>
      <p:bldP spid="14" grpId="1" animBg="1"/>
      <p:bldP spid="21" grpId="0"/>
      <p:bldP spid="21" grpId="1"/>
      <p:bldP spid="5" grpId="0" bldLvl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9838690" y="61652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3007995" y="461137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武装斗争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4"/>
            </p:custDataLst>
          </p:nvPr>
        </p:nvSpPr>
        <p:spPr>
          <a:xfrm>
            <a:off x="7703820" y="464185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革命政权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34620" y="143510"/>
            <a:ext cx="11892280" cy="106553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000">
                <a:solidFill>
                  <a:srgbClr val="FF0000"/>
                </a:solidFill>
              </a:rPr>
              <a:t>小组讨论：面对国民党的不断</a:t>
            </a:r>
            <a:r>
              <a:rPr lang="en-US" altLang="zh-CN" sz="3000">
                <a:solidFill>
                  <a:srgbClr val="FF0000"/>
                </a:solidFill>
              </a:rPr>
              <a:t>“</a:t>
            </a:r>
            <a:r>
              <a:rPr lang="zh-CN" altLang="en-US" sz="3000">
                <a:solidFill>
                  <a:srgbClr val="FF0000"/>
                </a:solidFill>
              </a:rPr>
              <a:t>围剿</a:t>
            </a:r>
            <a:r>
              <a:rPr lang="en-US" altLang="zh-CN" sz="3000">
                <a:solidFill>
                  <a:srgbClr val="FF0000"/>
                </a:solidFill>
              </a:rPr>
              <a:t>”</a:t>
            </a:r>
            <a:r>
              <a:rPr lang="zh-CN" altLang="en-US" sz="3000">
                <a:solidFill>
                  <a:srgbClr val="FF0000"/>
                </a:solidFill>
              </a:rPr>
              <a:t>，怎样才能在井冈山地区造成工农武装割据的局面？</a:t>
            </a: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4722495" y="1631315"/>
            <a:ext cx="3543935" cy="49149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p>
            <a: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武装斗争（游击战）</a:t>
            </a:r>
            <a:endParaRPr lang="zh-CN" altLang="en-US" sz="26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4722495" y="2913380"/>
            <a:ext cx="3543935" cy="97091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noAutofit/>
          </a:bodyPr>
          <a:p>
            <a: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土地革命</a:t>
            </a:r>
            <a:b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（打土豪，分田地）</a:t>
            </a:r>
            <a:endParaRPr lang="zh-CN" altLang="en-US" sz="26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01700" y="3083560"/>
            <a:ext cx="2630805" cy="59372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noAutofit/>
          </a:bodyPr>
          <a:p>
            <a:r>
              <a:rPr lang="zh-CN" altLang="en-US" sz="30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工农武装割据</a:t>
            </a:r>
            <a:endParaRPr lang="zh-CN" altLang="en-US" sz="30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TextBox 4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84725" y="3924935"/>
            <a:ext cx="348170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1890" tIns="50944" rIns="101890" bIns="50944">
            <a:noAutofit/>
          </a:bodyPr>
          <a:p>
            <a:r>
              <a:rPr lang="zh-CN" altLang="en-US" sz="3000" b="1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人民群众支持</a:t>
            </a:r>
            <a:endParaRPr lang="zh-CN" altLang="en-US" sz="3000" b="1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903345" y="1791335"/>
            <a:ext cx="621665" cy="33782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620395" y="3924935"/>
            <a:ext cx="3233420" cy="6604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noAutofit/>
          </a:bodyPr>
          <a:p>
            <a:r>
              <a:rPr lang="zh-CN" altLang="en-US" sz="34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井冈山革命道路</a:t>
            </a:r>
            <a:endParaRPr lang="zh-CN" altLang="en-US" sz="34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7" name="图片 16" descr="红四军士兵会在闽西墨书“焚毁田契借约”标语石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608060" y="694055"/>
            <a:ext cx="2842260" cy="4267200"/>
          </a:xfrm>
          <a:prstGeom prst="rect">
            <a:avLst/>
          </a:prstGeom>
        </p:spPr>
      </p:pic>
      <p:pic>
        <p:nvPicPr>
          <p:cNvPr id="19" name="图片 18" descr="井冈山挑粮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7265" y="3857625"/>
            <a:ext cx="2856865" cy="28568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541655" y="5578475"/>
            <a:ext cx="7725410" cy="7188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400" b="1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回答了</a:t>
            </a:r>
            <a:r>
              <a:rPr lang="en-US" altLang="zh-CN" sz="3400" b="1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“</a:t>
            </a:r>
            <a:r>
              <a:rPr lang="zh-CN" altLang="en-US" sz="3400" b="1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红旗能够打多久</a:t>
            </a:r>
            <a:r>
              <a:rPr lang="en-US" altLang="zh-CN" sz="3400" b="1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”</a:t>
            </a:r>
            <a:r>
              <a:rPr lang="zh-CN" altLang="en-US" sz="3400" b="1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的疑问</a:t>
            </a:r>
            <a:endParaRPr lang="zh-CN" altLang="en-US" sz="3400" b="1" smtClean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14"/>
            </p:custDataLst>
          </p:nvPr>
        </p:nvSpPr>
        <p:spPr>
          <a:xfrm>
            <a:off x="4722495" y="4961255"/>
            <a:ext cx="3239770" cy="49149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p>
            <a:r>
              <a:rPr lang="zh-CN" altLang="en-US" sz="2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农村革命根据地建设</a:t>
            </a:r>
            <a:endParaRPr lang="zh-CN" altLang="en-US" sz="26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20" name="直接连接符 19"/>
          <p:cNvCxnSpPr>
            <a:stCxn id="6" idx="2"/>
            <a:endCxn id="22" idx="0"/>
          </p:cNvCxnSpPr>
          <p:nvPr/>
        </p:nvCxnSpPr>
        <p:spPr>
          <a:xfrm>
            <a:off x="2217420" y="3677285"/>
            <a:ext cx="19685" cy="2476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22" grpId="0" bldLvl="0" animBg="1"/>
      <p:bldP spid="22" grpId="1" animBg="1"/>
      <p:bldP spid="4" grpId="0" bldLvl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87595" y="2547620"/>
          <a:ext cx="6990080" cy="266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  <a:gridCol w="5970905"/>
              </a:tblGrid>
              <a:tr h="593725">
                <a:tc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3000" b="0">
                          <a:solidFill>
                            <a:schemeClr val="tx1"/>
                          </a:solidFill>
                        </a:rPr>
                        <a:t>时间</a:t>
                      </a:r>
                      <a:endParaRPr lang="zh-CN" altLang="en-US" sz="30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rgbClr val="FFE1E1"/>
                    </a:solidFill>
                  </a:tcPr>
                </a:tc>
                <a:tc>
                  <a:txBody>
                    <a:bodyPr wrap="square"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>
                    <a:solidFill>
                      <a:srgbClr val="FFE1E1"/>
                    </a:solidFill>
                  </a:tcPr>
                </a:tc>
              </a:tr>
              <a:tr h="593725">
                <a:tc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3000" b="0"/>
                        <a:t>地点</a:t>
                      </a:r>
                      <a:endParaRPr lang="zh-CN" altLang="en-US" sz="3000" b="0"/>
                    </a:p>
                  </a:txBody>
                  <a:tcPr vert="horz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3725">
                <a:tc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3000" b="0"/>
                        <a:t>会议</a:t>
                      </a:r>
                      <a:endParaRPr lang="zh-CN" altLang="en-US" sz="3000" b="0"/>
                    </a:p>
                  </a:txBody>
                  <a:tcPr vert="horz" anchor="ctr">
                    <a:solidFill>
                      <a:srgbClr val="FFE1E1"/>
                    </a:solidFill>
                  </a:tcPr>
                </a:tc>
                <a:tc>
                  <a:txBody>
                    <a:bodyPr wrap="square"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>
                    <a:solidFill>
                      <a:srgbClr val="FFE1E1"/>
                    </a:solidFill>
                  </a:tcPr>
                </a:tc>
              </a:tr>
              <a:tr h="885190">
                <a:tc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3000"/>
                        <a:t>内容</a:t>
                      </a:r>
                      <a:endParaRPr lang="zh-CN" altLang="en-US" sz="3000"/>
                    </a:p>
                  </a:txBody>
                  <a:tcPr vert="horz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>
            <a:off x="7134225" y="2557145"/>
            <a:ext cx="2530475" cy="5530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30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1929</a:t>
            </a:r>
            <a:r>
              <a:rPr lang="zh-CN" altLang="en-US" sz="30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30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12</a:t>
            </a:r>
            <a:r>
              <a:rPr lang="zh-CN" altLang="en-US" sz="30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</a:t>
            </a:r>
            <a:endParaRPr lang="zh-CN" altLang="en-US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6914515" y="3171190"/>
            <a:ext cx="2935605" cy="5530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福建上杭县</a:t>
            </a:r>
            <a:r>
              <a:rPr lang="zh-CN" altLang="en-US" sz="30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古田</a:t>
            </a:r>
            <a:endParaRPr lang="zh-CN" altLang="en-US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039485" y="3808095"/>
            <a:ext cx="562356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红军第四军党的第九次代表大会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968365" y="4514850"/>
            <a:ext cx="6052820" cy="579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30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确定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中宋" panose="02010600040101010101" charset="-122"/>
                <a:sym typeface="+mn-ea"/>
              </a:rPr>
              <a:t>思想建党、政治建军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3000" b="1">
                <a:solidFill>
                  <a:srgbClr val="4F0FBD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原则</a:t>
            </a:r>
            <a:endParaRPr lang="zh-CN" altLang="en-US" sz="3000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7480" y="1426176"/>
            <a:ext cx="4415329" cy="25931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57480" y="4062730"/>
            <a:ext cx="4415155" cy="272478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6211570" y="6119495"/>
            <a:ext cx="535305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rgbClr val="C00000"/>
                </a:solidFill>
              </a:rPr>
              <a:t>红军凤凰涅槃，战斗力提高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7498080" y="1914525"/>
            <a:ext cx="1912620" cy="506730"/>
          </a:xfrm>
          <a:prstGeom prst="rect">
            <a:avLst/>
          </a:prstGeom>
          <a:solidFill>
            <a:srgbClr val="E60000">
              <a:alpha val="75000"/>
            </a:srgbClr>
          </a:solidFill>
          <a:ln>
            <a:noFill/>
          </a:ln>
        </p:spPr>
        <p:txBody>
          <a:bodyPr wrap="none" rtlCol="0" anchor="t">
            <a:no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古田会议</a:t>
            </a:r>
            <a:endParaRPr lang="zh-CN" altLang="en-US" sz="2800" b="1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4887595" y="5552440"/>
            <a:ext cx="7133590" cy="553085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3000" b="1">
                <a:solidFill>
                  <a:schemeClr val="bg1"/>
                </a:solidFill>
              </a:rPr>
              <a:t>重申党对军队的绝对领导</a:t>
            </a:r>
            <a:endParaRPr lang="zh-CN" altLang="en-US" sz="3000" b="1">
              <a:solidFill>
                <a:schemeClr val="bg1"/>
              </a:solidFill>
            </a:endParaRPr>
          </a:p>
        </p:txBody>
      </p:sp>
      <p:pic>
        <p:nvPicPr>
          <p:cNvPr id="5" name="图片 4" descr="1929年缝制的中国共产党紫绸布党旗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480" y="1447165"/>
            <a:ext cx="4431030" cy="255905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157480" y="46990"/>
            <a:ext cx="11720195" cy="9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1929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月，为了打破敌人对井冈山革命根据地的</a:t>
            </a: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会剿</a:t>
            </a: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，毛泽东、朱德、陈毅率领红四军主力进军赣南（江西南部）、闽西（福建西部）。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5719445" y="955040"/>
            <a:ext cx="5398770" cy="6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en-US" altLang="zh-CN" sz="3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上山伟大，下山也伟大</a:t>
            </a:r>
            <a:r>
              <a:rPr lang="en-US" altLang="zh-CN" sz="3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 sz="3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0" grpId="0"/>
      <p:bldP spid="10" grpId="0"/>
      <p:bldP spid="11" grpId="0"/>
      <p:bldP spid="6" grpId="1" animBg="1"/>
      <p:bldP spid="30" grpId="1"/>
      <p:bldP spid="10" grpId="1"/>
      <p:bldP spid="11" grpId="1"/>
      <p:bldP spid="12" grpId="0"/>
      <p:bldP spid="12" grpId="1"/>
      <p:bldP spid="3" grpId="0" bldLvl="0" animBg="1"/>
      <p:bldP spid="3" grpId="1" animBg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3007995" y="461137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武装斗争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7703820" y="464185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革命政权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" name="圆角矩形 10"/>
          <p:cNvSpPr/>
          <p:nvPr>
            <p:custDataLst>
              <p:tags r:id="rId4"/>
            </p:custDataLst>
          </p:nvPr>
        </p:nvSpPr>
        <p:spPr>
          <a:xfrm>
            <a:off x="161925" y="1346200"/>
            <a:ext cx="6389370" cy="4425950"/>
          </a:xfrm>
          <a:prstGeom prst="roundRect">
            <a:avLst>
              <a:gd name="adj" fmla="val 9526"/>
            </a:avLst>
          </a:prstGeom>
          <a:noFill/>
          <a:ln w="1270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EDEDE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  <a:sym typeface="+mn-ea"/>
              </a:rPr>
              <a:t>  </a:t>
            </a:r>
            <a:r>
              <a:rPr lang="en-US" altLang="zh-CN" sz="28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它（指</a:t>
            </a:r>
            <a:r>
              <a:rPr lang="zh-CN" altLang="en-US" sz="3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中国革命</a:t>
            </a:r>
            <a:r>
              <a:rPr lang="zh-CN" altLang="en-US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）是站在海岸遥望海中已经</a:t>
            </a:r>
            <a:r>
              <a:rPr lang="zh-CN" altLang="en-US" sz="3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看得见</a:t>
            </a:r>
            <a:r>
              <a:rPr lang="zh-CN" altLang="en-US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3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桅杆尖头</a:t>
            </a:r>
            <a:r>
              <a:rPr lang="zh-CN" altLang="en-US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</a:t>
            </a:r>
            <a:r>
              <a:rPr lang="zh-CN" altLang="en-US" sz="3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的一只航船</a:t>
            </a:r>
            <a:r>
              <a:rPr lang="zh-CN" altLang="en-US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，它是立于高山之巅远看东方已见光芒四射</a:t>
            </a:r>
            <a:r>
              <a:rPr lang="zh-CN" altLang="en-US" sz="3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喷薄欲出的一轮朝日</a:t>
            </a:r>
            <a:r>
              <a:rPr lang="zh-CN" altLang="en-US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，它是躁动于</a:t>
            </a:r>
            <a:r>
              <a:rPr lang="zh-CN" altLang="en-US" sz="3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母腹中的快要成熟</a:t>
            </a:r>
            <a:r>
              <a:rPr lang="zh-CN" altLang="en-US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</a:t>
            </a:r>
            <a:r>
              <a:rPr lang="zh-CN" altLang="en-US" sz="3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3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一个婴儿</a:t>
            </a:r>
            <a:r>
              <a:rPr lang="zh-CN" altLang="en-US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000" b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28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毛泽东《星星之火，可以燎原》</a:t>
            </a:r>
            <a:endParaRPr lang="zh-CN" altLang="en-US" sz="2800" b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42125" y="1657985"/>
            <a:ext cx="4710430" cy="4228465"/>
          </a:xfrm>
          <a:prstGeom prst="rect">
            <a:avLst/>
          </a:prstGeom>
        </p:spPr>
      </p:pic>
      <p:sp>
        <p:nvSpPr>
          <p:cNvPr id="12299" name="文本框 7"/>
          <p:cNvSpPr txBox="1"/>
          <p:nvPr/>
        </p:nvSpPr>
        <p:spPr>
          <a:xfrm>
            <a:off x="7804785" y="918845"/>
            <a:ext cx="27851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中央革命根据地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601980" y="792798"/>
            <a:ext cx="4815205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革命的前途是光明的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263640" y="2702560"/>
            <a:ext cx="3547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达·伽马</a:t>
            </a:r>
            <a:r>
              <a:rPr lang="zh-CN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首次印度之旅</a:t>
            </a:r>
            <a:endParaRPr lang="zh-CN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3" name="图片 7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6520" y="730250"/>
            <a:ext cx="8171180" cy="6127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3895566" y="703580"/>
            <a:ext cx="528320" cy="860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2246630" y="1514157"/>
            <a:ext cx="459740" cy="7493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5363210" y="1132205"/>
            <a:ext cx="461645" cy="7518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700905" y="1800860"/>
            <a:ext cx="461645" cy="7518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553585" y="2957353"/>
            <a:ext cx="394970" cy="6432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167572" y="3534093"/>
            <a:ext cx="457835" cy="7461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l="27039" t="15202" r="26604" b="9373"/>
          <a:stretch>
            <a:fillRect/>
          </a:stretch>
        </p:blipFill>
        <p:spPr>
          <a:xfrm>
            <a:off x="5896610" y="2002155"/>
            <a:ext cx="417830" cy="680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rcRect l="27039" t="15202" r="26604" b="9373"/>
          <a:stretch>
            <a:fillRect/>
          </a:stretch>
        </p:blipFill>
        <p:spPr>
          <a:xfrm>
            <a:off x="2386965" y="469265"/>
            <a:ext cx="450850" cy="73406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7"/>
          <a:srcRect l="27039" t="15202" r="26604" b="9373"/>
          <a:stretch>
            <a:fillRect/>
          </a:stretch>
        </p:blipFill>
        <p:spPr>
          <a:xfrm>
            <a:off x="5116830" y="4005262"/>
            <a:ext cx="295910" cy="48196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6432" t="8212" r="6203" b="7983"/>
          <a:stretch>
            <a:fillRect/>
          </a:stretch>
        </p:blipFill>
        <p:spPr>
          <a:xfrm>
            <a:off x="4959985" y="3299777"/>
            <a:ext cx="497840" cy="47752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7"/>
          <a:srcRect l="27039" t="15202" r="26604" b="9373"/>
          <a:stretch>
            <a:fillRect/>
          </a:stretch>
        </p:blipFill>
        <p:spPr>
          <a:xfrm>
            <a:off x="2991485" y="5466992"/>
            <a:ext cx="394970" cy="643255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23"/>
            </p:custDataLst>
          </p:nvPr>
        </p:nvSpPr>
        <p:spPr>
          <a:xfrm>
            <a:off x="3761105" y="5016500"/>
            <a:ext cx="4163695" cy="1311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>
            <p:custDataLst>
              <p:tags r:id="rId24"/>
            </p:custDataLst>
          </p:nvPr>
        </p:nvSpPr>
        <p:spPr>
          <a:xfrm>
            <a:off x="3017068" y="5135323"/>
            <a:ext cx="463851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农村包围城市</a:t>
            </a:r>
            <a:endParaRPr lang="zh-CN" altLang="en-US" sz="36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武装夺取政权</a:t>
            </a:r>
            <a:endParaRPr lang="zh-CN" altLang="en-US" sz="36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" name="图片 1" descr="shouji1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8884012" y="909976"/>
            <a:ext cx="2738706" cy="284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>
            <p:custDataLst>
              <p:tags r:id="rId27"/>
            </p:custDataLst>
          </p:nvPr>
        </p:nvSpPr>
        <p:spPr>
          <a:xfrm>
            <a:off x="9156065" y="5135245"/>
            <a:ext cx="2818130" cy="11150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noAutofit/>
          </a:bodyPr>
          <a:p>
            <a:r>
              <a:rPr lang="zh-CN" altLang="en-US" sz="3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井冈山道路</a:t>
            </a:r>
            <a:br>
              <a:rPr lang="zh-CN" altLang="en-US" sz="36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8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（工农武装割据）</a:t>
            </a:r>
            <a:endParaRPr lang="zh-CN" altLang="en-US" sz="2800" b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8" name="直接连接符 7"/>
          <p:cNvCxnSpPr>
            <a:endCxn id="14" idx="1"/>
          </p:cNvCxnSpPr>
          <p:nvPr/>
        </p:nvCxnSpPr>
        <p:spPr>
          <a:xfrm flipV="1">
            <a:off x="6826250" y="5692775"/>
            <a:ext cx="2329815" cy="1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28"/>
            </p:custDataLst>
          </p:nvPr>
        </p:nvSpPr>
        <p:spPr>
          <a:xfrm>
            <a:off x="456565" y="4004945"/>
            <a:ext cx="3967480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第一个：井冈山革命根据地</a:t>
            </a:r>
            <a:endParaRPr lang="zh-CN" altLang="en-US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9"/>
            </p:custDataLst>
          </p:nvPr>
        </p:nvSpPr>
        <p:spPr>
          <a:xfrm>
            <a:off x="5977255" y="3429000"/>
            <a:ext cx="2387600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最大：</a:t>
            </a:r>
            <a:endParaRPr lang="zh-CN" altLang="en-US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中央革命根据地</a:t>
            </a:r>
            <a:endParaRPr lang="zh-CN" altLang="en-US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0476865" y="3797300"/>
            <a:ext cx="17145" cy="126111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>
            <p:custDataLst>
              <p:tags r:id="rId30"/>
            </p:custDataLst>
          </p:nvPr>
        </p:nvSpPr>
        <p:spPr>
          <a:xfrm>
            <a:off x="9543415" y="4060190"/>
            <a:ext cx="1818640" cy="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>
            <a:noAutofit/>
          </a:bodyPr>
          <a:p>
            <a:pPr algn="ctr"/>
            <a:r>
              <a:rPr lang="zh-CN" altLang="en-US" sz="36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</a:t>
            </a:r>
            <a:r>
              <a:rPr lang="en-US" altLang="zh-CN" sz="36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36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辟</a:t>
            </a:r>
            <a:endParaRPr lang="zh-CN" altLang="en-US" sz="36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1"/>
            </p:custDataLst>
          </p:nvPr>
        </p:nvSpPr>
        <p:spPr bwMode="auto">
          <a:xfrm>
            <a:off x="6356350" y="134938"/>
            <a:ext cx="4815205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中国革命的摇篮</a:t>
            </a:r>
            <a:r>
              <a:rPr lang="en-US" altLang="zh-CN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井冈山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301625" y="135255"/>
            <a:ext cx="3815080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星星之火成燎原之势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37" grpId="0"/>
      <p:bldP spid="36" grpId="0" bldLvl="0" animBg="1"/>
      <p:bldP spid="37" grpId="1"/>
      <p:bldP spid="36" grpId="1" animBg="1"/>
      <p:bldP spid="14" grpId="0" bldLvl="0" animBg="1"/>
      <p:bldP spid="14" grpId="1" animBg="1"/>
      <p:bldP spid="16" grpId="0"/>
      <p:bldP spid="16" grpId="1"/>
      <p:bldP spid="6" grpId="0" bldLvl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739640" y="2237740"/>
            <a:ext cx="18199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3200" b="1" smtClean="0">
                <a:solidFill>
                  <a:srgbClr val="C83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1931年</a:t>
            </a:r>
            <a:r>
              <a:rPr lang="zh-CN" altLang="en-US" sz="3200" b="1" smtClean="0">
                <a:solidFill>
                  <a:srgbClr val="C83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冬</a:t>
            </a:r>
            <a:endParaRPr lang="zh-CN" altLang="en-US" sz="3200" b="1" smtClean="0">
              <a:solidFill>
                <a:srgbClr val="C83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124700" y="223774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zh-CN" altLang="en-US" sz="3200" b="1" smtClean="0">
                <a:solidFill>
                  <a:srgbClr val="C83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江西瑞金</a:t>
            </a:r>
            <a:endParaRPr lang="zh-CN" altLang="en-US" sz="3200" b="1" smtClean="0">
              <a:solidFill>
                <a:srgbClr val="C83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666615" y="2921000"/>
            <a:ext cx="6919595" cy="1566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00000"/>
              </a:lnSpc>
            </a:pPr>
            <a:r>
              <a:rPr lang="zh-CN" altLang="en-US" sz="3200" b="1" smtClean="0">
                <a:solidFill>
                  <a:srgbClr val="C83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成立中华苏维埃共和国临时中央政府</a:t>
            </a:r>
            <a:endParaRPr lang="zh-CN" altLang="en-US" sz="3200" b="1" smtClean="0">
              <a:solidFill>
                <a:srgbClr val="C83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3200" b="1" smtClean="0">
                <a:solidFill>
                  <a:srgbClr val="C83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定都瑞金</a:t>
            </a:r>
            <a:endParaRPr lang="zh-CN" altLang="en-US" sz="3200" b="1" smtClean="0">
              <a:solidFill>
                <a:srgbClr val="C83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3200" b="1" smtClean="0">
                <a:solidFill>
                  <a:srgbClr val="C83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毛泽东当选为政府主席</a:t>
            </a:r>
            <a:endParaRPr lang="zh-CN" altLang="en-US" sz="3200" b="1" smtClean="0">
              <a:solidFill>
                <a:srgbClr val="C83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algn="l" fontAlgn="auto">
              <a:lnSpc>
                <a:spcPct val="100000"/>
              </a:lnSpc>
            </a:pPr>
            <a:endParaRPr lang="zh-CN" altLang="en-US" sz="3200" b="1" smtClean="0">
              <a:solidFill>
                <a:srgbClr val="C83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0" y="1339215"/>
            <a:ext cx="3149600" cy="2719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723130" y="1645920"/>
            <a:ext cx="5201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中共苏维埃第一次全国代表大会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6" name="TextBox 10"/>
          <p:cNvSpPr txBox="1"/>
          <p:nvPr>
            <p:custDataLst>
              <p:tags r:id="rId9"/>
            </p:custDataLst>
          </p:nvPr>
        </p:nvSpPr>
        <p:spPr>
          <a:xfrm>
            <a:off x="4690110" y="4908550"/>
            <a:ext cx="6426835" cy="1076325"/>
          </a:xfrm>
          <a:prstGeom prst="rect">
            <a:avLst/>
          </a:prstGeom>
          <a:noFill/>
          <a:ln w="25400">
            <a:noFill/>
            <a:prstDash val="sysDash"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中华苏维埃共和国的成立，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标志着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国共政权对立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的正式形成。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89890" y="4233545"/>
            <a:ext cx="2566670" cy="2118995"/>
          </a:xfrm>
          <a:prstGeom prst="rect">
            <a:avLst/>
          </a:prstGeom>
        </p:spPr>
      </p:pic>
      <p:sp>
        <p:nvSpPr>
          <p:cNvPr id="14" name="标题 13"/>
          <p:cNvSpPr txBox="1"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209550" y="558165"/>
            <a:ext cx="5741035" cy="5080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buClrTx/>
              <a:buSzTx/>
              <a:buFontTx/>
              <a:defRPr/>
            </a:pPr>
            <a:r>
              <a:rPr lang="zh-CN" altLang="en-US" sz="2700" spc="0" noProof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建立</a:t>
            </a:r>
            <a:r>
              <a:rPr lang="en-US" altLang="zh-CN" sz="2700" spc="0" noProof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红色政权</a:t>
            </a:r>
            <a:r>
              <a:rPr lang="zh-CN" altLang="en-US" sz="2700" spc="0" noProof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：中华苏维埃共和国</a:t>
            </a:r>
            <a:endParaRPr lang="zh-CN" altLang="en-US" sz="2700" b="0" spc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 bwMode="auto">
          <a:xfrm>
            <a:off x="6293485" y="644208"/>
            <a:ext cx="5417820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人民共和国的摇篮</a:t>
            </a:r>
            <a:r>
              <a:rPr lang="en-US" altLang="zh-CN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瑞金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bldLvl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884805" y="291465"/>
            <a:ext cx="6488430" cy="535305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000">
                <a:solidFill>
                  <a:srgbClr val="FF0000"/>
                </a:solidFill>
              </a:rPr>
              <a:t>小论文：我心目中的井冈山精神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1" name="文本框 1946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956945"/>
            <a:ext cx="11865610" cy="9017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lIns="101890" tIns="50944" rIns="101890" bIns="50944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  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井冈山斗争，开辟了中国革命的胜利道路，锻造和培育了具有原创意义的民族精神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井冈山精神。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19" name="文本框 1946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955" y="1988820"/>
            <a:ext cx="11997055" cy="120904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lIns="101890" tIns="50944" rIns="101890" bIns="50944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材料：井冈山时期留给我们最为宝贵的财富，就是跨越时空的井冈山精神。今天，我们要结合新的时代条件，我们要坚持</a:t>
            </a:r>
            <a:r>
              <a:rPr lang="zh-CN" altLang="en-US" sz="24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坚定执着追理想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实事求是闯新路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艰苦奋斗攻难关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依靠群众求胜利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，让井冈山精神放射出新的时代光芒。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——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习近平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215" y="3328035"/>
            <a:ext cx="114992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请你根据以上材料，结合本课所学知识，提取一个观点，并展开论述，写一篇小短文。（要求：题目自拟，观点明确；史实正确；条理清晰，语句通顺，表述完整）</a:t>
            </a:r>
            <a:endParaRPr lang="zh-CN" altLang="en-US" sz="24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文本框 1946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215" y="4288155"/>
            <a:ext cx="11697335" cy="20199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lIns="101890" tIns="50944" rIns="101890" bIns="50944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【方法指导】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隶书" panose="020105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结构（三段论）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隶书" panose="020105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观点：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我认为井冈山精神是一种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……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精神。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隶书" panose="020105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阐述</a:t>
            </a:r>
            <a:r>
              <a:rPr lang="en-US" altLang="zh-CN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/</a:t>
            </a:r>
            <a:r>
              <a:rPr lang="zh-CN" altLang="en-US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论证（用史实</a:t>
            </a:r>
            <a:r>
              <a:rPr lang="en-US" altLang="zh-CN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[</a:t>
            </a:r>
            <a:r>
              <a:rPr lang="zh-CN" altLang="en-US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例子</a:t>
            </a:r>
            <a:r>
              <a:rPr lang="en-US" altLang="zh-CN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]</a:t>
            </a:r>
            <a:r>
              <a:rPr lang="zh-CN" altLang="en-US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来说明理由）：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…………………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隶书" panose="020105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 u="sng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结论：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综上所述，井冈山精神是一种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……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精神，在这种精神的激励下，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…………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31775" y="1165860"/>
            <a:ext cx="11146790" cy="455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【范文】</a:t>
            </a:r>
            <a:endParaRPr lang="zh-CN" altLang="en-US" sz="2600" b="1" smtClean="0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观点：</a:t>
            </a:r>
            <a:r>
              <a:rPr lang="zh-CN" altLang="en-US" sz="26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我认为井冈山精神是一种实事求是闯新路的精神。</a:t>
            </a:r>
            <a:r>
              <a:rPr lang="zh-CN" altLang="en-US" sz="2600" b="1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 </a:t>
            </a:r>
            <a:endParaRPr lang="zh-CN" altLang="en-US" sz="2600" b="1" smtClean="0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论证：</a:t>
            </a:r>
            <a:r>
              <a:rPr lang="zh-CN" altLang="en-US" sz="26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大革命失败后，中共学习俄国十月革命经验，走“城市中心”道路，脱离了中国革命实际，致使革命力量遭到沉重打击。毛泽东</a:t>
            </a: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鉴于中国特殊的国情，创建了井冈山革命根据地，探索出了一条农村包围城市，武装夺取政权的道路，</a:t>
            </a:r>
            <a:r>
              <a:rPr lang="zh-CN" altLang="en-US" sz="26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锻造了井冈山精神，并最终带领全国人民取得了新民主主义革命的胜利。</a:t>
            </a:r>
            <a:endParaRPr lang="zh-CN" altLang="en-US" sz="2600" b="1" smtClean="0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结论：</a:t>
            </a:r>
            <a:r>
              <a:rPr lang="zh-CN" altLang="en-US" sz="2600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综上所述，井冈山精神是一种实事求是闯新路的精神，在这种精神的激励下，我们坚持走中国特色社会主义道路，终将实现中华民族的伟大复兴。</a:t>
            </a:r>
            <a:endParaRPr lang="zh-CN" altLang="en-US" sz="2600" b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884805" y="450850"/>
            <a:ext cx="6488430" cy="535305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000">
                <a:solidFill>
                  <a:srgbClr val="FF0000"/>
                </a:solidFill>
              </a:rPr>
              <a:t>小论文：我心目中的井冈山精神</a:t>
            </a:r>
            <a:endParaRPr lang="zh-CN" altLang="en-US" sz="3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946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2660" y="1784350"/>
            <a:ext cx="9782810" cy="2268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lIns="101890" tIns="50944" rIns="101890" bIns="50944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  </a:t>
            </a:r>
            <a:r>
              <a:rPr lang="zh-CN" altLang="en-US" sz="3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隶书" panose="02010509060101010101" charset="-122"/>
                <a:sym typeface="+mn-ea"/>
              </a:rPr>
              <a:t>井冈山精神一直激励着中华儿女为祖国的解放、民族的复兴和社会的进步顽强拼搏，英勇奋斗，并取得了一个又一个伟大的胜利。井冈山精神，永远是我们强大的精神力量。</a:t>
            </a:r>
            <a:endParaRPr lang="zh-CN" altLang="en-US" sz="3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 bwMode="auto">
          <a:xfrm>
            <a:off x="252095" y="332105"/>
            <a:ext cx="2244090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井冈山精神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主学习2革命转向农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88695"/>
            <a:ext cx="11920855" cy="45954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180975"/>
            <a:ext cx="2715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自主预习（二）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299" name="文本框 7"/>
          <p:cNvSpPr txBox="1"/>
          <p:nvPr/>
        </p:nvSpPr>
        <p:spPr>
          <a:xfrm>
            <a:off x="9023985" y="641350"/>
            <a:ext cx="241554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农村革命根据地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8330565" y="2642235"/>
            <a:ext cx="936625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城市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9763125" y="2642235"/>
            <a:ext cx="936625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农村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6050915" y="3429000"/>
            <a:ext cx="936625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朱德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7410450" y="3429000"/>
            <a:ext cx="112014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毛泽东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37300" y="5469890"/>
            <a:ext cx="2929255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中国工农红军第四军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3" grpId="0" animBg="1"/>
      <p:bldP spid="4" grpId="0" animBg="1"/>
      <p:bldP spid="6" grpId="0" animBg="1"/>
      <p:bldP spid="7" grpId="0" animBg="1"/>
      <p:bldP spid="8" grpId="0" animBg="1"/>
      <p:bldP spid="12299" grpId="1" animBg="1"/>
      <p:bldP spid="3" grpId="1" animBg="1"/>
      <p:bldP spid="4" grpId="1" animBg="1"/>
      <p:bldP spid="6" grpId="1" animBg="1"/>
      <p:bldP spid="7" grpId="1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 bwMode="auto">
          <a:xfrm>
            <a:off x="971550" y="1886903"/>
            <a:ext cx="1737995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人民军队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4269740" y="3256280"/>
            <a:ext cx="2378075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党的领导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8330565" y="4622800"/>
            <a:ext cx="2134870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井冈山精神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8274685" y="1603375"/>
            <a:ext cx="2134870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井冈山道路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1008380" y="4371340"/>
            <a:ext cx="1798955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人民群众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cxnSp>
        <p:nvCxnSpPr>
          <p:cNvPr id="8" name="直接箭头连接符 7"/>
          <p:cNvCxnSpPr>
            <a:stCxn id="2" idx="3"/>
          </p:cNvCxnSpPr>
          <p:nvPr/>
        </p:nvCxnSpPr>
        <p:spPr>
          <a:xfrm>
            <a:off x="2709545" y="2163445"/>
            <a:ext cx="2196465" cy="10693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335655" y="2613025"/>
            <a:ext cx="1879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军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心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1" name="直接箭头连接符 10"/>
          <p:cNvCxnSpPr>
            <a:stCxn id="7" idx="3"/>
          </p:cNvCxnSpPr>
          <p:nvPr>
            <p:custDataLst>
              <p:tags r:id="rId3"/>
            </p:custDataLst>
          </p:nvPr>
        </p:nvCxnSpPr>
        <p:spPr>
          <a:xfrm flipV="1">
            <a:off x="2807335" y="3856355"/>
            <a:ext cx="2084070" cy="79184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999740" y="3930650"/>
            <a:ext cx="1879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民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心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3" idx="3"/>
            <a:endCxn id="5" idx="1"/>
          </p:cNvCxnSpPr>
          <p:nvPr>
            <p:custDataLst>
              <p:tags r:id="rId5"/>
            </p:custDataLst>
          </p:nvPr>
        </p:nvCxnSpPr>
        <p:spPr>
          <a:xfrm flipV="1">
            <a:off x="6647815" y="1880235"/>
            <a:ext cx="1626870" cy="165290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6478905" y="2454275"/>
            <a:ext cx="1879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开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辟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箭头连接符 14"/>
          <p:cNvCxnSpPr>
            <a:stCxn id="3" idx="3"/>
            <a:endCxn id="4" idx="1"/>
          </p:cNvCxnSpPr>
          <p:nvPr>
            <p:custDataLst>
              <p:tags r:id="rId7"/>
            </p:custDataLst>
          </p:nvPr>
        </p:nvCxnSpPr>
        <p:spPr>
          <a:xfrm>
            <a:off x="6647815" y="3533140"/>
            <a:ext cx="1682750" cy="13665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670040" y="4030980"/>
            <a:ext cx="1649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锻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造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TextBox 7"/>
          <p:cNvSpPr txBox="1"/>
          <p:nvPr>
            <p:custDataLst>
              <p:tags r:id="rId9"/>
            </p:custDataLst>
          </p:nvPr>
        </p:nvSpPr>
        <p:spPr>
          <a:xfrm>
            <a:off x="311150" y="377190"/>
            <a:ext cx="2317750" cy="92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3600" b="1" smtClean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思维提升</a:t>
            </a:r>
            <a:endParaRPr lang="zh-CN" altLang="en-US" sz="3600" b="1" smtClean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99" name="文本框 7"/>
          <p:cNvSpPr txBox="1"/>
          <p:nvPr/>
        </p:nvSpPr>
        <p:spPr>
          <a:xfrm>
            <a:off x="3732530" y="1586865"/>
            <a:ext cx="345249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得民心者，得天下！</a:t>
            </a:r>
            <a:endParaRPr lang="zh-CN" altLang="en-US" sz="3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29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 bwMode="auto">
          <a:xfrm>
            <a:off x="313055" y="147955"/>
            <a:ext cx="1781810" cy="5530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3000" b="1" noProof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课堂小结</a:t>
            </a:r>
            <a:endParaRPr lang="zh-CN" altLang="en-US" sz="3000" b="1" noProof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3" name="图片 2" descr="毛泽东开辟井冈山道路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974090"/>
            <a:ext cx="12198350" cy="53911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主学习3工农武装割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7090"/>
            <a:ext cx="12192635" cy="543687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180975"/>
            <a:ext cx="2715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自主预习（三）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69805" y="1227455"/>
            <a:ext cx="147955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土地革命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93760" y="2790825"/>
            <a:ext cx="2536825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中央革命根据地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94375" y="4530725"/>
            <a:ext cx="300101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思想建党、政治建军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69275" y="4991100"/>
            <a:ext cx="81153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瑞金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6670" y="6270625"/>
            <a:ext cx="1246505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毛泽东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6" grpId="0" animBg="1"/>
      <p:bldP spid="7" grpId="0" animBg="1"/>
      <p:bldP spid="8" grpId="1" animBg="1"/>
      <p:bldP spid="3" grpId="1" animBg="1"/>
      <p:bldP spid="4" grpId="1" animBg="1"/>
      <p:bldP spid="6" grpId="1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75610" y="3342640"/>
            <a:ext cx="5551805" cy="5219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农村包围城市、武装夺取政权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615950" y="1362075"/>
            <a:ext cx="10960100" cy="1383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在以毛泽东为代表的中国共产党的领导下，创建了人民军队（红军）和农村革命根据地，将革命重心放在农村，创造了“工农武装割据”的局面，开辟了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____________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_________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的正确革命道路(井冈山道路)。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180975"/>
            <a:ext cx="2715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自主预习（四）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ps稻壳儿佳誉设计原创链接：http://chn.docer.com/works?userid=2198746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910" y="-8008"/>
            <a:ext cx="2080974" cy="285528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文本框 9"/>
          <p:cNvSpPr txBox="1"/>
          <p:nvPr/>
        </p:nvSpPr>
        <p:spPr>
          <a:xfrm>
            <a:off x="828017" y="656325"/>
            <a:ext cx="88008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charset="-122"/>
                <a:ea typeface="方正清刻本悦宋简体" panose="020000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SuXinShiLiuKaiS-R-GB" panose="02000000000000000000" pitchFamily="2" charset="-122"/>
                <a:ea typeface="FZSuXinShiLiuKaiS-R-GB" panose="02000000000000000000" pitchFamily="2" charset="-122"/>
                <a:cs typeface="+mn-cs"/>
              </a:rPr>
              <a:t>目录</a:t>
            </a:r>
            <a:endParaRPr kumimoji="0" lang="zh-CN" altLang="en-US" sz="4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ZSuXinShiLiuKaiS-R-GB" panose="02000000000000000000" pitchFamily="2" charset="-122"/>
              <a:ea typeface="FZSuXinShiLiuKaiS-R-GB" panose="02000000000000000000" pitchFamily="2" charset="-122"/>
              <a:cs typeface="+mn-cs"/>
            </a:endParaRPr>
          </a:p>
        </p:txBody>
      </p:sp>
      <p:pic>
        <p:nvPicPr>
          <p:cNvPr id="6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6117" y="2199187"/>
            <a:ext cx="1588378" cy="680198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891790" y="988060"/>
            <a:ext cx="6710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>
                <a:latin typeface="隶书" panose="02010509060101010101" charset="-122"/>
                <a:ea typeface="隶书" panose="02010509060101010101" charset="-122"/>
              </a:rPr>
              <a:t>  </a:t>
            </a:r>
            <a:r>
              <a:rPr lang="zh-CN" altLang="en-US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一、擎枪易帜</a:t>
            </a:r>
            <a:r>
              <a:rPr lang="en-US" altLang="zh-CN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—</a:t>
            </a:r>
            <a:r>
              <a:rPr lang="zh-CN" altLang="en-US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武装起义</a:t>
            </a:r>
            <a:endParaRPr lang="zh-CN" altLang="en-US" sz="4000" dirty="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2891790" y="1860550"/>
            <a:ext cx="7376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  </a:t>
            </a:r>
            <a:r>
              <a:rPr kumimoji="0" lang="zh-CN" altLang="en-US" sz="4000" b="0" i="0" u="none" strike="noStrike" kern="1200" cap="none" spc="0" normalizeH="0" baseline="0" dirty="0">
                <a:latin typeface="隶书" panose="02010509060101010101" charset="-122"/>
                <a:ea typeface="隶书" panose="02010509060101010101" charset="-122"/>
                <a:cs typeface="+mn-cs"/>
              </a:rPr>
              <a:t>二、</a:t>
            </a:r>
            <a:r>
              <a:rPr lang="zh-CN" altLang="en-US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上山辟路</a:t>
            </a:r>
            <a:r>
              <a:rPr lang="en-US" altLang="zh-CN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—</a:t>
            </a:r>
            <a:r>
              <a:rPr lang="zh-CN" altLang="en-US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井冈山道路</a:t>
            </a:r>
            <a:endParaRPr kumimoji="0" lang="zh-CN" altLang="en-US" sz="4000" b="0" i="0" u="none" strike="noStrike" kern="1200" cap="none" spc="0" normalizeH="0" baseline="0" dirty="0"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2876550" y="2788920"/>
            <a:ext cx="76104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  </a:t>
            </a:r>
            <a:r>
              <a:rPr lang="zh-CN" altLang="en-US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三、星火燎原</a:t>
            </a:r>
            <a:r>
              <a:rPr lang="en-US" altLang="zh-CN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—</a:t>
            </a:r>
            <a:r>
              <a:rPr lang="zh-CN" altLang="en-US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武装割据</a:t>
            </a:r>
            <a:endParaRPr kumimoji="0" lang="zh-CN" altLang="en-US" sz="4000" b="0" i="0" u="none" strike="noStrike" kern="1200" cap="none" spc="0" normalizeH="0" baseline="0" dirty="0">
              <a:latin typeface="隶书" panose="02010509060101010101" charset="-122"/>
              <a:ea typeface="隶书" panose="02010509060101010101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2891790" y="3695065"/>
            <a:ext cx="76104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  </a:t>
            </a:r>
            <a:r>
              <a:rPr lang="zh-CN" altLang="en-US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四、铸魂归心</a:t>
            </a:r>
            <a:r>
              <a:rPr lang="en-US" altLang="zh-CN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—</a:t>
            </a:r>
            <a:r>
              <a:rPr lang="zh-CN" altLang="en-US" sz="4000" dirty="0">
                <a:latin typeface="隶书" panose="02010509060101010101" charset="-122"/>
                <a:ea typeface="隶书" panose="02010509060101010101" charset="-122"/>
                <a:sym typeface="+mn-ea"/>
              </a:rPr>
              <a:t>井冈山精神</a:t>
            </a:r>
            <a:endParaRPr kumimoji="0" lang="zh-CN" altLang="en-US" sz="4000" b="0" i="0" u="none" strike="noStrike" kern="1200" cap="none" spc="0" normalizeH="0" baseline="0" dirty="0"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1607800" y="12052300"/>
            <a:ext cx="0" cy="0"/>
          </a:xfrm>
          <a:prstGeom prst="rect">
            <a:avLst/>
          </a:prstGeom>
          <a:ln>
            <a:noFill/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2428240"/>
            <a:ext cx="3033395" cy="35115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95885" y="98425"/>
            <a:ext cx="5449570" cy="560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擎枪易帜—武装起义</a:t>
            </a:r>
            <a:endParaRPr lang="zh-CN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3202940" y="5665470"/>
            <a:ext cx="86804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如何坚持革命？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这是摆在中国共产党面前生死攸关的问题。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2437130" y="727075"/>
            <a:ext cx="9386570" cy="13950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</a:t>
            </a:r>
            <a:r>
              <a:rPr lang="en-US" altLang="zh-CN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1927</a:t>
            </a:r>
            <a:r>
              <a:rPr lang="zh-CN" altLang="en-US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月到</a:t>
            </a:r>
            <a:r>
              <a:rPr lang="en-US" altLang="zh-CN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1928</a:t>
            </a:r>
            <a:r>
              <a:rPr lang="zh-CN" altLang="en-US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年上半年，共产党员和革命群众被国民党发动派杀害达</a:t>
            </a:r>
            <a:r>
              <a:rPr lang="en-US" altLang="zh-CN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31</a:t>
            </a:r>
            <a:r>
              <a:rPr lang="zh-CN" altLang="en-US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万人，其中共产党员</a:t>
            </a:r>
            <a:r>
              <a:rPr lang="en-US" altLang="zh-CN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2.6</a:t>
            </a:r>
            <a:r>
              <a:rPr lang="zh-CN" altLang="en-US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万人。</a:t>
            </a:r>
            <a:r>
              <a:rPr lang="zh-CN" altLang="en-US" sz="2800" b="1" u="sng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中共党员一下子从大革命高潮时的</a:t>
            </a:r>
            <a:r>
              <a:rPr lang="en-US" altLang="zh-CN" sz="2800" b="1" u="sng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800" b="1" u="sng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万人锐减至</a:t>
            </a:r>
            <a:r>
              <a:rPr lang="en-US" altLang="zh-CN" sz="2800" b="1" u="sng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u="sng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万多人</a:t>
            </a:r>
            <a:r>
              <a:rPr lang="zh-CN" altLang="en-US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en-US" altLang="zh-CN" sz="2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    </a:t>
            </a:r>
            <a:endParaRPr lang="en-US" altLang="zh-CN" sz="28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9" name="TextBox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4790" y="1144905"/>
            <a:ext cx="197548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eaLnBrk="1" hangingPunct="1">
              <a:buClrTx/>
              <a:buSzTx/>
              <a:buFontTx/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大革命失败</a:t>
            </a:r>
            <a:endParaRPr lang="zh-CN" altLang="en-US" sz="2400" b="1" noProof="0"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6895" y="2344420"/>
            <a:ext cx="8786495" cy="3140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no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Calibri" panose="020F0502020204030204" charset="0"/>
                <a:ea typeface="楷体" panose="02010609060101010101" charset="-122"/>
              </a:rPr>
              <a:t>         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共产党员汪寿华被打昏装入麻袋，被残忍地活埋了。</a:t>
            </a:r>
            <a:endParaRPr lang="zh-CN" altLang="en-US" sz="2800" b="1">
              <a:latin typeface="Calibri" panose="020F0502020204030204" charset="0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Calibri" panose="020F0502020204030204" charset="0"/>
                <a:ea typeface="楷体" panose="02010609060101010101" charset="-122"/>
              </a:rPr>
              <a:t>         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共产党员夏明翰被国民党杀害，临刑时写下：</a:t>
            </a:r>
            <a:r>
              <a:rPr lang="en-US" altLang="zh-CN" sz="2800" b="1">
                <a:latin typeface="Calibri" panose="020F0502020204030204" charset="0"/>
                <a:ea typeface="楷体" panose="02010609060101010101" charset="-122"/>
              </a:rPr>
              <a:t>“</a:t>
            </a:r>
            <a:r>
              <a:rPr lang="zh-CN" altLang="en-US" sz="3000" b="1" u="sng">
                <a:latin typeface="Calibri" panose="020F0502020204030204" charset="0"/>
                <a:ea typeface="楷体" panose="02010609060101010101" charset="-122"/>
              </a:rPr>
              <a:t>砍头不要紧，只要主义真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。</a:t>
            </a:r>
            <a:r>
              <a:rPr lang="zh-CN" altLang="en-US" sz="2800" b="1" u="sng">
                <a:latin typeface="Calibri" panose="020F0502020204030204" charset="0"/>
                <a:ea typeface="楷体" panose="02010609060101010101" charset="-122"/>
              </a:rPr>
              <a:t>杀了夏明翰，还有后来人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。</a:t>
            </a:r>
            <a:r>
              <a:rPr lang="en-US" altLang="zh-CN" sz="2800" b="1">
                <a:latin typeface="Calibri" panose="020F0502020204030204" charset="0"/>
                <a:ea typeface="楷体" panose="02010609060101010101" charset="-122"/>
              </a:rPr>
              <a:t>”</a:t>
            </a:r>
            <a:endParaRPr lang="en-US" altLang="zh-CN" sz="2800" b="1">
              <a:latin typeface="Calibri" panose="020F0502020204030204" charset="0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Calibri" panose="020F0502020204030204" charset="0"/>
                <a:ea typeface="楷体" panose="02010609060101010101" charset="-122"/>
              </a:rPr>
              <a:t>          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陈独秀、林伯渠、吴玉章、毛泽东等共产党人和国民党左派</a:t>
            </a:r>
            <a:r>
              <a:rPr lang="en-US" altLang="zh-CN" sz="2800" b="1">
                <a:latin typeface="Calibri" panose="020F0502020204030204" charset="0"/>
                <a:ea typeface="楷体" panose="02010609060101010101" charset="-122"/>
              </a:rPr>
              <a:t>193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人的名字，被列入</a:t>
            </a:r>
            <a:r>
              <a:rPr lang="en-US" altLang="zh-CN" sz="2800" b="1">
                <a:latin typeface="Calibri" panose="020F0502020204030204" charset="0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南京国民政府</a:t>
            </a:r>
            <a:r>
              <a:rPr lang="en-US" altLang="zh-CN" sz="2800" b="1">
                <a:latin typeface="Calibri" panose="020F0502020204030204" charset="0"/>
                <a:ea typeface="楷体" panose="02010609060101010101" charset="-122"/>
              </a:rPr>
              <a:t>”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第</a:t>
            </a:r>
            <a:r>
              <a:rPr lang="en-US" altLang="zh-CN" sz="2800" b="1">
                <a:latin typeface="Calibri" panose="020F0502020204030204" charset="0"/>
                <a:ea typeface="楷体" panose="02010609060101010101" charset="-122"/>
              </a:rPr>
              <a:t>1</a:t>
            </a:r>
            <a:r>
              <a:rPr lang="zh-CN" altLang="en-US" sz="2800" b="1">
                <a:latin typeface="Calibri" panose="020F0502020204030204" charset="0"/>
                <a:ea typeface="楷体" panose="02010609060101010101" charset="-122"/>
              </a:rPr>
              <a:t>号通缉令。</a:t>
            </a:r>
            <a:endParaRPr lang="zh-CN" altLang="en-US" sz="2600" b="1">
              <a:latin typeface="Calibri" panose="020F0502020204030204" charset="0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endParaRPr lang="zh-CN" altLang="en-US" sz="2600" b="1">
              <a:latin typeface="Calibri" panose="020F0502020204030204" charset="0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2745105" y="1036320"/>
            <a:ext cx="7096125" cy="55308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chemeClr val="bg1"/>
                </a:solidFill>
              </a:rPr>
              <a:t>国共两党从革命的同盟变成了革命的敌人</a:t>
            </a:r>
            <a:endParaRPr lang="zh-CN" altLang="en-US" sz="30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3748405" y="2428240"/>
            <a:ext cx="6763385" cy="10147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chemeClr val="bg1"/>
                </a:solidFill>
              </a:rPr>
              <a:t>国民党代表大地主、大资产阶级的利益</a:t>
            </a:r>
            <a:endParaRPr lang="zh-CN" altLang="en-US" sz="3000" b="1">
              <a:solidFill>
                <a:schemeClr val="bg1"/>
              </a:solidFill>
            </a:endParaRPr>
          </a:p>
          <a:p>
            <a:pPr algn="l"/>
            <a:r>
              <a:rPr lang="zh-CN" altLang="en-US" sz="3000" b="1">
                <a:solidFill>
                  <a:schemeClr val="bg1"/>
                </a:solidFill>
              </a:rPr>
              <a:t>（国民党新军阀，帝国主义势力支持）</a:t>
            </a:r>
            <a:endParaRPr lang="zh-CN" altLang="en-US" sz="3000" b="1">
              <a:solidFill>
                <a:schemeClr val="bg1"/>
              </a:solidFill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21" grpId="0"/>
      <p:bldP spid="21" grpId="1"/>
      <p:bldP spid="3" grpId="0" bldLvl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607800" y="120523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95885" y="-4445"/>
            <a:ext cx="5449570" cy="560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擎枪易帜—武装起义</a:t>
            </a:r>
            <a:endParaRPr lang="zh-CN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47040" y="1499235"/>
            <a:ext cx="11301095" cy="359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材料一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6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中国共产党</a:t>
            </a: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和中国人民并没有被吓到、被征服、被杀绝，他们从地下爬起来，揩干身上的血迹，掩埋好同伴的尸首，他们又</a:t>
            </a:r>
            <a:r>
              <a:rPr lang="zh-CN" altLang="en-US" sz="26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继续战斗</a:t>
            </a: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了。</a:t>
            </a:r>
            <a:endParaRPr lang="en-US" altLang="zh-CN" sz="2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——毛泽东《论联合政府》</a:t>
            </a:r>
            <a:endParaRPr lang="zh-CN" altLang="en-US" sz="2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材料二</a:t>
            </a: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从国际共产主义运动史看，不论是1871年法国的巴黎公社革命，还是1917年</a:t>
            </a:r>
            <a:r>
              <a:rPr lang="en-US" altLang="zh-CN" sz="26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俄国的十月革命</a:t>
            </a: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，都是</a:t>
            </a:r>
            <a:r>
              <a:rPr lang="en-US" altLang="zh-CN" sz="26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走的“城市中心”的道路</a:t>
            </a: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。……</a:t>
            </a:r>
            <a:r>
              <a:rPr lang="en-US" altLang="zh-CN" sz="2600" b="1" u="sng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辛亥革命和国民大革命也是先夺取中心城市</a:t>
            </a: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——</a:t>
            </a: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中华民族伟大复兴视阈下毛泽东对中国特色革命道路的艰辛探索</a:t>
            </a: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endParaRPr lang="en-US" altLang="zh-CN" sz="2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49277" y="731257"/>
            <a:ext cx="45419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中国共产党的抉择？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846580" y="5196205"/>
            <a:ext cx="6866255" cy="5835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在城市发动武装起义，夺取城市政权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31750" y="27305"/>
            <a:ext cx="12098020" cy="68306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95885" y="140335"/>
            <a:ext cx="5449570" cy="560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擎枪易帜—武装起义</a:t>
            </a:r>
            <a:endParaRPr lang="zh-CN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标题 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61290" y="831850"/>
            <a:ext cx="2300605" cy="52324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2800" spc="0" noProof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南昌起义</a:t>
            </a:r>
            <a:endParaRPr lang="zh-CN" altLang="en-US" sz="2800" b="0" noProof="0" smtClean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43" name="TextBox 42"/>
          <p:cNvSpPr txBox="1"/>
          <p:nvPr>
            <p:custDataLst>
              <p:tags r:id="rId4"/>
            </p:custDataLst>
          </p:nvPr>
        </p:nvSpPr>
        <p:spPr>
          <a:xfrm>
            <a:off x="1590380" y="3565033"/>
            <a:ext cx="4470034" cy="5835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①发动起义，占领南昌。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矩形 57"/>
          <p:cNvSpPr/>
          <p:nvPr>
            <p:custDataLst>
              <p:tags r:id="rId5"/>
            </p:custDataLst>
          </p:nvPr>
        </p:nvSpPr>
        <p:spPr>
          <a:xfrm>
            <a:off x="1587205" y="4172765"/>
            <a:ext cx="4572032" cy="5835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②撤出南昌，南下广东。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矩形 51"/>
          <p:cNvSpPr/>
          <p:nvPr>
            <p:custDataLst>
              <p:tags r:id="rId6"/>
            </p:custDataLst>
          </p:nvPr>
        </p:nvSpPr>
        <p:spPr>
          <a:xfrm>
            <a:off x="1576705" y="4808606"/>
            <a:ext cx="4554592" cy="5835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③遭到封堵，损失严重。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矩形 52"/>
          <p:cNvSpPr/>
          <p:nvPr>
            <p:custDataLst>
              <p:tags r:id="rId7"/>
            </p:custDataLst>
          </p:nvPr>
        </p:nvSpPr>
        <p:spPr>
          <a:xfrm>
            <a:off x="1604638" y="5416973"/>
            <a:ext cx="4660265" cy="5835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④转战湘南，坚持斗争。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73398" y="1603313"/>
            <a:ext cx="3447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1927年8月1日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3846195" y="1603375"/>
            <a:ext cx="1127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南昌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573405" y="2374265"/>
            <a:ext cx="4601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周恩来、叶挺、朱德等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160995" y="3310519"/>
            <a:ext cx="156019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过程</a:t>
            </a: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lang="zh-CN" altLang="en-US" sz="3600"/>
          </a:p>
        </p:txBody>
      </p:sp>
      <p:grpSp>
        <p:nvGrpSpPr>
          <p:cNvPr id="4" name="组合 3"/>
          <p:cNvGrpSpPr/>
          <p:nvPr>
            <p:custDataLst>
              <p:tags r:id="rId12"/>
            </p:custDataLst>
          </p:nvPr>
        </p:nvGrpSpPr>
        <p:grpSpPr>
          <a:xfrm>
            <a:off x="6331585" y="98425"/>
            <a:ext cx="5630850" cy="6700547"/>
            <a:chOff x="342" y="355"/>
            <a:chExt cx="5991" cy="10117"/>
          </a:xfrm>
        </p:grpSpPr>
        <p:pic>
          <p:nvPicPr>
            <p:cNvPr id="6" name="图片 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>
            <a:xfrm>
              <a:off x="342" y="355"/>
              <a:ext cx="5991" cy="101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7" name="矩形 6"/>
            <p:cNvSpPr/>
            <p:nvPr>
              <p:custDataLst>
                <p:tags r:id="rId15"/>
              </p:custDataLst>
            </p:nvPr>
          </p:nvSpPr>
          <p:spPr>
            <a:xfrm>
              <a:off x="3525" y="2965"/>
              <a:ext cx="1457" cy="1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16"/>
              </p:custDataLst>
            </p:nvPr>
          </p:nvSpPr>
          <p:spPr>
            <a:xfrm>
              <a:off x="2157" y="1883"/>
              <a:ext cx="2284" cy="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" name="矩形标注 28"/>
          <p:cNvSpPr/>
          <p:nvPr>
            <p:custDataLst>
              <p:tags r:id="rId17"/>
            </p:custDataLst>
          </p:nvPr>
        </p:nvSpPr>
        <p:spPr>
          <a:xfrm>
            <a:off x="7324725" y="4411980"/>
            <a:ext cx="2165350" cy="1048385"/>
          </a:xfrm>
          <a:prstGeom prst="wedgeRectCallout">
            <a:avLst>
              <a:gd name="adj1" fmla="val 81231"/>
              <a:gd name="adj2" fmla="val 77135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1927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10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月起义军一千多人到达</a:t>
            </a:r>
            <a:r>
              <a:rPr lang="zh-CN" alt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华文中宋" panose="02010600040101010101" charset="-122"/>
              </a:rPr>
              <a:t>陆丰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2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矩形标注 29"/>
          <p:cNvSpPr/>
          <p:nvPr>
            <p:custDataLst>
              <p:tags r:id="rId18"/>
            </p:custDataLst>
          </p:nvPr>
        </p:nvSpPr>
        <p:spPr>
          <a:xfrm>
            <a:off x="7745095" y="195580"/>
            <a:ext cx="2878455" cy="642620"/>
          </a:xfrm>
          <a:prstGeom prst="wedgeRectCallout">
            <a:avLst>
              <a:gd name="adj1" fmla="val 54351"/>
              <a:gd name="adj2" fmla="val 81958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1927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8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</a:t>
            </a:r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日起，</a:t>
            </a:r>
            <a:endParaRPr lang="zh-CN" altLang="en-US" sz="2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起义军撤离南昌。</a:t>
            </a:r>
            <a:endParaRPr lang="zh-CN" altLang="en-US" sz="2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5" name="矩形标注 30"/>
          <p:cNvSpPr/>
          <p:nvPr>
            <p:custDataLst>
              <p:tags r:id="rId19"/>
            </p:custDataLst>
          </p:nvPr>
        </p:nvSpPr>
        <p:spPr>
          <a:xfrm>
            <a:off x="6557010" y="1028700"/>
            <a:ext cx="1913255" cy="1358900"/>
          </a:xfrm>
          <a:prstGeom prst="wedgeRectCallout">
            <a:avLst>
              <a:gd name="adj1" fmla="val -19897"/>
              <a:gd name="adj2" fmla="val 90046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1928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年朱德和陈毅率领</a:t>
            </a:r>
            <a:r>
              <a:rPr lang="en-US" altLang="zh-CN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800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余人转战</a:t>
            </a:r>
            <a:r>
              <a:rPr lang="zh-CN" altLang="en-US" sz="2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华文中宋" panose="02010600040101010101" charset="-122"/>
              </a:rPr>
              <a:t>湘南</a:t>
            </a: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20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46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47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AS_UNIQUEID" val="958"/>
</p:tagLst>
</file>

<file path=ppt/tags/tag102.xml><?xml version="1.0" encoding="utf-8"?>
<p:tagLst xmlns:p="http://schemas.openxmlformats.org/presentationml/2006/main">
  <p:tag name="AS_UNIQUEID" val="959"/>
</p:tagLst>
</file>

<file path=ppt/tags/tag103.xml><?xml version="1.0" encoding="utf-8"?>
<p:tagLst xmlns:p="http://schemas.openxmlformats.org/presentationml/2006/main">
  <p:tag name="AS_UNIQUEID" val="960"/>
</p:tagLst>
</file>

<file path=ppt/tags/tag104.xml><?xml version="1.0" encoding="utf-8"?>
<p:tagLst xmlns:p="http://schemas.openxmlformats.org/presentationml/2006/main">
  <p:tag name="AS_UNIQUEID" val="961"/>
</p:tagLst>
</file>

<file path=ppt/tags/tag105.xml><?xml version="1.0" encoding="utf-8"?>
<p:tagLst xmlns:p="http://schemas.openxmlformats.org/presentationml/2006/main">
  <p:tag name="AS_UNIQUEID" val="962"/>
</p:tagLst>
</file>

<file path=ppt/tags/tag106.xml><?xml version="1.0" encoding="utf-8"?>
<p:tagLst xmlns:p="http://schemas.openxmlformats.org/presentationml/2006/main">
  <p:tag name="AS_UNIQUEID" val="963"/>
</p:tagLst>
</file>

<file path=ppt/tags/tag107.xml><?xml version="1.0" encoding="utf-8"?>
<p:tagLst xmlns:p="http://schemas.openxmlformats.org/presentationml/2006/main">
  <p:tag name="AS_UNIQUEID" val="964"/>
</p:tagLst>
</file>

<file path=ppt/tags/tag108.xml><?xml version="1.0" encoding="utf-8"?>
<p:tagLst xmlns:p="http://schemas.openxmlformats.org/presentationml/2006/main">
  <p:tag name="AS_UNIQUEID" val="965"/>
</p:tagLst>
</file>

<file path=ppt/tags/tag109.xml><?xml version="1.0" encoding="utf-8"?>
<p:tagLst xmlns:p="http://schemas.openxmlformats.org/presentationml/2006/main">
  <p:tag name="AS_UNIQUEID" val="5182"/>
</p:tagLst>
</file>

<file path=ppt/tags/tag11.xml><?xml version="1.0" encoding="utf-8"?>
<p:tagLst xmlns:p="http://schemas.openxmlformats.org/presentationml/2006/main">
  <p:tag name="AS_UNIQUEID" val="47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5183"/>
  <p:tag name="KSO_WM_BEAUTIFY_FLAG" val=""/>
</p:tagLst>
</file>

<file path=ppt/tags/tag111.xml><?xml version="1.0" encoding="utf-8"?>
<p:tagLst xmlns:p="http://schemas.openxmlformats.org/presentationml/2006/main">
  <p:tag name="AS_UNIQUEID" val="5184"/>
  <p:tag name="KSO_WM_BEAUTIFY_FLAG" val=""/>
</p:tagLst>
</file>

<file path=ppt/tags/tag112.xml><?xml version="1.0" encoding="utf-8"?>
<p:tagLst xmlns:p="http://schemas.openxmlformats.org/presentationml/2006/main">
  <p:tag name="AS_UNIQUEID" val="5185"/>
  <p:tag name="KSO_WM_BEAUTIFY_FLAG" val=""/>
</p:tagLst>
</file>

<file path=ppt/tags/tag113.xml><?xml version="1.0" encoding="utf-8"?>
<p:tagLst xmlns:p="http://schemas.openxmlformats.org/presentationml/2006/main">
  <p:tag name="AS_UNIQUEID" val="5186"/>
</p:tagLst>
</file>

<file path=ppt/tags/tag114.xml><?xml version="1.0" encoding="utf-8"?>
<p:tagLst xmlns:p="http://schemas.openxmlformats.org/presentationml/2006/main">
  <p:tag name="AS_UNIQUEID" val="5187"/>
</p:tagLst>
</file>

<file path=ppt/tags/tag115.xml><?xml version="1.0" encoding="utf-8"?>
<p:tagLst xmlns:p="http://schemas.openxmlformats.org/presentationml/2006/main">
  <p:tag name="AS_UNIQUEID" val="5188"/>
</p:tagLst>
</file>

<file path=ppt/tags/tag11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7.xml><?xml version="1.0" encoding="utf-8"?>
<p:tagLst xmlns:p="http://schemas.openxmlformats.org/presentationml/2006/main">
  <p:tag name="AS_UNIQUEID" val="1389"/>
</p:tagLst>
</file>

<file path=ppt/tags/tag118.xml><?xml version="1.0" encoding="utf-8"?>
<p:tagLst xmlns:p="http://schemas.openxmlformats.org/presentationml/2006/main">
  <p:tag name="AS_UNIQUEID" val="2699"/>
</p:tagLst>
</file>

<file path=ppt/tags/tag119.xml><?xml version="1.0" encoding="utf-8"?>
<p:tagLst xmlns:p="http://schemas.openxmlformats.org/presentationml/2006/main">
  <p:tag name="AS_UNIQUEID" val="726"/>
</p:tagLst>
</file>

<file path=ppt/tags/tag12.xml><?xml version="1.0" encoding="utf-8"?>
<p:tagLst xmlns:p="http://schemas.openxmlformats.org/presentationml/2006/main">
  <p:tag name="AS_UNIQUEID" val="47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727"/>
  <p:tag name="KSO_WM_BEAUTIFY_FLAG" val=""/>
</p:tagLst>
</file>

<file path=ppt/tags/tag121.xml><?xml version="1.0" encoding="utf-8"?>
<p:tagLst xmlns:p="http://schemas.openxmlformats.org/presentationml/2006/main">
  <p:tag name="AS_UNIQUEID" val="728"/>
  <p:tag name="KSO_WM_BEAUTIFY_FLAG" val=""/>
</p:tagLst>
</file>

<file path=ppt/tags/tag122.xml><?xml version="1.0" encoding="utf-8"?>
<p:tagLst xmlns:p="http://schemas.openxmlformats.org/presentationml/2006/main">
  <p:tag name="AS_UNIQUEID" val="2700"/>
  <p:tag name="KSO_WM_BEAUTIFY_FLAG" val=""/>
</p:tagLst>
</file>

<file path=ppt/tags/tag123.xml><?xml version="1.0" encoding="utf-8"?>
<p:tagLst xmlns:p="http://schemas.openxmlformats.org/presentationml/2006/main">
  <p:tag name="AS_UNIQUEID" val="412"/>
</p:tagLst>
</file>

<file path=ppt/tags/tag12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5.xml><?xml version="1.0" encoding="utf-8"?>
<p:tagLst xmlns:p="http://schemas.openxmlformats.org/presentationml/2006/main">
  <p:tag name="AS_UNIQUEID" val="4775"/>
</p:tagLst>
</file>

<file path=ppt/tags/tag126.xml><?xml version="1.0" encoding="utf-8"?>
<p:tagLst xmlns:p="http://schemas.openxmlformats.org/presentationml/2006/main">
  <p:tag name="AS_UNIQUEID" val="4776"/>
</p:tagLst>
</file>

<file path=ppt/tags/tag127.xml><?xml version="1.0" encoding="utf-8"?>
<p:tagLst xmlns:p="http://schemas.openxmlformats.org/presentationml/2006/main">
  <p:tag name="AS_UNIQUEID" val="143"/>
  <p:tag name="KSO_WM_BEAUTIFY_FLAG" val=""/>
</p:tagLst>
</file>

<file path=ppt/tags/tag128.xml><?xml version="1.0" encoding="utf-8"?>
<p:tagLst xmlns:p="http://schemas.openxmlformats.org/presentationml/2006/main">
  <p:tag name="AS_UNIQUEID" val="444"/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AS_UNIQUEID" val="47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624"/>
</p:tagLst>
</file>

<file path=ppt/tags/tag131.xml><?xml version="1.0" encoding="utf-8"?>
<p:tagLst xmlns:p="http://schemas.openxmlformats.org/presentationml/2006/main">
  <p:tag name="AS_UNIQUEID" val="625"/>
</p:tagLst>
</file>

<file path=ppt/tags/tag132.xml><?xml version="1.0" encoding="utf-8"?>
<p:tagLst xmlns:p="http://schemas.openxmlformats.org/presentationml/2006/main">
  <p:tag name="AS_UNIQUEID" val="12412"/>
  <p:tag name="KSO_WM_BEAUTIFY_FLAG" val=""/>
</p:tagLst>
</file>

<file path=ppt/tags/tag133.xml><?xml version="1.0" encoding="utf-8"?>
<p:tagLst xmlns:p="http://schemas.openxmlformats.org/presentationml/2006/main">
  <p:tag name="AS_UNIQUEID" val="796"/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5.xml><?xml version="1.0" encoding="utf-8"?>
<p:tagLst xmlns:p="http://schemas.openxmlformats.org/presentationml/2006/main">
  <p:tag name="AS_UNIQUEID" val="143"/>
  <p:tag name="KSO_WM_BEAUTIFY_FLAG" val=""/>
</p:tagLst>
</file>

<file path=ppt/tags/tag136.xml><?xml version="1.0" encoding="utf-8"?>
<p:tagLst xmlns:p="http://schemas.openxmlformats.org/presentationml/2006/main">
  <p:tag name="AS_UNIQUEID" val="1417"/>
</p:tagLst>
</file>

<file path=ppt/tags/tag137.xml><?xml version="1.0" encoding="utf-8"?>
<p:tagLst xmlns:p="http://schemas.openxmlformats.org/presentationml/2006/main">
  <p:tag name="AS_UNIQUEID" val="1418"/>
</p:tagLst>
</file>

<file path=ppt/tags/tag138.xml><?xml version="1.0" encoding="utf-8"?>
<p:tagLst xmlns:p="http://schemas.openxmlformats.org/presentationml/2006/main">
  <p:tag name="AS_UNIQUEID" val="1050"/>
</p:tagLst>
</file>

<file path=ppt/tags/tag139.xml><?xml version="1.0" encoding="utf-8"?>
<p:tagLst xmlns:p="http://schemas.openxmlformats.org/presentationml/2006/main">
  <p:tag name="AS_UNIQUEID" val="444"/>
  <p:tag name="KSO_WM_BEAUTIFY_FLAG" val=""/>
</p:tagLst>
</file>

<file path=ppt/tags/tag14.xml><?xml version="1.0" encoding="utf-8"?>
<p:tagLst xmlns:p="http://schemas.openxmlformats.org/presentationml/2006/main">
  <p:tag name="AS_UNIQUEID" val="47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3.xml><?xml version="1.0" encoding="utf-8"?>
<p:tagLst xmlns:p="http://schemas.openxmlformats.org/presentationml/2006/main">
  <p:tag name="AS_UNIQUEID" val="143"/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AS_UNIQUEID" val="47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AS_UNIQUEID" val="5188"/>
</p:tagLst>
</file>

<file path=ppt/tags/tag15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AS_UNIQUEID" val="143"/>
  <p:tag name="KSO_WM_BEAUTIFY_FLAG" val=""/>
</p:tagLst>
</file>

<file path=ppt/tags/tag154.xml><?xml version="1.0" encoding="utf-8"?>
<p:tagLst xmlns:p="http://schemas.openxmlformats.org/presentationml/2006/main">
  <p:tag name="AS_UNIQUEID" val="371"/>
  <p:tag name="KSO_WM_BEAUTIFY_FLAG" val=""/>
</p:tagLst>
</file>

<file path=ppt/tags/tag155.xml><?xml version="1.0" encoding="utf-8"?>
<p:tagLst xmlns:p="http://schemas.openxmlformats.org/presentationml/2006/main">
  <p:tag name="AS_UNIQUEID" val="373"/>
  <p:tag name="KSO_WM_BEAUTIFY_FLAG" val=""/>
  <p:tag name="KSO_WM_UNIT_TABLE_BEAUTIFY" val="smartTable{ed63110a-af40-4475-ae7f-3d5896148c5f}"/>
  <p:tag name="TABLE_ENDDRAG_ORIGIN_RECT" val="873*183"/>
  <p:tag name="TABLE_ENDDRAG_RECT" val="40*160*873*183"/>
</p:tagLst>
</file>

<file path=ppt/tags/tag156.xml><?xml version="1.0" encoding="utf-8"?>
<p:tagLst xmlns:p="http://schemas.openxmlformats.org/presentationml/2006/main">
  <p:tag name="AS_UNIQUEID" val="375"/>
</p:tagLst>
</file>

<file path=ppt/tags/tag157.xml><?xml version="1.0" encoding="utf-8"?>
<p:tagLst xmlns:p="http://schemas.openxmlformats.org/presentationml/2006/main">
  <p:tag name="AS_UNIQUEID" val="376"/>
</p:tagLst>
</file>

<file path=ppt/tags/tag158.xml><?xml version="1.0" encoding="utf-8"?>
<p:tagLst xmlns:p="http://schemas.openxmlformats.org/presentationml/2006/main">
  <p:tag name="AS_UNIQUEID" val="377"/>
</p:tagLst>
</file>

<file path=ppt/tags/tag159.xml><?xml version="1.0" encoding="utf-8"?>
<p:tagLst xmlns:p="http://schemas.openxmlformats.org/presentationml/2006/main">
  <p:tag name="AS_UNIQUEID" val="378"/>
</p:tagLst>
</file>

<file path=ppt/tags/tag16.xml><?xml version="1.0" encoding="utf-8"?>
<p:tagLst xmlns:p="http://schemas.openxmlformats.org/presentationml/2006/main">
  <p:tag name="AS_UNIQUEID" val="47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379"/>
</p:tagLst>
</file>

<file path=ppt/tags/tag161.xml><?xml version="1.0" encoding="utf-8"?>
<p:tagLst xmlns:p="http://schemas.openxmlformats.org/presentationml/2006/main">
  <p:tag name="AS_UNIQUEID" val="444"/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3.xml><?xml version="1.0" encoding="utf-8"?>
<p:tagLst xmlns:p="http://schemas.openxmlformats.org/presentationml/2006/main">
  <p:tag name="AS_UNIQUEID" val="143"/>
  <p:tag name="KSO_WM_BEAUTIFY_FLAG" val=""/>
</p:tagLst>
</file>

<file path=ppt/tags/tag164.xml><?xml version="1.0" encoding="utf-8"?>
<p:tagLst xmlns:p="http://schemas.openxmlformats.org/presentationml/2006/main">
  <p:tag name="AS_UNIQUEID" val="388"/>
</p:tagLst>
</file>

<file path=ppt/tags/tag165.xml><?xml version="1.0" encoding="utf-8"?>
<p:tagLst xmlns:p="http://schemas.openxmlformats.org/presentationml/2006/main">
  <p:tag name="AS_UNIQUEID" val="392"/>
</p:tagLst>
</file>

<file path=ppt/tags/tag166.xml><?xml version="1.0" encoding="utf-8"?>
<p:tagLst xmlns:p="http://schemas.openxmlformats.org/presentationml/2006/main">
  <p:tag name="AS_UNIQUEID" val="393"/>
</p:tagLst>
</file>

<file path=ppt/tags/tag167.xml><?xml version="1.0" encoding="utf-8"?>
<p:tagLst xmlns:p="http://schemas.openxmlformats.org/presentationml/2006/main">
  <p:tag name="AS_UNIQUEID" val="394"/>
</p:tagLst>
</file>

<file path=ppt/tags/tag168.xml><?xml version="1.0" encoding="utf-8"?>
<p:tagLst xmlns:p="http://schemas.openxmlformats.org/presentationml/2006/main">
  <p:tag name="AS_UNIQUEID" val="395"/>
</p:tagLst>
</file>

<file path=ppt/tags/tag169.xml><?xml version="1.0" encoding="utf-8"?>
<p:tagLst xmlns:p="http://schemas.openxmlformats.org/presentationml/2006/main">
  <p:tag name="AS_UNIQUEID" val="396"/>
</p:tagLst>
</file>

<file path=ppt/tags/tag17.xml><?xml version="1.0" encoding="utf-8"?>
<p:tagLst xmlns:p="http://schemas.openxmlformats.org/presentationml/2006/main">
  <p:tag name="AS_UNIQUEID" val="47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1470"/>
  <p:tag name="KSO_WM_BEAUTIFY_FLAG" val=""/>
</p:tagLst>
</file>

<file path=ppt/tags/tag17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2.xml><?xml version="1.0" encoding="utf-8"?>
<p:tagLst xmlns:p="http://schemas.openxmlformats.org/presentationml/2006/main">
  <p:tag name="AS_UNIQUEID" val="4855"/>
  <p:tag name="KSO_WM_BEAUTIFY_FLAG" val=""/>
</p:tagLst>
</file>

<file path=ppt/tags/tag173.xml><?xml version="1.0" encoding="utf-8"?>
<p:tagLst xmlns:p="http://schemas.openxmlformats.org/presentationml/2006/main">
  <p:tag name="AS_UNIQUEID" val="400"/>
</p:tagLst>
</file>

<file path=ppt/tags/tag174.xml><?xml version="1.0" encoding="utf-8"?>
<p:tagLst xmlns:p="http://schemas.openxmlformats.org/presentationml/2006/main">
  <p:tag name="AS_UNIQUEID" val="401"/>
</p:tagLst>
</file>

<file path=ppt/tags/tag175.xml><?xml version="1.0" encoding="utf-8"?>
<p:tagLst xmlns:p="http://schemas.openxmlformats.org/presentationml/2006/main">
  <p:tag name="AS_UNIQUEID" val="402"/>
</p:tagLst>
</file>

<file path=ppt/tags/tag176.xml><?xml version="1.0" encoding="utf-8"?>
<p:tagLst xmlns:p="http://schemas.openxmlformats.org/presentationml/2006/main">
  <p:tag name="AS_UNIQUEID" val="410"/>
</p:tagLst>
</file>

<file path=ppt/tags/tag177.xml><?xml version="1.0" encoding="utf-8"?>
<p:tagLst xmlns:p="http://schemas.openxmlformats.org/presentationml/2006/main">
  <p:tag name="AS_UNIQUEID" val="411"/>
</p:tagLst>
</file>

<file path=ppt/tags/tag178.xml><?xml version="1.0" encoding="utf-8"?>
<p:tagLst xmlns:p="http://schemas.openxmlformats.org/presentationml/2006/main">
  <p:tag name="AS_UNIQUEID" val="409"/>
</p:tagLst>
</file>

<file path=ppt/tags/tag179.xml><?xml version="1.0" encoding="utf-8"?>
<p:tagLst xmlns:p="http://schemas.openxmlformats.org/presentationml/2006/main">
  <p:tag name="AS_UNIQUEID" val="12084"/>
</p:tagLst>
</file>

<file path=ppt/tags/tag18.xml><?xml version="1.0" encoding="utf-8"?>
<p:tagLst xmlns:p="http://schemas.openxmlformats.org/presentationml/2006/main">
  <p:tag name="AS_UNIQUEID" val="47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2663"/>
  <p:tag name="KSO_WM_BEAUTIFY_FLAG" val=""/>
</p:tagLst>
</file>

<file path=ppt/tags/tag181.xml><?xml version="1.0" encoding="utf-8"?>
<p:tagLst xmlns:p="http://schemas.openxmlformats.org/presentationml/2006/main">
  <p:tag name="AS_UNIQUEID" val="2538"/>
  <p:tag name="KSO_WM_BEAUTIFY_FLAG" val=""/>
</p:tagLst>
</file>

<file path=ppt/tags/tag182.xml><?xml version="1.0" encoding="utf-8"?>
<p:tagLst xmlns:p="http://schemas.openxmlformats.org/presentationml/2006/main">
  <p:tag name="AS_UNIQUEID" val="2664"/>
  <p:tag name="KSO_WM_BEAUTIFY_FLAG" val=""/>
</p:tagLst>
</file>

<file path=ppt/tags/tag183.xml><?xml version="1.0" encoding="utf-8"?>
<p:tagLst xmlns:p="http://schemas.openxmlformats.org/presentationml/2006/main">
  <p:tag name="AS_UNIQUEID" val="401"/>
</p:tagLst>
</file>

<file path=ppt/tags/tag184.xml><?xml version="1.0" encoding="utf-8"?>
<p:tagLst xmlns:p="http://schemas.openxmlformats.org/presentationml/2006/main">
  <p:tag name="AS_UNIQUEID" val="409"/>
</p:tagLst>
</file>

<file path=ppt/tags/tag18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6.xml><?xml version="1.0" encoding="utf-8"?>
<p:tagLst xmlns:p="http://schemas.openxmlformats.org/presentationml/2006/main">
  <p:tag name="AS_UNIQUEID" val="4855"/>
  <p:tag name="KSO_WM_BEAUTIFY_FLAG" val=""/>
</p:tagLst>
</file>

<file path=ppt/tags/tag187.xml><?xml version="1.0" encoding="utf-8"?>
<p:tagLst xmlns:p="http://schemas.openxmlformats.org/presentationml/2006/main">
  <p:tag name="AS_UNIQUEID" val="12084"/>
</p:tagLst>
</file>

<file path=ppt/tags/tag188.xml><?xml version="1.0" encoding="utf-8"?>
<p:tagLst xmlns:p="http://schemas.openxmlformats.org/presentationml/2006/main">
  <p:tag name="AS_UNIQUEID" val="2663"/>
  <p:tag name="KSO_WM_BEAUTIFY_FLAG" val=""/>
</p:tagLst>
</file>

<file path=ppt/tags/tag189.xml><?xml version="1.0" encoding="utf-8"?>
<p:tagLst xmlns:p="http://schemas.openxmlformats.org/presentationml/2006/main">
  <p:tag name="AS_UNIQUEID" val="2538"/>
  <p:tag name="KSO_WM_BEAUTIFY_FLAG" val=""/>
</p:tagLst>
</file>

<file path=ppt/tags/tag19.xml><?xml version="1.0" encoding="utf-8"?>
<p:tagLst xmlns:p="http://schemas.openxmlformats.org/presentationml/2006/main">
  <p:tag name="AS_UNIQUEID" val="47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2664"/>
  <p:tag name="KSO_WM_BEAUTIFY_FLAG" val=""/>
</p:tagLst>
</file>

<file path=ppt/tags/tag191.xml><?xml version="1.0" encoding="utf-8"?>
<p:tagLst xmlns:p="http://schemas.openxmlformats.org/presentationml/2006/main">
  <p:tag name="AS_UNIQUEID" val="3888"/>
  <p:tag name="KSO_WM_BEAUTIFY_FLAG" val=""/>
</p:tagLst>
</file>

<file path=ppt/tags/tag19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3.xml><?xml version="1.0" encoding="utf-8"?>
<p:tagLst xmlns:p="http://schemas.openxmlformats.org/presentationml/2006/main">
  <p:tag name="AS_UNIQUEID" val="143"/>
  <p:tag name="KSO_WM_BEAUTIFY_FLAG" val=""/>
</p:tagLst>
</file>

<file path=ppt/tags/tag194.xml><?xml version="1.0" encoding="utf-8"?>
<p:tagLst xmlns:p="http://schemas.openxmlformats.org/presentationml/2006/main">
  <p:tag name="AS_UNIQUEID" val="1470"/>
  <p:tag name="KSO_WM_BEAUTIFY_FLAG" val=""/>
</p:tagLst>
</file>

<file path=ppt/tags/tag195.xml><?xml version="1.0" encoding="utf-8"?>
<p:tagLst xmlns:p="http://schemas.openxmlformats.org/presentationml/2006/main">
  <p:tag name="AS_UNIQUEID" val="1471"/>
  <p:tag name="KSO_WM_UNIT_PLACING_PICTURE_USER_VIEWPORT" val="{&quot;height&quot;:10136,&quot;width&quot;:8389}"/>
  <p:tag name="KSO_WM_BEAUTIFY_FLAG" val=""/>
</p:tagLst>
</file>

<file path=ppt/tags/tag196.xml><?xml version="1.0" encoding="utf-8"?>
<p:tagLst xmlns:p="http://schemas.openxmlformats.org/presentationml/2006/main">
  <p:tag name="AS_UNIQUEID" val="1473"/>
  <p:tag name="KSO_WM_BEAUTIFY_FLAG" val=""/>
</p:tagLst>
</file>

<file path=ppt/tags/tag197.xml><?xml version="1.0" encoding="utf-8"?>
<p:tagLst xmlns:p="http://schemas.openxmlformats.org/presentationml/2006/main">
  <p:tag name="AS_UNIQUEID" val="1474"/>
  <p:tag name="KSO_WM_BEAUTIFY_FLAG" val=""/>
</p:tagLst>
</file>

<file path=ppt/tags/tag198.xml><?xml version="1.0" encoding="utf-8"?>
<p:tagLst xmlns:p="http://schemas.openxmlformats.org/presentationml/2006/main">
  <p:tag name="AS_UNIQUEID" val="1475"/>
</p:tagLst>
</file>

<file path=ppt/tags/tag199.xml><?xml version="1.0" encoding="utf-8"?>
<p:tagLst xmlns:p="http://schemas.openxmlformats.org/presentationml/2006/main">
  <p:tag name="AS_UNIQUEID" val="419"/>
</p:tagLst>
</file>

<file path=ppt/tags/tag2.xml><?xml version="1.0" encoding="utf-8"?>
<p:tagLst xmlns:p="http://schemas.openxmlformats.org/presentationml/2006/main">
  <p:tag name="AS_UNIQUEID" val="46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47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420"/>
  <p:tag name="KSO_WM_BEAUTIFY_FLAG" val=""/>
</p:tagLst>
</file>

<file path=ppt/tags/tag201.xml><?xml version="1.0" encoding="utf-8"?>
<p:tagLst xmlns:p="http://schemas.openxmlformats.org/presentationml/2006/main">
  <p:tag name="AS_UNIQUEID" val="421"/>
  <p:tag name="KSO_WM_BEAUTIFY_FLAG" val=""/>
</p:tagLst>
</file>

<file path=ppt/tags/tag202.xml><?xml version="1.0" encoding="utf-8"?>
<p:tagLst xmlns:p="http://schemas.openxmlformats.org/presentationml/2006/main">
  <p:tag name="AS_UNIQUEID" val="422"/>
</p:tagLst>
</file>

<file path=ppt/tags/tag203.xml><?xml version="1.0" encoding="utf-8"?>
<p:tagLst xmlns:p="http://schemas.openxmlformats.org/presentationml/2006/main">
  <p:tag name="AS_UNIQUEID" val="423"/>
  <p:tag name="KSO_WM_BEAUTIFY_FLAG" val=""/>
</p:tagLst>
</file>

<file path=ppt/tags/tag204.xml><?xml version="1.0" encoding="utf-8"?>
<p:tagLst xmlns:p="http://schemas.openxmlformats.org/presentationml/2006/main">
  <p:tag name="AS_UNIQUEID" val="424"/>
  <p:tag name="KSO_WM_BEAUTIFY_FLAG" val=""/>
</p:tagLst>
</file>

<file path=ppt/tags/tag205.xml><?xml version="1.0" encoding="utf-8"?>
<p:tagLst xmlns:p="http://schemas.openxmlformats.org/presentationml/2006/main">
  <p:tag name="AS_UNIQUEID" val="425"/>
</p:tagLst>
</file>

<file path=ppt/tags/tag206.xml><?xml version="1.0" encoding="utf-8"?>
<p:tagLst xmlns:p="http://schemas.openxmlformats.org/presentationml/2006/main">
  <p:tag name="AS_UNIQUEID" val="426"/>
  <p:tag name="KSO_WM_BEAUTIFY_FLAG" val=""/>
</p:tagLst>
</file>

<file path=ppt/tags/tag207.xml><?xml version="1.0" encoding="utf-8"?>
<p:tagLst xmlns:p="http://schemas.openxmlformats.org/presentationml/2006/main">
  <p:tag name="AS_UNIQUEID" val="427"/>
  <p:tag name="KSO_WM_BEAUTIFY_FLAG" val=""/>
</p:tagLst>
</file>

<file path=ppt/tags/tag208.xml><?xml version="1.0" encoding="utf-8"?>
<p:tagLst xmlns:p="http://schemas.openxmlformats.org/presentationml/2006/main">
  <p:tag name="AS_UNIQUEID" val="143"/>
  <p:tag name="KSO_WM_BEAUTIFY_FLAG" val=""/>
</p:tagLst>
</file>

<file path=ppt/tags/tag209.xml><?xml version="1.0" encoding="utf-8"?>
<p:tagLst xmlns:p="http://schemas.openxmlformats.org/presentationml/2006/main">
  <p:tag name="AS_UNIQUEID" val="1470"/>
  <p:tag name="KSO_WM_BEAUTIFY_FLAG" val=""/>
</p:tagLst>
</file>

<file path=ppt/tags/tag21.xml><?xml version="1.0" encoding="utf-8"?>
<p:tagLst xmlns:p="http://schemas.openxmlformats.org/presentationml/2006/main">
  <p:tag name="AS_UNIQUEID" val="47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428"/>
</p:tagLst>
</file>

<file path=ppt/tags/tag211.xml><?xml version="1.0" encoding="utf-8"?>
<p:tagLst xmlns:p="http://schemas.openxmlformats.org/presentationml/2006/main">
  <p:tag name="AS_UNIQUEID" val="429"/>
  <p:tag name="KSO_WM_BEAUTIFY_FLAG" val=""/>
</p:tagLst>
</file>

<file path=ppt/tags/tag212.xml><?xml version="1.0" encoding="utf-8"?>
<p:tagLst xmlns:p="http://schemas.openxmlformats.org/presentationml/2006/main">
  <p:tag name="AS_UNIQUEID" val="430"/>
  <p:tag name="KSO_WM_BEAUTIFY_FLAG" val=""/>
</p:tagLst>
</file>

<file path=ppt/tags/tag213.xml><?xml version="1.0" encoding="utf-8"?>
<p:tagLst xmlns:p="http://schemas.openxmlformats.org/presentationml/2006/main">
  <p:tag name="AS_UNIQUEID" val="1417"/>
  <p:tag name="KSO_WM_BEAUTIFY_FLAG" val=""/>
</p:tagLst>
</file>

<file path=ppt/tags/tag214.xml><?xml version="1.0" encoding="utf-8"?>
<p:tagLst xmlns:p="http://schemas.openxmlformats.org/presentationml/2006/main">
  <p:tag name="AS_UNIQUEID" val="3846"/>
  <p:tag name="KSO_WM_BEAUTIFY_FLAG" val=""/>
</p:tagLst>
</file>

<file path=ppt/tags/tag215.xml><?xml version="1.0" encoding="utf-8"?>
<p:tagLst xmlns:p="http://schemas.openxmlformats.org/presentationml/2006/main">
  <p:tag name="AS_UNIQUEID" val="3848"/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AS_UNIQUEID" val="1470"/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392*3443*1050*105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2.xml><?xml version="1.0" encoding="utf-8"?>
<p:tagLst xmlns:p="http://schemas.openxmlformats.org/presentationml/2006/main">
  <p:tag name="AS_UNIQUEID" val="47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AS_UNIQUEID" val="143"/>
  <p:tag name="KSO_WM_BEAUTIFY_FLAG" val=""/>
</p:tagLst>
</file>

<file path=ppt/tags/tag223.xml><?xml version="1.0" encoding="utf-8"?>
<p:tagLst xmlns:p="http://schemas.openxmlformats.org/presentationml/2006/main">
  <p:tag name="AS_UNIQUEID" val="4879"/>
  <p:tag name="KSO_WM_BEAUTIFY_FLAG" val=""/>
</p:tagLst>
</file>

<file path=ppt/tags/tag224.xml><?xml version="1.0" encoding="utf-8"?>
<p:tagLst xmlns:p="http://schemas.openxmlformats.org/presentationml/2006/main">
  <p:tag name="AS_UNIQUEID" val="3846"/>
  <p:tag name="KSO_WM_BEAUTIFY_FLAG" val=""/>
</p:tagLst>
</file>

<file path=ppt/tags/tag225.xml><?xml version="1.0" encoding="utf-8"?>
<p:tagLst xmlns:p="http://schemas.openxmlformats.org/presentationml/2006/main">
  <p:tag name="AS_UNIQUEID" val="3848"/>
  <p:tag name="KSO_WM_BEAUTIFY_FLAG" val=""/>
</p:tagLst>
</file>

<file path=ppt/tags/tag226.xml><?xml version="1.0" encoding="utf-8"?>
<p:tagLst xmlns:p="http://schemas.openxmlformats.org/presentationml/2006/main">
  <p:tag name="AS_UNIQUEID" val="374"/>
</p:tagLst>
</file>

<file path=ppt/tags/tag227.xml><?xml version="1.0" encoding="utf-8"?>
<p:tagLst xmlns:p="http://schemas.openxmlformats.org/presentationml/2006/main">
  <p:tag name="AS_UNIQUEID" val="290"/>
  <p:tag name="KSO_WM_BEAUTIFY_FLAG" val=""/>
</p:tagLst>
</file>

<file path=ppt/tags/tag228.xml><?xml version="1.0" encoding="utf-8"?>
<p:tagLst xmlns:p="http://schemas.openxmlformats.org/presentationml/2006/main">
  <p:tag name="AS_UNIQUEID" val="411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AS_UNIQUEID" val="47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AS_UNIQUEID" val="411"/>
</p:tagLst>
</file>

<file path=ppt/tags/tag234.xml><?xml version="1.0" encoding="utf-8"?>
<p:tagLst xmlns:p="http://schemas.openxmlformats.org/presentationml/2006/main">
  <p:tag name="AS_UNIQUEID" val="409"/>
</p:tagLst>
</file>

<file path=ppt/tags/tag235.xml><?xml version="1.0" encoding="utf-8"?>
<p:tagLst xmlns:p="http://schemas.openxmlformats.org/presentationml/2006/main">
  <p:tag name="AS_UNIQUEID" val="411"/>
</p:tagLst>
</file>

<file path=ppt/tags/tag23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37.xml><?xml version="1.0" encoding="utf-8"?>
<p:tagLst xmlns:p="http://schemas.openxmlformats.org/presentationml/2006/main">
  <p:tag name="AS_UNIQUEID" val="143"/>
  <p:tag name="KSO_WM_BEAUTIFY_FLAG" val=""/>
</p:tagLst>
</file>

<file path=ppt/tags/tag238.xml><?xml version="1.0" encoding="utf-8"?>
<p:tagLst xmlns:p="http://schemas.openxmlformats.org/presentationml/2006/main">
  <p:tag name="AS_UNIQUEID" val="4879"/>
  <p:tag name="KSO_WM_BEAUTIFY_FLAG" val=""/>
</p:tagLst>
</file>

<file path=ppt/tags/tag239.xml><?xml version="1.0" encoding="utf-8"?>
<p:tagLst xmlns:p="http://schemas.openxmlformats.org/presentationml/2006/main">
  <p:tag name="AS_UNIQUEID" val="3846"/>
  <p:tag name="KSO_WM_BEAUTIFY_FLAG" val=""/>
</p:tagLst>
</file>

<file path=ppt/tags/tag24.xml><?xml version="1.0" encoding="utf-8"?>
<p:tagLst xmlns:p="http://schemas.openxmlformats.org/presentationml/2006/main">
  <p:tag name="AS_UNIQUEID" val="47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3848"/>
  <p:tag name="KSO_WM_BEAUTIFY_FLAG" val=""/>
</p:tagLst>
</file>

<file path=ppt/tags/tag241.xml><?xml version="1.0" encoding="utf-8"?>
<p:tagLst xmlns:p="http://schemas.openxmlformats.org/presentationml/2006/main">
  <p:tag name="AS_UNIQUEID" val="290"/>
  <p:tag name="KSO_WM_BEAUTIFY_FLAG" val=""/>
</p:tagLst>
</file>

<file path=ppt/tags/tag242.xml><?xml version="1.0" encoding="utf-8"?>
<p:tagLst xmlns:p="http://schemas.openxmlformats.org/presentationml/2006/main">
  <p:tag name="AS_UNIQUEID" val="411"/>
</p:tagLst>
</file>

<file path=ppt/tags/tag243.xml><?xml version="1.0" encoding="utf-8"?>
<p:tagLst xmlns:p="http://schemas.openxmlformats.org/presentationml/2006/main">
  <p:tag name="AS_UNIQUEID" val="411"/>
</p:tagLst>
</file>

<file path=ppt/tags/tag244.xml><?xml version="1.0" encoding="utf-8"?>
<p:tagLst xmlns:p="http://schemas.openxmlformats.org/presentationml/2006/main">
  <p:tag name="AS_UNIQUEID" val="411"/>
</p:tagLst>
</file>

<file path=ppt/tags/tag245.xml><?xml version="1.0" encoding="utf-8"?>
<p:tagLst xmlns:p="http://schemas.openxmlformats.org/presentationml/2006/main">
  <p:tag name="AS_UNIQUEID" val="409"/>
</p:tagLst>
</file>

<file path=ppt/tags/tag246.xml><?xml version="1.0" encoding="utf-8"?>
<p:tagLst xmlns:p="http://schemas.openxmlformats.org/presentationml/2006/main">
  <p:tag name="AS_UNIQUEID" val="411"/>
</p:tagLst>
</file>

<file path=ppt/tags/tag247.xml><?xml version="1.0" encoding="utf-8"?>
<p:tagLst xmlns:p="http://schemas.openxmlformats.org/presentationml/2006/main">
  <p:tag name="AS_UNIQUEID" val="379"/>
</p:tagLst>
</file>

<file path=ppt/tags/tag248.xml><?xml version="1.0" encoding="utf-8"?>
<p:tagLst xmlns:p="http://schemas.openxmlformats.org/presentationml/2006/main">
  <p:tag name="AS_UNIQUEID" val="411"/>
</p:tagLst>
</file>

<file path=ppt/tags/tag24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5.xml><?xml version="1.0" encoding="utf-8"?>
<p:tagLst xmlns:p="http://schemas.openxmlformats.org/presentationml/2006/main">
  <p:tag name="AS_UNIQUEID" val="47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474"/>
  <p:tag name="KSO_WM_SCREEN_THEME_FLAG" val="Nr0daXL673tG3pZptRpFLk/riwUVBx9aixmoxMx/HX2HHuQPAPZ13haMdXN1xwnjWByZyE4FASqRNrrq8iNj9qsDe596X1aAONk3KqLJqCQ="/>
  <p:tag name="KSO_WM_UNIT_TABLE_BEAUTIFY" val="smartTable{9eec1c4d-7131-48c5-a580-41b1cbee9aeb}"/>
  <p:tag name="TABLE_ENDDRAG_ORIGIN_RECT" val="550*209"/>
  <p:tag name="TABLE_ENDDRAG_RECT" val="384*26*550*209"/>
</p:tagLst>
</file>

<file path=ppt/tags/tag251.xml><?xml version="1.0" encoding="utf-8"?>
<p:tagLst xmlns:p="http://schemas.openxmlformats.org/presentationml/2006/main">
  <p:tag name="AS_UNIQUEID" val="475"/>
</p:tagLst>
</file>

<file path=ppt/tags/tag252.xml><?xml version="1.0" encoding="utf-8"?>
<p:tagLst xmlns:p="http://schemas.openxmlformats.org/presentationml/2006/main">
  <p:tag name="AS_UNIQUEID" val="476"/>
</p:tagLst>
</file>

<file path=ppt/tags/tag253.xml><?xml version="1.0" encoding="utf-8"?>
<p:tagLst xmlns:p="http://schemas.openxmlformats.org/presentationml/2006/main">
  <p:tag name="AS_UNIQUEID" val="477"/>
</p:tagLst>
</file>

<file path=ppt/tags/tag254.xml><?xml version="1.0" encoding="utf-8"?>
<p:tagLst xmlns:p="http://schemas.openxmlformats.org/presentationml/2006/main">
  <p:tag name="AS_UNIQUEID" val="478"/>
</p:tagLst>
</file>

<file path=ppt/tags/tag255.xml><?xml version="1.0" encoding="utf-8"?>
<p:tagLst xmlns:p="http://schemas.openxmlformats.org/presentationml/2006/main">
  <p:tag name="AS_UNIQUEID" val="479"/>
</p:tagLst>
</file>

<file path=ppt/tags/tag256.xml><?xml version="1.0" encoding="utf-8"?>
<p:tagLst xmlns:p="http://schemas.openxmlformats.org/presentationml/2006/main">
  <p:tag name="AS_UNIQUEID" val="481"/>
</p:tagLst>
</file>

<file path=ppt/tags/tag257.xml><?xml version="1.0" encoding="utf-8"?>
<p:tagLst xmlns:p="http://schemas.openxmlformats.org/presentationml/2006/main">
  <p:tag name="AS_UNIQUEID" val="3888"/>
</p:tagLst>
</file>

<file path=ppt/tags/tag258.xml><?xml version="1.0" encoding="utf-8"?>
<p:tagLst xmlns:p="http://schemas.openxmlformats.org/presentationml/2006/main">
  <p:tag name="AS_UNIQUEID" val="1470"/>
</p:tagLst>
</file>

<file path=ppt/tags/tag259.xml><?xml version="1.0" encoding="utf-8"?>
<p:tagLst xmlns:p="http://schemas.openxmlformats.org/presentationml/2006/main">
  <p:tag name="AS_UNIQUEID" val="3851"/>
</p:tagLst>
</file>

<file path=ppt/tags/tag26.xml><?xml version="1.0" encoding="utf-8"?>
<p:tagLst xmlns:p="http://schemas.openxmlformats.org/presentationml/2006/main">
  <p:tag name="AS_UNIQUEID" val="47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3888"/>
</p:tagLst>
</file>

<file path=ppt/tags/tag261.xml><?xml version="1.0" encoding="utf-8"?>
<p:tagLst xmlns:p="http://schemas.openxmlformats.org/presentationml/2006/main">
  <p:tag name="AS_UNIQUEID" val="3888"/>
</p:tagLst>
</file>

<file path=ppt/tags/tag262.xml><?xml version="1.0" encoding="utf-8"?>
<p:tagLst xmlns:p="http://schemas.openxmlformats.org/presentationml/2006/main">
  <p:tag name="AS_UNIQUEID" val="143"/>
  <p:tag name="KSO_WM_BEAUTIFY_FLAG" val=""/>
</p:tagLst>
</file>

<file path=ppt/tags/tag263.xml><?xml version="1.0" encoding="utf-8"?>
<p:tagLst xmlns:p="http://schemas.openxmlformats.org/presentationml/2006/main">
  <p:tag name="AS_UNIQUEID" val="3846"/>
  <p:tag name="KSO_WM_BEAUTIFY_FLAG" val=""/>
</p:tagLst>
</file>

<file path=ppt/tags/tag264.xml><?xml version="1.0" encoding="utf-8"?>
<p:tagLst xmlns:p="http://schemas.openxmlformats.org/presentationml/2006/main">
  <p:tag name="AS_UNIQUEID" val="3848"/>
  <p:tag name="KSO_WM_BEAUTIFY_FLAG" val=""/>
</p:tagLst>
</file>

<file path=ppt/tags/tag265.xml><?xml version="1.0" encoding="utf-8"?>
<p:tagLst xmlns:p="http://schemas.openxmlformats.org/presentationml/2006/main">
  <p:tag name="AS_UNIQUEID" val="374"/>
</p:tagLst>
</file>

<file path=ppt/tags/tag26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67.xml><?xml version="1.0" encoding="utf-8"?>
<p:tagLst xmlns:p="http://schemas.openxmlformats.org/presentationml/2006/main">
  <p:tag name="AS_UNIQUEID" val="143"/>
  <p:tag name="KSO_WM_BEAUTIFY_FLAG" val=""/>
</p:tagLst>
</file>

<file path=ppt/tags/tag268.xml><?xml version="1.0" encoding="utf-8"?>
<p:tagLst xmlns:p="http://schemas.openxmlformats.org/presentationml/2006/main">
  <p:tag name="AS_UNIQUEID" val="4899"/>
</p:tagLst>
</file>

<file path=ppt/tags/tag269.xml><?xml version="1.0" encoding="utf-8"?>
<p:tagLst xmlns:p="http://schemas.openxmlformats.org/presentationml/2006/main">
  <p:tag name="AS_UNIQUEID" val="495"/>
  <p:tag name="KSO_WM_BEAUTIFY_FLAG" val=""/>
</p:tagLst>
</file>

<file path=ppt/tags/tag27.xml><?xml version="1.0" encoding="utf-8"?>
<p:tagLst xmlns:p="http://schemas.openxmlformats.org/presentationml/2006/main">
  <p:tag name="AS_UNIQUEID" val="47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496"/>
  <p:tag name="KSO_WM_BEAUTIFY_FLAG" val=""/>
</p:tagLst>
</file>

<file path=ppt/tags/tag271.xml><?xml version="1.0" encoding="utf-8"?>
<p:tagLst xmlns:p="http://schemas.openxmlformats.org/presentationml/2006/main">
  <p:tag name="AS_UNIQUEID" val="497"/>
  <p:tag name="KSO_WM_BEAUTIFY_FLAG" val=""/>
</p:tagLst>
</file>

<file path=ppt/tags/tag272.xml><?xml version="1.0" encoding="utf-8"?>
<p:tagLst xmlns:p="http://schemas.openxmlformats.org/presentationml/2006/main">
  <p:tag name="AS_UNIQUEID" val="498"/>
  <p:tag name="KSO_WM_BEAUTIFY_FLAG" val=""/>
</p:tagLst>
</file>

<file path=ppt/tags/tag273.xml><?xml version="1.0" encoding="utf-8"?>
<p:tagLst xmlns:p="http://schemas.openxmlformats.org/presentationml/2006/main">
  <p:tag name="AS_UNIQUEID" val="499"/>
  <p:tag name="KSO_WM_BEAUTIFY_FLAG" val=""/>
</p:tagLst>
</file>

<file path=ppt/tags/tag274.xml><?xml version="1.0" encoding="utf-8"?>
<p:tagLst xmlns:p="http://schemas.openxmlformats.org/presentationml/2006/main">
  <p:tag name="AS_UNIQUEID" val="500"/>
  <p:tag name="KSO_WM_BEAUTIFY_FLAG" val=""/>
</p:tagLst>
</file>

<file path=ppt/tags/tag275.xml><?xml version="1.0" encoding="utf-8"?>
<p:tagLst xmlns:p="http://schemas.openxmlformats.org/presentationml/2006/main">
  <p:tag name="AS_UNIQUEID" val="501"/>
  <p:tag name="KSO_WM_BEAUTIFY_FLAG" val=""/>
</p:tagLst>
</file>

<file path=ppt/tags/tag276.xml><?xml version="1.0" encoding="utf-8"?>
<p:tagLst xmlns:p="http://schemas.openxmlformats.org/presentationml/2006/main">
  <p:tag name="AS_UNIQUEID" val="502"/>
  <p:tag name="KSO_WM_BEAUTIFY_FLAG" val=""/>
</p:tagLst>
</file>

<file path=ppt/tags/tag277.xml><?xml version="1.0" encoding="utf-8"?>
<p:tagLst xmlns:p="http://schemas.openxmlformats.org/presentationml/2006/main">
  <p:tag name="AS_UNIQUEID" val="503"/>
  <p:tag name="KSO_WM_BEAUTIFY_FLAG" val=""/>
</p:tagLst>
</file>

<file path=ppt/tags/tag278.xml><?xml version="1.0" encoding="utf-8"?>
<p:tagLst xmlns:p="http://schemas.openxmlformats.org/presentationml/2006/main">
  <p:tag name="AS_UNIQUEID" val="504"/>
  <p:tag name="KSO_WM_BEAUTIFY_FLAG" val=""/>
</p:tagLst>
</file>

<file path=ppt/tags/tag279.xml><?xml version="1.0" encoding="utf-8"?>
<p:tagLst xmlns:p="http://schemas.openxmlformats.org/presentationml/2006/main">
  <p:tag name="AS_UNIQUEID" val="512"/>
  <p:tag name="KSO_WM_BEAUTIFY_FLAG" val=""/>
</p:tagLst>
</file>

<file path=ppt/tags/tag28.xml><?xml version="1.0" encoding="utf-8"?>
<p:tagLst xmlns:p="http://schemas.openxmlformats.org/presentationml/2006/main">
  <p:tag name="AS_UNIQUEID" val="47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521"/>
  <p:tag name="KSO_WM_BEAUTIFY_FLAG" val=""/>
</p:tagLst>
</file>

<file path=ppt/tags/tag281.xml><?xml version="1.0" encoding="utf-8"?>
<p:tagLst xmlns:p="http://schemas.openxmlformats.org/presentationml/2006/main">
  <p:tag name="AS_UNIQUEID" val="529"/>
</p:tagLst>
</file>

<file path=ppt/tags/tag282.xml><?xml version="1.0" encoding="utf-8"?>
<p:tagLst xmlns:p="http://schemas.openxmlformats.org/presentationml/2006/main">
  <p:tag name="AS_UNIQUEID" val="530"/>
</p:tagLst>
</file>

<file path=ppt/tags/tag283.xml><?xml version="1.0" encoding="utf-8"?>
<p:tagLst xmlns:p="http://schemas.openxmlformats.org/presentationml/2006/main">
  <p:tag name="AS_UNIQUEID" val="89"/>
</p:tagLst>
</file>

<file path=ppt/tags/tag284.xml><?xml version="1.0" encoding="utf-8"?>
<p:tagLst xmlns:p="http://schemas.openxmlformats.org/presentationml/2006/main">
  <p:tag name="AS_UNIQUEID" val="411"/>
</p:tagLst>
</file>

<file path=ppt/tags/tag285.xml><?xml version="1.0" encoding="utf-8"?>
<p:tagLst xmlns:p="http://schemas.openxmlformats.org/presentationml/2006/main">
  <p:tag name="AS_UNIQUEID" val="511"/>
</p:tagLst>
</file>

<file path=ppt/tags/tag286.xml><?xml version="1.0" encoding="utf-8"?>
<p:tagLst xmlns:p="http://schemas.openxmlformats.org/presentationml/2006/main">
  <p:tag name="AS_UNIQUEID" val="511"/>
</p:tagLst>
</file>

<file path=ppt/tags/tag287.xml><?xml version="1.0" encoding="utf-8"?>
<p:tagLst xmlns:p="http://schemas.openxmlformats.org/presentationml/2006/main">
  <p:tag name="AS_UNIQUEID" val="411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AS_UNIQUEID" val="47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43"/>
  <p:tag name="KSO_WM_BEAUTIFY_FLAG" val=""/>
</p:tagLst>
</file>

<file path=ppt/tags/tag291.xml><?xml version="1.0" encoding="utf-8"?>
<p:tagLst xmlns:p="http://schemas.openxmlformats.org/presentationml/2006/main">
  <p:tag name="AS_UNIQUEID" val="1189"/>
</p:tagLst>
</file>

<file path=ppt/tags/tag292.xml><?xml version="1.0" encoding="utf-8"?>
<p:tagLst xmlns:p="http://schemas.openxmlformats.org/presentationml/2006/main">
  <p:tag name="AS_UNIQUEID" val="1190"/>
</p:tagLst>
</file>

<file path=ppt/tags/tag293.xml><?xml version="1.0" encoding="utf-8"?>
<p:tagLst xmlns:p="http://schemas.openxmlformats.org/presentationml/2006/main">
  <p:tag name="AS_UNIQUEID" val="1191"/>
</p:tagLst>
</file>

<file path=ppt/tags/tag294.xml><?xml version="1.0" encoding="utf-8"?>
<p:tagLst xmlns:p="http://schemas.openxmlformats.org/presentationml/2006/main">
  <p:tag name="AS_UNIQUEID" val="1192"/>
</p:tagLst>
</file>

<file path=ppt/tags/tag295.xml><?xml version="1.0" encoding="utf-8"?>
<p:tagLst xmlns:p="http://schemas.openxmlformats.org/presentationml/2006/main">
  <p:tag name="AS_UNIQUEID" val="1193"/>
  <p:tag name="KSO_WM_BEAUTIFY_FLAG" val=""/>
</p:tagLst>
</file>

<file path=ppt/tags/tag296.xml><?xml version="1.0" encoding="utf-8"?>
<p:tagLst xmlns:p="http://schemas.openxmlformats.org/presentationml/2006/main">
  <p:tag name="AS_UNIQUEID" val="1194"/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AS_UNIQUEID" val="46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47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01.xml><?xml version="1.0" encoding="utf-8"?>
<p:tagLst xmlns:p="http://schemas.openxmlformats.org/presentationml/2006/main">
  <p:tag name="AS_UNIQUEID" val="290"/>
  <p:tag name="KSO_WM_BEAUTIFY_FLAG" val=""/>
</p:tagLst>
</file>

<file path=ppt/tags/tag302.xml><?xml version="1.0" encoding="utf-8"?>
<p:tagLst xmlns:p="http://schemas.openxmlformats.org/presentationml/2006/main">
  <p:tag name="AS_UNIQUEID" val="847"/>
</p:tagLst>
</file>

<file path=ppt/tags/tag303.xml><?xml version="1.0" encoding="utf-8"?>
<p:tagLst xmlns:p="http://schemas.openxmlformats.org/presentationml/2006/main">
  <p:tag name="AS_UNIQUEID" val="847"/>
</p:tagLst>
</file>

<file path=ppt/tags/tag304.xml><?xml version="1.0" encoding="utf-8"?>
<p:tagLst xmlns:p="http://schemas.openxmlformats.org/presentationml/2006/main">
  <p:tag name="AS_UNIQUEID" val="847"/>
</p:tagLst>
</file>

<file path=ppt/tags/tag305.xml><?xml version="1.0" encoding="utf-8"?>
<p:tagLst xmlns:p="http://schemas.openxmlformats.org/presentationml/2006/main">
  <p:tag name="AS_UNIQUEID" val="143"/>
  <p:tag name="KSO_WM_BEAUTIFY_FLAG" val=""/>
</p:tagLst>
</file>

<file path=ppt/tags/tag306.xml><?xml version="1.0" encoding="utf-8"?>
<p:tagLst xmlns:p="http://schemas.openxmlformats.org/presentationml/2006/main">
  <p:tag name="AS_UNIQUEID" val="400"/>
  <p:tag name="KSO_WM_BEAUTIFY_FLAG" val=""/>
</p:tagLst>
</file>

<file path=ppt/tags/tag307.xml><?xml version="1.0" encoding="utf-8"?>
<p:tagLst xmlns:p="http://schemas.openxmlformats.org/presentationml/2006/main">
  <p:tag name="AS_UNIQUEID" val="290"/>
  <p:tag name="KSO_WM_BEAUTIFY_FLAG" val=""/>
</p:tagLst>
</file>

<file path=ppt/tags/tag308.xml><?xml version="1.0" encoding="utf-8"?>
<p:tagLst xmlns:p="http://schemas.openxmlformats.org/presentationml/2006/main">
  <p:tag name="AS_UNIQUEID" val="847"/>
</p:tagLst>
</file>

<file path=ppt/tags/tag309.xml><?xml version="1.0" encoding="utf-8"?>
<p:tagLst xmlns:p="http://schemas.openxmlformats.org/presentationml/2006/main">
  <p:tag name="AS_UNIQUEID" val="143"/>
  <p:tag name="KSO_WM_BEAUTIFY_FLAG" val=""/>
</p:tagLst>
</file>

<file path=ppt/tags/tag31.xml><?xml version="1.0" encoding="utf-8"?>
<p:tagLst xmlns:p="http://schemas.openxmlformats.org/presentationml/2006/main">
  <p:tag name="AS_UNIQUEID" val="47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AS_UNIQUEID" val="143"/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AS_UNIQUEID" val="1552"/>
  <p:tag name="KSO_WM_BEAUTIFY_FLAG" val=""/>
</p:tagLst>
</file>

<file path=ppt/tags/tag32.xml><?xml version="1.0" encoding="utf-8"?>
<p:tagLst xmlns:p="http://schemas.openxmlformats.org/presentationml/2006/main">
  <p:tag name="AS_UNIQUEID" val="47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AS_UNIQUEID" val="4768"/>
</p:tagLst>
</file>

<file path=ppt/tags/tag322.xml><?xml version="1.0" encoding="utf-8"?>
<p:tagLst xmlns:p="http://schemas.openxmlformats.org/presentationml/2006/main">
  <p:tag name="AS_UNIQUEID" val="4769"/>
</p:tagLst>
</file>

<file path=ppt/tags/tag323.xml><?xml version="1.0" encoding="utf-8"?>
<p:tagLst xmlns:p="http://schemas.openxmlformats.org/presentationml/2006/main">
  <p:tag name="AS_UNIQUEID" val="4770"/>
</p:tagLst>
</file>

<file path=ppt/tags/tag324.xml><?xml version="1.0" encoding="utf-8"?>
<p:tagLst xmlns:p="http://schemas.openxmlformats.org/presentationml/2006/main">
  <p:tag name="AS_UNIQUEID" val="4771"/>
</p:tagLst>
</file>

<file path=ppt/tags/tag325.xml><?xml version="1.0" encoding="utf-8"?>
<p:tagLst xmlns:p="http://schemas.openxmlformats.org/presentationml/2006/main">
  <p:tag name="AS_UNIQUEID" val="4772"/>
</p:tagLst>
</file>

<file path=ppt/tags/tag326.xml><?xml version="1.0" encoding="utf-8"?>
<p:tagLst xmlns:p="http://schemas.openxmlformats.org/presentationml/2006/main">
  <p:tag name="AS_UNIQUEID" val="4773"/>
</p:tagLst>
</file>

<file path=ppt/tags/tag32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TQyYjg3MWQ2MDQ2YmY4NWRkNDBiMDI0ZmJjY2M0ZWYifQ=="/>
  <p:tag name="KSO_WPP_MARK_KEY" val="9c03600a-e5aa-41d4-8210-d0a8c7c333b1"/>
  <p:tag name="commondata" val="eyJoZGlkIjoiNzRkNGRmYzM4MGI4NjcxYjZkODc4ZDU1Yjc2Y2UwNzcifQ=="/>
</p:tagLst>
</file>

<file path=ppt/tags/tag33.xml><?xml version="1.0" encoding="utf-8"?>
<p:tagLst xmlns:p="http://schemas.openxmlformats.org/presentationml/2006/main">
  <p:tag name="AS_UNIQUEID" val="47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AS_UNIQUEID" val="47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AS_UNIQUEID" val="47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AS_UNIQUEID" val="47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AS_UNIQUEID" val="47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AS_UNIQUEID" val="47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AS_UNIQUEID" val="47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AS_UNIQUEID" val="46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47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AS_UNIQUEID" val="47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AS_UNIQUEID" val="47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AS_UNIQUEID" val="47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47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47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47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47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47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47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46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47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47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47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47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47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47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47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4761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AS_UNIQUEID" val="4762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AS_UNIQUEID" val="47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AS_UNIQUEID" val="47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47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AS_UNIQUEID" val="47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AS_UNIQUEID" val="4766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p="http://schemas.openxmlformats.org/presentationml/2006/main">
  <p:tag name="AS_UNIQUEID" val="12905"/>
  <p:tag name="KSO_WM_BEAUTIFY_FLAG" val=""/>
</p:tagLst>
</file>

<file path=ppt/tags/tag65.xml><?xml version="1.0" encoding="utf-8"?>
<p:tagLst xmlns:p="http://schemas.openxmlformats.org/presentationml/2006/main">
  <p:tag name="AS_UNIQUEID" val="12906"/>
  <p:tag name="KSO_WM_BEAUTIFY_FLAG" val=""/>
</p:tagLst>
</file>

<file path=ppt/tags/tag66.xml><?xml version="1.0" encoding="utf-8"?>
<p:tagLst xmlns:p="http://schemas.openxmlformats.org/presentationml/2006/main">
  <p:tag name="AS_UNIQUEID" val="12519"/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8.xml><?xml version="1.0" encoding="utf-8"?>
<p:tagLst xmlns:p="http://schemas.openxmlformats.org/presentationml/2006/main">
  <p:tag name="AS_UNIQUEID" val="1367"/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.xml><?xml version="1.0" encoding="utf-8"?>
<p:tagLst xmlns:p="http://schemas.openxmlformats.org/presentationml/2006/main">
  <p:tag name="AS_UNIQUEID" val="47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1367"/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2.xml><?xml version="1.0" encoding="utf-8"?>
<p:tagLst xmlns:p="http://schemas.openxmlformats.org/presentationml/2006/main">
  <p:tag name="AS_UNIQUEID" val="1367"/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AS_UNIQUEID" val="1367"/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AS_UNIQUEID" val="47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2.xml><?xml version="1.0" encoding="utf-8"?>
<p:tagLst xmlns:p="http://schemas.openxmlformats.org/presentationml/2006/main">
  <p:tag name="AS_UNIQUEID" val="143"/>
  <p:tag name="KSO_WM_BEAUTIFY_FLAG" val=""/>
</p:tagLst>
</file>

<file path=ppt/tags/tag83.xml><?xml version="1.0" encoding="utf-8"?>
<p:tagLst xmlns:p="http://schemas.openxmlformats.org/presentationml/2006/main">
  <p:tag name="AS_UNIQUEID" val="4976"/>
</p:tagLst>
</file>

<file path=ppt/tags/tag84.xml><?xml version="1.0" encoding="utf-8"?>
<p:tagLst xmlns:p="http://schemas.openxmlformats.org/presentationml/2006/main">
  <p:tag name="AS_UNIQUEID" val="1365"/>
  <p:tag name="KSO_WM_BEAUTIFY_FLAG" val=""/>
</p:tagLst>
</file>

<file path=ppt/tags/tag85.xml><?xml version="1.0" encoding="utf-8"?>
<p:tagLst xmlns:p="http://schemas.openxmlformats.org/presentationml/2006/main">
  <p:tag name="AS_UNIQUEID" val="444"/>
  <p:tag name="KSO_WM_BEAUTIFY_FLAG" val=""/>
</p:tagLst>
</file>

<file path=ppt/tags/tag86.xml><?xml version="1.0" encoding="utf-8"?>
<p:tagLst xmlns:p="http://schemas.openxmlformats.org/presentationml/2006/main">
  <p:tag name="AS_UNIQUEID" val="1367"/>
</p:tagLst>
</file>

<file path=ppt/tags/tag87.xml><?xml version="1.0" encoding="utf-8"?>
<p:tagLst xmlns:p="http://schemas.openxmlformats.org/presentationml/2006/main">
  <p:tag name="AS_UNIQUEID" val="1368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AS_UNIQUEID" val="412"/>
  <p:tag name="KSO_WM_BEAUTIFY_FLAG" val=""/>
</p:tagLst>
</file>

<file path=ppt/tags/tag9.xml><?xml version="1.0" encoding="utf-8"?>
<p:tagLst xmlns:p="http://schemas.openxmlformats.org/presentationml/2006/main">
  <p:tag name="AS_UNIQUEID" val="47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412"/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2.xml><?xml version="1.0" encoding="utf-8"?>
<p:tagLst xmlns:p="http://schemas.openxmlformats.org/presentationml/2006/main">
  <p:tag name="AS_UNIQUEID" val="4976"/>
</p:tagLst>
</file>

<file path=ppt/tags/tag93.xml><?xml version="1.0" encoding="utf-8"?>
<p:tagLst xmlns:p="http://schemas.openxmlformats.org/presentationml/2006/main">
  <p:tag name="AS_UNIQUEID" val="444"/>
  <p:tag name="KSO_WM_BEAUTIFY_FLAG" val=""/>
</p:tagLst>
</file>

<file path=ppt/tags/tag94.xml><?xml version="1.0" encoding="utf-8"?>
<p:tagLst xmlns:p="http://schemas.openxmlformats.org/presentationml/2006/main">
  <p:tag name="AS_UNIQUEID" val="400"/>
</p:tagLst>
</file>

<file path=ppt/tags/tag95.xml><?xml version="1.0" encoding="utf-8"?>
<p:tagLst xmlns:p="http://schemas.openxmlformats.org/presentationml/2006/main">
  <p:tag name="AS_UNIQUEID" val="1367"/>
</p:tagLst>
</file>

<file path=ppt/tags/tag96.xml><?xml version="1.0" encoding="utf-8"?>
<p:tagLst xmlns:p="http://schemas.openxmlformats.org/presentationml/2006/main">
  <p:tag name="AS_UNIQUEID" val="412"/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8.xml><?xml version="1.0" encoding="utf-8"?>
<p:tagLst xmlns:p="http://schemas.openxmlformats.org/presentationml/2006/main">
  <p:tag name="AS_UNIQUEID" val="143"/>
  <p:tag name="KSO_WM_BEAUTIFY_FLAG" val=""/>
</p:tagLst>
</file>

<file path=ppt/tags/tag99.xml><?xml version="1.0" encoding="utf-8"?>
<p:tagLst xmlns:p="http://schemas.openxmlformats.org/presentationml/2006/main">
  <p:tag name="AS_UNIQUEID" val="444"/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4264</Words>
  <Application>WPS 演示</Application>
  <PresentationFormat/>
  <Paragraphs>465</Paragraphs>
  <Slides>31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5" baseType="lpstr">
      <vt:lpstr>Arial</vt:lpstr>
      <vt:lpstr>宋体</vt:lpstr>
      <vt:lpstr>Wingdings</vt:lpstr>
      <vt:lpstr>Wingdings</vt:lpstr>
      <vt:lpstr>方正颜宋简体_粗</vt:lpstr>
      <vt:lpstr>华文中宋</vt:lpstr>
      <vt:lpstr>金桥简行楷</vt:lpstr>
      <vt:lpstr>黑体</vt:lpstr>
      <vt:lpstr>微软雅黑</vt:lpstr>
      <vt:lpstr>方正清刻本悦宋简体</vt:lpstr>
      <vt:lpstr>FZSuXinShiLiuKaiS-R-GB</vt:lpstr>
      <vt:lpstr>隶书</vt:lpstr>
      <vt:lpstr>楷体</vt:lpstr>
      <vt:lpstr>Calibri</vt:lpstr>
      <vt:lpstr>方正宋刻本秀楷简体</vt:lpstr>
      <vt:lpstr>Arial Unicode MS</vt:lpstr>
      <vt:lpstr>Calibri</vt:lpstr>
      <vt:lpstr>方正粗黑宋简体</vt:lpstr>
      <vt:lpstr>NEU-BZ</vt:lpstr>
      <vt:lpstr>Times New Roman</vt:lpstr>
      <vt:lpstr>华文楷体</vt:lpstr>
      <vt:lpstr>迷你简雪君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南昌起义</vt:lpstr>
      <vt:lpstr>PowerPoint 演示文稿</vt:lpstr>
      <vt:lpstr>PowerPoint 演示文稿</vt:lpstr>
      <vt:lpstr>秋收起义</vt:lpstr>
      <vt:lpstr>秋收起义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建立红色政权：中华苏维埃共和国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高高</cp:lastModifiedBy>
  <cp:revision>70</cp:revision>
  <cp:lastPrinted>2023-08-02T11:56:00Z</cp:lastPrinted>
  <dcterms:created xsi:type="dcterms:W3CDTF">2023-08-02T11:56:00Z</dcterms:created>
  <dcterms:modified xsi:type="dcterms:W3CDTF">2023-12-20T13:19:53Z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A2FC4093E0424B5BB987DAFF496CB234_13</vt:lpwstr>
  </property>
  <property fmtid="{D5CDD505-2E9C-101B-9397-08002B2CF9AE}" pid="7" name="KSOProductBuildVer">
    <vt:lpwstr>2052-12.1.0.15990</vt:lpwstr>
  </property>
</Properties>
</file>