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0" r:id="rId5"/>
    <p:sldId id="276" r:id="rId6"/>
    <p:sldId id="303" r:id="rId7"/>
    <p:sldId id="277" r:id="rId8"/>
    <p:sldId id="265" r:id="rId9"/>
    <p:sldId id="271" r:id="rId10"/>
    <p:sldId id="286" r:id="rId11"/>
    <p:sldId id="301" r:id="rId12"/>
    <p:sldId id="269" r:id="rId13"/>
    <p:sldId id="290" r:id="rId14"/>
    <p:sldId id="289" r:id="rId15"/>
    <p:sldId id="302" r:id="rId16"/>
    <p:sldId id="288" r:id="rId17"/>
    <p:sldId id="272" r:id="rId18"/>
    <p:sldId id="284" r:id="rId19"/>
    <p:sldId id="285" r:id="rId20"/>
    <p:sldId id="291" r:id="rId21"/>
    <p:sldId id="299" r:id="rId22"/>
  </p:sldIdLst>
  <p:sldSz cx="12192000" cy="6858000"/>
  <p:notesSz cx="6858000" cy="9144000"/>
  <p:custDataLst>
    <p:tags r:id="rId2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3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gs" Target="tags/tag64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8C18-B76C-4D94-8B8C-3350ED510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1AAA-753F-4DD2-BA73-BC919D1DEB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8C18-B76C-4D94-8B8C-3350ED510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1AAA-753F-4DD2-BA73-BC919D1DEB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8C18-B76C-4D94-8B8C-3350ED510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1AAA-753F-4DD2-BA73-BC919D1DEB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8C18-B76C-4D94-8B8C-3350ED510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1AAA-753F-4DD2-BA73-BC919D1DEB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8C18-B76C-4D94-8B8C-3350ED510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1AAA-753F-4DD2-BA73-BC919D1DEB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8C18-B76C-4D94-8B8C-3350ED510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1AAA-753F-4DD2-BA73-BC919D1DEB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8C18-B76C-4D94-8B8C-3350ED510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1AAA-753F-4DD2-BA73-BC919D1DEB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8C18-B76C-4D94-8B8C-3350ED510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1AAA-753F-4DD2-BA73-BC919D1DEB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8C18-B76C-4D94-8B8C-3350ED510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1AAA-753F-4DD2-BA73-BC919D1DEB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8C18-B76C-4D94-8B8C-3350ED510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1AAA-753F-4DD2-BA73-BC919D1DEB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8C18-B76C-4D94-8B8C-3350ED510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A1AAA-753F-4DD2-BA73-BC919D1DEB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D8C18-B76C-4D94-8B8C-3350ED510D9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A1AAA-753F-4DD2-BA73-BC919D1DEB6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16.xml"/><Relationship Id="rId7" Type="http://schemas.openxmlformats.org/officeDocument/2006/relationships/slide" Target="slide13.xml"/><Relationship Id="rId6" Type="http://schemas.openxmlformats.org/officeDocument/2006/relationships/image" Target="../media/image6.png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3" Type="http://schemas.openxmlformats.org/officeDocument/2006/relationships/image" Target="../media/image7.png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22.xml"/><Relationship Id="rId8" Type="http://schemas.openxmlformats.org/officeDocument/2006/relationships/tags" Target="../tags/tag21.xml"/><Relationship Id="rId7" Type="http://schemas.openxmlformats.org/officeDocument/2006/relationships/tags" Target="../tags/tag20.xml"/><Relationship Id="rId6" Type="http://schemas.openxmlformats.org/officeDocument/2006/relationships/image" Target="../media/image8.png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slide" Target="slide13.xml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image" Target="../media/image9.png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tags" Target="../tags/tag34.xml"/><Relationship Id="rId8" Type="http://schemas.openxmlformats.org/officeDocument/2006/relationships/slide" Target="slide16.xml"/><Relationship Id="rId7" Type="http://schemas.openxmlformats.org/officeDocument/2006/relationships/tags" Target="../tags/tag33.xml"/><Relationship Id="rId6" Type="http://schemas.openxmlformats.org/officeDocument/2006/relationships/slide" Target="slide15.xml"/><Relationship Id="rId5" Type="http://schemas.openxmlformats.org/officeDocument/2006/relationships/tags" Target="../tags/tag32.xml"/><Relationship Id="rId4" Type="http://schemas.openxmlformats.org/officeDocument/2006/relationships/slide" Target="slide14.xml"/><Relationship Id="rId3" Type="http://schemas.openxmlformats.org/officeDocument/2006/relationships/image" Target="../media/image10.png"/><Relationship Id="rId2" Type="http://schemas.openxmlformats.org/officeDocument/2006/relationships/tags" Target="../tags/tag31.xml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tags" Target="../tags/tag41.xml"/><Relationship Id="rId8" Type="http://schemas.openxmlformats.org/officeDocument/2006/relationships/slide" Target="slide17.xml"/><Relationship Id="rId7" Type="http://schemas.openxmlformats.org/officeDocument/2006/relationships/tags" Target="../tags/tag40.xml"/><Relationship Id="rId6" Type="http://schemas.openxmlformats.org/officeDocument/2006/relationships/tags" Target="../tags/tag39.xml"/><Relationship Id="rId5" Type="http://schemas.openxmlformats.org/officeDocument/2006/relationships/tags" Target="../tags/tag38.xml"/><Relationship Id="rId4" Type="http://schemas.openxmlformats.org/officeDocument/2006/relationships/tags" Target="../tags/tag37.xml"/><Relationship Id="rId3" Type="http://schemas.openxmlformats.org/officeDocument/2006/relationships/image" Target="../media/image10.png"/><Relationship Id="rId2" Type="http://schemas.openxmlformats.org/officeDocument/2006/relationships/tags" Target="../tags/tag36.xml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slide" Target="slide17.xml"/><Relationship Id="rId8" Type="http://schemas.openxmlformats.org/officeDocument/2006/relationships/tags" Target="../tags/tag47.xml"/><Relationship Id="rId7" Type="http://schemas.openxmlformats.org/officeDocument/2006/relationships/image" Target="../media/image10.png"/><Relationship Id="rId6" Type="http://schemas.openxmlformats.org/officeDocument/2006/relationships/tags" Target="../tags/tag46.xml"/><Relationship Id="rId5" Type="http://schemas.openxmlformats.org/officeDocument/2006/relationships/tags" Target="../tags/tag45.xml"/><Relationship Id="rId4" Type="http://schemas.openxmlformats.org/officeDocument/2006/relationships/image" Target="../media/image11.png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1" Type="http://schemas.openxmlformats.org/officeDocument/2006/relationships/slideLayout" Target="../slideLayouts/slideLayout2.xml"/><Relationship Id="rId10" Type="http://schemas.openxmlformats.org/officeDocument/2006/relationships/tags" Target="../tags/tag48.xml"/><Relationship Id="rId1" Type="http://schemas.openxmlformats.org/officeDocument/2006/relationships/tags" Target="../tags/tag4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tags" Target="../tags/tag53.xml"/><Relationship Id="rId6" Type="http://schemas.openxmlformats.org/officeDocument/2006/relationships/tags" Target="../tags/tag52.xml"/><Relationship Id="rId5" Type="http://schemas.openxmlformats.org/officeDocument/2006/relationships/image" Target="../media/image12.png"/><Relationship Id="rId4" Type="http://schemas.openxmlformats.org/officeDocument/2006/relationships/tags" Target="../tags/tag51.xml"/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1" Type="http://schemas.openxmlformats.org/officeDocument/2006/relationships/tags" Target="../tags/tag54.xml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tags" Target="../tags/tag59.xml"/><Relationship Id="rId8" Type="http://schemas.openxmlformats.org/officeDocument/2006/relationships/image" Target="../media/image15.png"/><Relationship Id="rId7" Type="http://schemas.openxmlformats.org/officeDocument/2006/relationships/tags" Target="../tags/tag58.xml"/><Relationship Id="rId6" Type="http://schemas.openxmlformats.org/officeDocument/2006/relationships/tags" Target="../tags/tag57.x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.bin"/><Relationship Id="rId3" Type="http://schemas.openxmlformats.org/officeDocument/2006/relationships/tags" Target="../tags/tag56.xml"/><Relationship Id="rId2" Type="http://schemas.openxmlformats.org/officeDocument/2006/relationships/image" Target="../media/image13.png"/><Relationship Id="rId13" Type="http://schemas.openxmlformats.org/officeDocument/2006/relationships/vmlDrawing" Target="../drawings/vmlDrawing1.vml"/><Relationship Id="rId12" Type="http://schemas.openxmlformats.org/officeDocument/2006/relationships/slideLayout" Target="../slideLayouts/slideLayout2.xml"/><Relationship Id="rId11" Type="http://schemas.openxmlformats.org/officeDocument/2006/relationships/image" Target="../media/image16.png"/><Relationship Id="rId10" Type="http://schemas.openxmlformats.org/officeDocument/2006/relationships/tags" Target="../tags/tag60.xml"/><Relationship Id="rId1" Type="http://schemas.openxmlformats.org/officeDocument/2006/relationships/tags" Target="../tags/tag55.xml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tags" Target="../tags/tag11.xml"/><Relationship Id="rId6" Type="http://schemas.openxmlformats.org/officeDocument/2006/relationships/slide" Target="slide12.xml"/><Relationship Id="rId5" Type="http://schemas.openxmlformats.org/officeDocument/2006/relationships/tags" Target="../tags/tag10.xml"/><Relationship Id="rId4" Type="http://schemas.openxmlformats.org/officeDocument/2006/relationships/slide" Target="slide11.xml"/><Relationship Id="rId3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smtClean="0"/>
              <a:t>专题</a:t>
            </a:r>
            <a:r>
              <a:rPr lang="zh-CN" altLang="en-US" b="1"/>
              <a:t>复习</a:t>
            </a:r>
            <a:br>
              <a:rPr lang="zh-CN" altLang="en-US"/>
            </a:br>
            <a:r>
              <a:rPr lang="en-US" altLang="zh-CN" b="1"/>
              <a:t>——</a:t>
            </a:r>
            <a:r>
              <a:rPr lang="zh-CN" altLang="en-US" b="1"/>
              <a:t>圆中的角度计算问题    </a:t>
            </a:r>
            <a:br>
              <a:rPr lang="zh-CN" altLang="en-US"/>
            </a:b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5956300" y="4579938"/>
            <a:ext cx="4965700" cy="652462"/>
          </a:xfrm>
        </p:spPr>
        <p:txBody>
          <a:bodyPr/>
          <a:lstStyle/>
          <a:p>
            <a:r>
              <a:rPr lang="zh-CN" altLang="en-US" smtClean="0"/>
              <a:t>张家港市塘桥初级中学   黄静亚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5024" y="910883"/>
            <a:ext cx="617477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zh-CN" altLang="zh-CN" sz="10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80996" y="642481"/>
            <a:ext cx="263271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altLang="zh-CN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cs typeface="Times New Roman" panose="02020603050405020304" pitchFamily="18" charset="0"/>
              </a:rPr>
              <a:t>三、例题精讲</a:t>
            </a:r>
            <a:endParaRPr kumimoji="0" lang="zh-CN" altLang="zh-CN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42645" y="1183640"/>
            <a:ext cx="1071308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例1. 如图，CE是⊙O的直径，B是CE延长线上一点，点D在⊙O上，BD的延长线交⊙O于点A．</a:t>
            </a:r>
            <a:r>
              <a:rPr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若</a:t>
            </a:r>
            <a:r>
              <a:rPr sz="32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BD＝OA，</a:t>
            </a:r>
            <a:r>
              <a:rPr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∠B＝28°</a:t>
            </a:r>
            <a:r>
              <a:rPr lang="en-US"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en-US"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</a:t>
            </a:r>
            <a:r>
              <a:rPr 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连接</a:t>
            </a:r>
            <a:r>
              <a:rPr lang="en-US" alt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AC</a:t>
            </a:r>
            <a:r>
              <a:rPr lang="zh-CN" altLang="en-US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CD</a:t>
            </a:r>
            <a:r>
              <a:rPr lang="zh-CN" altLang="en-US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，求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∠ACD的度数.</a:t>
            </a:r>
            <a:endParaRPr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6893560" y="2275205"/>
            <a:ext cx="5168265" cy="3717290"/>
            <a:chOff x="10856" y="3583"/>
            <a:chExt cx="8139" cy="5854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文本框 10"/>
                <p:cNvSpPr txBox="1"/>
                <p:nvPr>
                  <p:custDataLst>
                    <p:tags r:id="rId1"/>
                  </p:custDataLst>
                </p:nvPr>
              </p:nvSpPr>
              <p:spPr>
                <a:xfrm>
                  <a:off x="10856" y="3583"/>
                  <a:ext cx="8139" cy="58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zh-CN" altLang="en-US" sz="2800">
                      <a:solidFill>
                        <a:srgbClr val="FF0000"/>
                      </a:solidFill>
                    </a:rPr>
                    <a:t>解法一：连接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OD.</a:t>
                  </a:r>
                  <a:endParaRPr lang="en-US" altLang="zh-CN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</a:rPr>
                    <a:t>∵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∠BOD=28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°，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∠AOC=84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endParaRPr lang="zh-CN" altLang="en-US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</a:rPr>
                    <a:t>∴∠AO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D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=180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°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-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∠BOD-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∠AOC</a:t>
                  </a:r>
                  <a:endParaRPr lang="en-US" altLang="zh-CN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</a:rPr>
                    <a:t>                 =180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°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-28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°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-84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°</a:t>
                  </a:r>
                  <a:endParaRPr lang="en-US" altLang="zh-CN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                  =68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endParaRPr lang="en-US" altLang="zh-CN" sz="2800">
                    <a:solidFill>
                      <a:srgbClr val="FF0000"/>
                    </a:solidFill>
                    <a:sym typeface="+mn-ea"/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∵AD</a:t>
                  </a:r>
                  <a:endParaRPr lang="en-US" altLang="zh-CN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∴∠ACD=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  <a:sym typeface="+mn-ea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  <a:sym typeface="+mn-ea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  <a:sym typeface="+mn-ea"/>
                            </a:rPr>
                            <m:t>2</m:t>
                          </m:r>
                        </m:den>
                      </m:f>
                      <m: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∠</m:t>
                      </m:r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AOD</m:t>
                      </m:r>
                    </m:oMath>
                  </a14:m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=34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endParaRPr lang="en-US" altLang="zh-CN" sz="2800">
                    <a:solidFill>
                      <a:srgbClr val="FF0000"/>
                    </a:solidFill>
                  </a:endParaRPr>
                </a:p>
                <a:p>
                  <a:endParaRPr lang="en-US" altLang="zh-CN" sz="280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1" name="文本框 10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2"/>
                  </p:custDataLst>
                </p:nvPr>
              </p:nvSpPr>
              <p:spPr>
                <a:xfrm>
                  <a:off x="10856" y="3583"/>
                  <a:ext cx="8139" cy="5854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4" name="弧形 12"/>
            <p:cNvSpPr/>
            <p:nvPr>
              <p:custDataLst>
                <p:tags r:id="rId4"/>
              </p:custDataLst>
            </p:nvPr>
          </p:nvSpPr>
          <p:spPr>
            <a:xfrm rot="18780000">
              <a:off x="11610" y="6968"/>
              <a:ext cx="508" cy="560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</p:grpSp>
      <p:pic>
        <p:nvPicPr>
          <p:cNvPr id="13" name="图片 12" descr="DO)J}GVCZ3]1_W33`M%9](Y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234440" y="3133090"/>
            <a:ext cx="3527465" cy="2674800"/>
          </a:xfrm>
          <a:prstGeom prst="rect">
            <a:avLst/>
          </a:prstGeom>
        </p:spPr>
      </p:pic>
      <p:cxnSp>
        <p:nvCxnSpPr>
          <p:cNvPr id="15" name="直接连接符 14"/>
          <p:cNvCxnSpPr/>
          <p:nvPr/>
        </p:nvCxnSpPr>
        <p:spPr>
          <a:xfrm flipV="1">
            <a:off x="2646680" y="4084955"/>
            <a:ext cx="872490" cy="492760"/>
          </a:xfrm>
          <a:prstGeom prst="line">
            <a:avLst/>
          </a:prstGeom>
          <a:ln w="44450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7" name="文本框 6">
            <a:hlinkClick r:id="rId7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003935" y="5500370"/>
            <a:ext cx="664718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解法小结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：连接半径</a:t>
            </a:r>
            <a:endParaRPr lang="zh-CN" sz="28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 </a:t>
            </a:r>
            <a:r>
              <a:rPr lang="en-US" alt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                    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圆周角转化为圆心角</a:t>
            </a:r>
            <a:endParaRPr lang="zh-CN" sz="2800" b="1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DO)J}GVCZ3]1_W33`M%9](Y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34440" y="3133090"/>
            <a:ext cx="3527465" cy="2674800"/>
          </a:xfrm>
          <a:prstGeom prst="rect">
            <a:avLst/>
          </a:prstGeo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5024" y="910883"/>
            <a:ext cx="617477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zh-CN" altLang="zh-CN" sz="10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80996" y="642481"/>
            <a:ext cx="263271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altLang="zh-CN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cs typeface="Times New Roman" panose="02020603050405020304" pitchFamily="18" charset="0"/>
              </a:rPr>
              <a:t>三、例题精讲</a:t>
            </a:r>
            <a:endParaRPr kumimoji="0" lang="zh-CN" altLang="zh-CN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42645" y="1183640"/>
            <a:ext cx="1091882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例1. 如图，CE是⊙O的直径，B是CE延长线上一点，点D在⊙O上，BD的延长线交⊙O于点A．</a:t>
            </a:r>
            <a:r>
              <a:rPr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若</a:t>
            </a:r>
            <a:r>
              <a:rPr sz="32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BD＝OA，</a:t>
            </a:r>
            <a:r>
              <a:rPr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∠B＝28°</a:t>
            </a:r>
            <a:r>
              <a:rPr lang="en-US"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en-US" sz="3200" b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</a:t>
            </a:r>
            <a:r>
              <a:rPr 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连接</a:t>
            </a:r>
            <a:r>
              <a:rPr lang="en-US" alt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AC</a:t>
            </a:r>
            <a:r>
              <a:rPr lang="zh-CN" altLang="en-US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CD</a:t>
            </a:r>
            <a:r>
              <a:rPr lang="zh-CN" altLang="en-US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，求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∠ACD的度数.</a:t>
            </a:r>
            <a:endParaRPr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文本框 6">
            <a:hlinkClick r:id="rId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003935" y="5500370"/>
            <a:ext cx="556958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解法小结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：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有直径，连接弦</a:t>
            </a:r>
            <a:endParaRPr lang="zh-CN" sz="28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                      </a:t>
            </a:r>
            <a:r>
              <a:rPr lang="zh-CN" altLang="en-US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圆周角定理及推论</a:t>
            </a:r>
            <a:endParaRPr lang="zh-CN" sz="2800" b="1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cxnSp>
        <p:nvCxnSpPr>
          <p:cNvPr id="12" name="直接连接符 11"/>
          <p:cNvCxnSpPr/>
          <p:nvPr/>
        </p:nvCxnSpPr>
        <p:spPr>
          <a:xfrm flipH="1" flipV="1">
            <a:off x="2520315" y="3566160"/>
            <a:ext cx="1109345" cy="1027430"/>
          </a:xfrm>
          <a:prstGeom prst="line">
            <a:avLst/>
          </a:prstGeom>
          <a:ln w="44450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grpSp>
        <p:nvGrpSpPr>
          <p:cNvPr id="16" name="组合 15"/>
          <p:cNvGrpSpPr/>
          <p:nvPr/>
        </p:nvGrpSpPr>
        <p:grpSpPr>
          <a:xfrm>
            <a:off x="6474460" y="2168525"/>
            <a:ext cx="5991225" cy="6050915"/>
            <a:chOff x="10196" y="3415"/>
            <a:chExt cx="9435" cy="952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文本框 10"/>
                <p:cNvSpPr txBox="1"/>
                <p:nvPr>
                  <p:custDataLst>
                    <p:tags r:id="rId4"/>
                  </p:custDataLst>
                </p:nvPr>
              </p:nvSpPr>
              <p:spPr>
                <a:xfrm>
                  <a:off x="10196" y="3415"/>
                  <a:ext cx="9435" cy="95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zh-CN" altLang="en-US" sz="2800">
                      <a:solidFill>
                        <a:srgbClr val="FF0000"/>
                      </a:solidFill>
                    </a:rPr>
                    <a:t>解法二：连接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OD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，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A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E.</a:t>
                  </a:r>
                  <a:endParaRPr lang="en-US" altLang="zh-CN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</a:rPr>
                    <a:t>∵</a:t>
                  </a:r>
                  <a:r>
                    <a:rPr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CE是⊙O的直径</a:t>
                  </a:r>
                  <a:endParaRPr lang="zh-CN" altLang="en-US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</a:rPr>
                    <a:t>∴∠C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A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E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=90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°</a:t>
                  </a:r>
                  <a:endParaRPr lang="zh-CN" altLang="en-US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</a:rPr>
                    <a:t>∴∠ACE+∠AEC=90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°</a:t>
                  </a:r>
                  <a:endParaRPr lang="zh-CN" altLang="en-US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∵AC,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DE</a:t>
                  </a:r>
                  <a:endParaRPr lang="en-US" altLang="zh-CN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∴∠A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D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C=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  <a:sym typeface="+mn-ea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  <a:sym typeface="+mn-ea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  <a:sym typeface="+mn-ea"/>
                            </a:rPr>
                            <m:t>2</m:t>
                          </m:r>
                        </m:den>
                      </m:f>
                      <m: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∠</m:t>
                      </m:r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AOC</m:t>
                      </m:r>
                    </m:oMath>
                  </a14:m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=42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endParaRPr lang="zh-CN" altLang="en-US" sz="2800">
                    <a:solidFill>
                      <a:srgbClr val="FF0000"/>
                    </a:solidFill>
                    <a:sym typeface="+mn-ea"/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∴∠DCE=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  <a:sym typeface="+mn-ea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  <a:sym typeface="+mn-ea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  <a:sym typeface="+mn-ea"/>
                            </a:rPr>
                            <m:t>2</m:t>
                          </m:r>
                        </m:den>
                      </m:f>
                      <m: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∠</m:t>
                      </m:r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D</m:t>
                      </m:r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OE</m:t>
                      </m:r>
                    </m:oMath>
                  </a14:m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=14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endParaRPr lang="zh-CN" altLang="en-US" sz="2800">
                    <a:solidFill>
                      <a:srgbClr val="FF0000"/>
                    </a:solidFill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∴∠ACD=90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-∠ADC-∠DCE</a:t>
                  </a:r>
                  <a:endParaRPr lang="en-US" altLang="zh-CN" sz="2800">
                    <a:solidFill>
                      <a:srgbClr val="FF0000"/>
                    </a:solidFill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                =90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-42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-14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endParaRPr lang="zh-CN" altLang="en-US" sz="2800">
                    <a:solidFill>
                      <a:srgbClr val="FF0000"/>
                    </a:solidFill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 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               =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34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endParaRPr lang="zh-CN" altLang="en-US" sz="2800">
                    <a:solidFill>
                      <a:srgbClr val="FF0000"/>
                    </a:solidFill>
                    <a:sym typeface="+mn-ea"/>
                  </a:endParaRPr>
                </a:p>
                <a:p>
                  <a:endParaRPr lang="zh-CN" altLang="en-US" sz="2800">
                    <a:solidFill>
                      <a:srgbClr val="FF0000"/>
                    </a:solidFill>
                    <a:sym typeface="+mn-ea"/>
                  </a:endParaRPr>
                </a:p>
                <a:p>
                  <a:endParaRPr lang="en-US" altLang="zh-CN" sz="2800">
                    <a:solidFill>
                      <a:srgbClr val="FF0000"/>
                    </a:solidFill>
                  </a:endParaRPr>
                </a:p>
                <a:p>
                  <a:endParaRPr lang="en-US" altLang="zh-CN" sz="280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1" name="文本框 10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5"/>
                  </p:custDataLst>
                </p:nvPr>
              </p:nvSpPr>
              <p:spPr>
                <a:xfrm>
                  <a:off x="10196" y="3415"/>
                  <a:ext cx="9435" cy="9529"/>
                </a:xfrm>
                <a:prstGeom prst="rect">
                  <a:avLst/>
                </a:prstGeom>
                <a:blipFill rotWithShape="1">
                  <a:blip r:embed="rId6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4" name="弧形 12"/>
            <p:cNvSpPr/>
            <p:nvPr>
              <p:custDataLst>
                <p:tags r:id="rId7"/>
              </p:custDataLst>
            </p:nvPr>
          </p:nvSpPr>
          <p:spPr>
            <a:xfrm rot="18780000">
              <a:off x="11000" y="6165"/>
              <a:ext cx="562" cy="64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  <p:sp>
          <p:nvSpPr>
            <p:cNvPr id="14" name="弧形 12"/>
            <p:cNvSpPr/>
            <p:nvPr>
              <p:custDataLst>
                <p:tags r:id="rId8"/>
              </p:custDataLst>
            </p:nvPr>
          </p:nvSpPr>
          <p:spPr>
            <a:xfrm rot="18780000">
              <a:off x="11689" y="6159"/>
              <a:ext cx="508" cy="560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</p:grpSp>
      <p:cxnSp>
        <p:nvCxnSpPr>
          <p:cNvPr id="15" name="直接连接符 14"/>
          <p:cNvCxnSpPr/>
          <p:nvPr>
            <p:custDataLst>
              <p:tags r:id="rId9"/>
            </p:custDataLst>
          </p:nvPr>
        </p:nvCxnSpPr>
        <p:spPr>
          <a:xfrm flipV="1">
            <a:off x="2646680" y="4084955"/>
            <a:ext cx="872490" cy="492760"/>
          </a:xfrm>
          <a:prstGeom prst="line">
            <a:avLst/>
          </a:prstGeom>
          <a:ln w="44450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DO)J}GVCZ3]1_W33`M%9](Y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34440" y="3133090"/>
            <a:ext cx="3527465" cy="2674800"/>
          </a:xfrm>
          <a:prstGeom prst="rect">
            <a:avLst/>
          </a:prstGeo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5024" y="910883"/>
            <a:ext cx="617477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zh-CN" altLang="zh-CN" sz="10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80996" y="642481"/>
            <a:ext cx="263271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altLang="zh-CN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cs typeface="Times New Roman" panose="02020603050405020304" pitchFamily="18" charset="0"/>
              </a:rPr>
              <a:t>三、例题精讲</a:t>
            </a:r>
            <a:endParaRPr kumimoji="0" lang="zh-CN" altLang="zh-CN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42645" y="1183640"/>
            <a:ext cx="1072896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例</a:t>
            </a:r>
            <a:r>
              <a:rPr 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题：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如图，CE是⊙O的直径，B是CE延长线上一点，点D在⊙O上，BD的延长线交⊙O于点A．</a:t>
            </a:r>
            <a:r>
              <a:rPr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若</a:t>
            </a:r>
            <a:r>
              <a:rPr sz="32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BD＝OA，</a:t>
            </a:r>
            <a:r>
              <a:rPr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∠B＝28°</a:t>
            </a:r>
            <a:r>
              <a:rPr lang="en-US"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en-US"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</a:t>
            </a:r>
            <a:r>
              <a:rPr 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连接</a:t>
            </a:r>
            <a:r>
              <a:rPr lang="en-US" alt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AC</a:t>
            </a:r>
            <a:r>
              <a:rPr lang="zh-CN" altLang="en-US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CD</a:t>
            </a:r>
            <a:r>
              <a:rPr lang="zh-CN" altLang="en-US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，求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∠ACD的度数.</a:t>
            </a:r>
            <a:endParaRPr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1003935" y="5500370"/>
            <a:ext cx="556958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解法小结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：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有直径，连接弦</a:t>
            </a:r>
            <a:endParaRPr lang="zh-CN" sz="28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                      </a:t>
            </a:r>
            <a:r>
              <a:rPr lang="zh-CN" altLang="en-US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圆周角定理及推论</a:t>
            </a:r>
            <a:endParaRPr lang="zh-CN" sz="2800" b="1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2646680" y="4069080"/>
            <a:ext cx="982980" cy="524510"/>
            <a:chOff x="4168" y="6360"/>
            <a:chExt cx="1548" cy="826"/>
          </a:xfrm>
        </p:grpSpPr>
        <p:cxnSp>
          <p:nvCxnSpPr>
            <p:cNvPr id="9" name="直接连接符 8"/>
            <p:cNvCxnSpPr/>
            <p:nvPr>
              <p:custDataLst>
                <p:tags r:id="rId3"/>
              </p:custDataLst>
            </p:nvPr>
          </p:nvCxnSpPr>
          <p:spPr>
            <a:xfrm flipV="1">
              <a:off x="4168" y="6385"/>
              <a:ext cx="1374" cy="776"/>
            </a:xfrm>
            <a:prstGeom prst="line">
              <a:avLst/>
            </a:prstGeom>
            <a:ln w="44450">
              <a:solidFill>
                <a:srgbClr val="FF0000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/>
            <p:nvPr>
              <p:custDataLst>
                <p:tags r:id="rId4"/>
              </p:custDataLst>
            </p:nvPr>
          </p:nvCxnSpPr>
          <p:spPr>
            <a:xfrm flipH="1" flipV="1">
              <a:off x="5517" y="6360"/>
              <a:ext cx="199" cy="826"/>
            </a:xfrm>
            <a:prstGeom prst="line">
              <a:avLst/>
            </a:prstGeom>
            <a:ln w="44450">
              <a:solidFill>
                <a:srgbClr val="FF0000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grpSp>
        <p:nvGrpSpPr>
          <p:cNvPr id="16" name="组合 15"/>
          <p:cNvGrpSpPr/>
          <p:nvPr/>
        </p:nvGrpSpPr>
        <p:grpSpPr>
          <a:xfrm>
            <a:off x="6474460" y="2168525"/>
            <a:ext cx="5991225" cy="6050915"/>
            <a:chOff x="10196" y="3415"/>
            <a:chExt cx="9435" cy="952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文本框 10"/>
                <p:cNvSpPr txBox="1"/>
                <p:nvPr>
                  <p:custDataLst>
                    <p:tags r:id="rId5"/>
                  </p:custDataLst>
                </p:nvPr>
              </p:nvSpPr>
              <p:spPr>
                <a:xfrm>
                  <a:off x="10196" y="3415"/>
                  <a:ext cx="9435" cy="95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zh-CN" altLang="en-US" sz="2800">
                      <a:solidFill>
                        <a:srgbClr val="FF0000"/>
                      </a:solidFill>
                    </a:rPr>
                    <a:t>解法三：连接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OD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，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DE.</a:t>
                  </a:r>
                  <a:endParaRPr lang="en-US" altLang="zh-CN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</a:rPr>
                    <a:t>∵</a:t>
                  </a:r>
                  <a:r>
                    <a:rPr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CE是⊙O的直径</a:t>
                  </a:r>
                  <a:endParaRPr lang="zh-CN" altLang="en-US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</a:rPr>
                    <a:t>∴∠C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DE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=90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°</a:t>
                  </a:r>
                  <a:endParaRPr lang="zh-CN" altLang="en-US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∵AC,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DE</a:t>
                  </a:r>
                  <a:endParaRPr lang="en-US" altLang="zh-CN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∴∠A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D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C=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  <a:sym typeface="+mn-ea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  <a:sym typeface="+mn-ea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  <a:sym typeface="+mn-ea"/>
                            </a:rPr>
                            <m:t>2</m:t>
                          </m:r>
                        </m:den>
                      </m:f>
                      <m: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∠</m:t>
                      </m:r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AOC</m:t>
                      </m:r>
                    </m:oMath>
                  </a14:m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=42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endParaRPr lang="zh-CN" altLang="en-US" sz="2800">
                    <a:solidFill>
                      <a:srgbClr val="FF0000"/>
                    </a:solidFill>
                    <a:sym typeface="+mn-ea"/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∴∠DCE=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  <a:sym typeface="+mn-ea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  <a:sym typeface="+mn-ea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  <a:sym typeface="+mn-ea"/>
                            </a:rPr>
                            <m:t>2</m:t>
                          </m:r>
                        </m:den>
                      </m:f>
                      <m: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∠</m:t>
                      </m:r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D</m:t>
                      </m:r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OE</m:t>
                      </m:r>
                    </m:oMath>
                  </a14:m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=14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endParaRPr lang="zh-CN" altLang="en-US" sz="2800">
                    <a:solidFill>
                      <a:srgbClr val="FF0000"/>
                    </a:solidFill>
                    <a:sym typeface="+mn-ea"/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∵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四边形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ACED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是</a:t>
                  </a:r>
                  <a:r>
                    <a:rPr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⊙O</a:t>
                  </a:r>
                  <a:r>
                    <a:rPr lang="zh-CN"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的内接四边形</a:t>
                  </a:r>
                  <a:endParaRPr lang="en-US" altLang="zh-CN" sz="2800">
                    <a:solidFill>
                      <a:srgbClr val="FF0000"/>
                    </a:solidFill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∴∠AC</a:t>
                  </a:r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E</m:t>
                      </m:r>
                      <m: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+</m:t>
                      </m:r>
                      <m: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∠</m:t>
                      </m:r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ADE</m:t>
                      </m:r>
                    </m:oMath>
                  </a14:m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=180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endParaRPr lang="zh-CN" altLang="en-US" sz="2800">
                    <a:solidFill>
                      <a:srgbClr val="FF0000"/>
                    </a:solidFill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∴∠ACD=180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-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∠C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DE-∠ADC-∠DCE</a:t>
                  </a:r>
                  <a:endParaRPr lang="en-US" altLang="zh-CN" sz="2800">
                    <a:solidFill>
                      <a:srgbClr val="FF0000"/>
                    </a:solidFill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                =180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-90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-42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-14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=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34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endParaRPr lang="zh-CN" altLang="en-US" sz="2800">
                    <a:solidFill>
                      <a:srgbClr val="FF0000"/>
                    </a:solidFill>
                    <a:sym typeface="+mn-ea"/>
                  </a:endParaRPr>
                </a:p>
                <a:p>
                  <a:endParaRPr lang="zh-CN" altLang="en-US" sz="2800">
                    <a:solidFill>
                      <a:srgbClr val="FF0000"/>
                    </a:solidFill>
                    <a:sym typeface="+mn-ea"/>
                  </a:endParaRPr>
                </a:p>
                <a:p>
                  <a:endParaRPr lang="en-US" altLang="zh-CN" sz="2800">
                    <a:solidFill>
                      <a:srgbClr val="FF0000"/>
                    </a:solidFill>
                  </a:endParaRPr>
                </a:p>
                <a:p>
                  <a:endParaRPr lang="en-US" altLang="zh-CN" sz="280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1" name="文本框 10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6"/>
                  </p:custDataLst>
                </p:nvPr>
              </p:nvSpPr>
              <p:spPr>
                <a:xfrm>
                  <a:off x="10196" y="3415"/>
                  <a:ext cx="9435" cy="9529"/>
                </a:xfrm>
                <a:prstGeom prst="rect">
                  <a:avLst/>
                </a:prstGeom>
                <a:blipFill rotWithShape="1">
                  <a:blip r:embed="rId7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4" name="弧形 12"/>
            <p:cNvSpPr/>
            <p:nvPr>
              <p:custDataLst>
                <p:tags r:id="rId8"/>
              </p:custDataLst>
            </p:nvPr>
          </p:nvSpPr>
          <p:spPr>
            <a:xfrm rot="18780000">
              <a:off x="11000" y="5517"/>
              <a:ext cx="562" cy="64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  <p:sp>
          <p:nvSpPr>
            <p:cNvPr id="14" name="弧形 12"/>
            <p:cNvSpPr/>
            <p:nvPr>
              <p:custDataLst>
                <p:tags r:id="rId9"/>
              </p:custDataLst>
            </p:nvPr>
          </p:nvSpPr>
          <p:spPr>
            <a:xfrm rot="18780000">
              <a:off x="11689" y="5511"/>
              <a:ext cx="508" cy="560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5024" y="910883"/>
            <a:ext cx="617477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zh-CN" altLang="zh-CN" sz="10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80996" y="642481"/>
            <a:ext cx="263271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altLang="zh-CN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cs typeface="Times New Roman" panose="02020603050405020304" pitchFamily="18" charset="0"/>
              </a:rPr>
              <a:t>三、例题精讲</a:t>
            </a:r>
            <a:endParaRPr kumimoji="0" lang="zh-CN" altLang="zh-CN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42645" y="1183640"/>
            <a:ext cx="1099756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变式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：如图，CE是⊙O的直径，B是CE延长线上一点，点D在⊙O上，BD的延长线交⊙O于点A．</a:t>
            </a:r>
            <a:r>
              <a:rPr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若∠B＝25°，AD</a:t>
            </a:r>
            <a:r>
              <a:rPr lang="zh-CN"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为</a:t>
            </a:r>
            <a:r>
              <a:rPr lang="en-US" altLang="zh-CN"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70</a:t>
            </a:r>
            <a:r>
              <a:rPr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°</a:t>
            </a:r>
            <a:r>
              <a:rPr lang="en-US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en-US"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求∠DCB的度数</a:t>
            </a:r>
            <a:r>
              <a:rPr lang="en-US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en-US"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5" name="弧形 12"/>
          <p:cNvSpPr/>
          <p:nvPr>
            <p:custDataLst>
              <p:tags r:id="rId1"/>
            </p:custDataLst>
          </p:nvPr>
        </p:nvSpPr>
        <p:spPr>
          <a:xfrm rot="18780000">
            <a:off x="9484360" y="1689735"/>
            <a:ext cx="356870" cy="409575"/>
          </a:xfrm>
          <a:prstGeom prst="arc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pic>
        <p:nvPicPr>
          <p:cNvPr id="3" name="图片 2" descr="OHENU876}38M(R{N6AENHR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264920" y="3102610"/>
            <a:ext cx="3527465" cy="2674800"/>
          </a:xfrm>
          <a:prstGeom prst="rect">
            <a:avLst/>
          </a:prstGeom>
        </p:spPr>
      </p:pic>
      <p:sp>
        <p:nvSpPr>
          <p:cNvPr id="7" name="文本框 6">
            <a:hlinkClick r:id="rId4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2028190" y="5810885"/>
            <a:ext cx="12528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0" name="文本框 9">
            <a:hlinkClick r:id="rId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5595620" y="5810885"/>
            <a:ext cx="12528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二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1" name="文本框 10">
            <a:hlinkClick r:id="rId8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163050" y="5810885"/>
            <a:ext cx="12528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三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5024" y="910883"/>
            <a:ext cx="617477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zh-CN" altLang="zh-CN" sz="10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80996" y="642481"/>
            <a:ext cx="263271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altLang="zh-CN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cs typeface="Times New Roman" panose="02020603050405020304" pitchFamily="18" charset="0"/>
              </a:rPr>
              <a:t>三、例题精讲</a:t>
            </a:r>
            <a:endParaRPr kumimoji="0" lang="zh-CN" altLang="zh-CN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42645" y="1183640"/>
            <a:ext cx="1099756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变式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：如图，CE是⊙O的直径，B是CE延长线上一点，点D在⊙O上，BD的延长线交⊙O于点A．</a:t>
            </a:r>
            <a:r>
              <a:rPr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若∠B＝25°，AD</a:t>
            </a:r>
            <a:r>
              <a:rPr lang="zh-CN"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为</a:t>
            </a:r>
            <a:r>
              <a:rPr lang="en-US" altLang="zh-CN"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70</a:t>
            </a:r>
            <a:r>
              <a:rPr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°</a:t>
            </a:r>
            <a:r>
              <a:rPr lang="en-US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en-US"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求∠DCB的度数</a:t>
            </a:r>
            <a:r>
              <a:rPr lang="en-US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en-US"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5" name="弧形 12"/>
          <p:cNvSpPr/>
          <p:nvPr>
            <p:custDataLst>
              <p:tags r:id="rId1"/>
            </p:custDataLst>
          </p:nvPr>
        </p:nvSpPr>
        <p:spPr>
          <a:xfrm rot="18780000">
            <a:off x="9484360" y="1689735"/>
            <a:ext cx="356870" cy="409575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pic>
        <p:nvPicPr>
          <p:cNvPr id="3" name="图片 2" descr="OHENU876}38M(R{N6AENHR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264920" y="3102610"/>
            <a:ext cx="3527465" cy="2674800"/>
          </a:xfrm>
          <a:prstGeom prst="rect">
            <a:avLst/>
          </a:prstGeom>
        </p:spPr>
      </p:pic>
      <p:grpSp>
        <p:nvGrpSpPr>
          <p:cNvPr id="9" name="组合 8"/>
          <p:cNvGrpSpPr/>
          <p:nvPr/>
        </p:nvGrpSpPr>
        <p:grpSpPr>
          <a:xfrm>
            <a:off x="2488565" y="3594735"/>
            <a:ext cx="966470" cy="982345"/>
            <a:chOff x="3919" y="5661"/>
            <a:chExt cx="1522" cy="1547"/>
          </a:xfrm>
        </p:grpSpPr>
        <p:cxnSp>
          <p:nvCxnSpPr>
            <p:cNvPr id="6" name="直接连接符 5"/>
            <p:cNvCxnSpPr/>
            <p:nvPr>
              <p:custDataLst>
                <p:tags r:id="rId4"/>
              </p:custDataLst>
            </p:nvPr>
          </p:nvCxnSpPr>
          <p:spPr>
            <a:xfrm flipH="1" flipV="1">
              <a:off x="3919" y="5661"/>
              <a:ext cx="149" cy="1498"/>
            </a:xfrm>
            <a:prstGeom prst="line">
              <a:avLst/>
            </a:prstGeom>
            <a:ln w="44450">
              <a:solidFill>
                <a:srgbClr val="FF0000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2" name="直接连接符 1"/>
            <p:cNvCxnSpPr/>
            <p:nvPr>
              <p:custDataLst>
                <p:tags r:id="rId5"/>
              </p:custDataLst>
            </p:nvPr>
          </p:nvCxnSpPr>
          <p:spPr>
            <a:xfrm flipV="1">
              <a:off x="4043" y="6460"/>
              <a:ext cx="1399" cy="749"/>
            </a:xfrm>
            <a:prstGeom prst="line">
              <a:avLst/>
            </a:prstGeom>
            <a:ln w="44450">
              <a:solidFill>
                <a:srgbClr val="FF0000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grpSp>
        <p:nvGrpSpPr>
          <p:cNvPr id="12" name="组合 11"/>
          <p:cNvGrpSpPr/>
          <p:nvPr/>
        </p:nvGrpSpPr>
        <p:grpSpPr>
          <a:xfrm>
            <a:off x="6474460" y="2168525"/>
            <a:ext cx="5991225" cy="4399915"/>
            <a:chOff x="10196" y="3415"/>
            <a:chExt cx="9435" cy="6929"/>
          </a:xfrm>
        </p:grpSpPr>
        <p:sp>
          <p:nvSpPr>
            <p:cNvPr id="13" name="文本框 12"/>
            <p:cNvSpPr txBox="1"/>
            <p:nvPr>
              <p:custDataLst>
                <p:tags r:id="rId6"/>
              </p:custDataLst>
            </p:nvPr>
          </p:nvSpPr>
          <p:spPr>
            <a:xfrm>
              <a:off x="10196" y="3415"/>
              <a:ext cx="9435" cy="69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>
                  <a:solidFill>
                    <a:srgbClr val="FF0000"/>
                  </a:solidFill>
                </a:rPr>
                <a:t>解法一：连接</a:t>
              </a:r>
              <a:r>
                <a:rPr lang="en-US" altLang="zh-CN" sz="2800">
                  <a:solidFill>
                    <a:srgbClr val="FF0000"/>
                  </a:solidFill>
                </a:rPr>
                <a:t>OA</a:t>
              </a:r>
              <a:r>
                <a:rPr lang="zh-CN" altLang="en-US" sz="2800">
                  <a:solidFill>
                    <a:srgbClr val="FF0000"/>
                  </a:solidFill>
                </a:rPr>
                <a:t>，</a:t>
              </a:r>
              <a:r>
                <a:rPr lang="en-US" altLang="zh-CN" sz="2800">
                  <a:solidFill>
                    <a:srgbClr val="FF0000"/>
                  </a:solidFill>
                </a:rPr>
                <a:t>OD.</a:t>
              </a:r>
              <a:endParaRPr lang="en-US" altLang="zh-CN" sz="2800">
                <a:solidFill>
                  <a:srgbClr val="FF0000"/>
                </a:solidFill>
              </a:endParaRPr>
            </a:p>
            <a:p>
              <a:r>
                <a:rPr lang="zh-CN" altLang="en-US" sz="2800">
                  <a:solidFill>
                    <a:srgbClr val="FF0000"/>
                  </a:solidFill>
                </a:rPr>
                <a:t>设</a:t>
              </a:r>
              <a:r>
                <a:rPr lang="en-US" altLang="zh-CN" sz="2800">
                  <a:solidFill>
                    <a:srgbClr val="FF0000"/>
                  </a:solidFill>
                </a:rPr>
                <a:t>∠DCB=x</a:t>
              </a:r>
              <a:r>
                <a:rPr lang="zh-CN" altLang="en-US" sz="2800">
                  <a:solidFill>
                    <a:srgbClr val="FF0000"/>
                  </a:solidFill>
                </a:rPr>
                <a:t>，</a:t>
              </a:r>
              <a:endParaRPr lang="zh-CN" altLang="en-US" sz="2800">
                <a:solidFill>
                  <a:srgbClr val="FF0000"/>
                </a:solidFill>
              </a:endParaRPr>
            </a:p>
            <a:p>
              <a:r>
                <a:rPr lang="zh-CN" altLang="en-US" sz="2800">
                  <a:solidFill>
                    <a:srgbClr val="FF0000"/>
                  </a:solidFill>
                </a:rPr>
                <a:t>则</a:t>
              </a:r>
              <a:r>
                <a:rPr lang="en-US" altLang="zh-CN" sz="2800">
                  <a:solidFill>
                    <a:srgbClr val="FF0000"/>
                  </a:solidFill>
                </a:rPr>
                <a:t>∠ADC=∠B+∠DCB=x+25</a:t>
              </a:r>
              <a:r>
                <a:rPr lang="zh-CN" altLang="en-US" sz="2800">
                  <a:solidFill>
                    <a:srgbClr val="FF0000"/>
                  </a:solidFill>
                </a:rPr>
                <a:t>°</a:t>
              </a:r>
              <a:endParaRPr lang="en-US" altLang="zh-CN" sz="2800">
                <a:solidFill>
                  <a:srgbClr val="FF0000"/>
                </a:solidFill>
              </a:endParaRPr>
            </a:p>
            <a:p>
              <a:pPr marL="0" lvl="0" indent="0">
                <a:buNone/>
              </a:pPr>
              <a:r>
                <a:rPr lang="en-US" sz="280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∵AD</a:t>
              </a:r>
              <a:r>
                <a:rPr lang="zh-CN" altLang="en-US" sz="280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为</a:t>
              </a:r>
              <a:r>
                <a:rPr lang="en-US" altLang="zh-CN" sz="280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70</a:t>
              </a:r>
              <a:r>
                <a:rPr lang="zh-CN" altLang="en-US" sz="280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°</a:t>
              </a:r>
              <a:endParaRPr 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endParaRPr>
            </a:p>
            <a:p>
              <a:pPr marL="0" lvl="0" indent="0">
                <a:buNone/>
              </a:pPr>
              <a:r>
                <a:rPr lang="en-US" sz="280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∴</a:t>
              </a:r>
              <a:r>
                <a:rPr sz="280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∠A</a:t>
              </a:r>
              <a:r>
                <a:rPr lang="en-US" sz="280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O</a:t>
              </a:r>
              <a:r>
                <a:rPr sz="280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D=</a:t>
              </a:r>
              <a:r>
                <a:rPr lang="en-US" sz="280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70</a:t>
              </a:r>
              <a:r>
                <a:rPr sz="280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°</a:t>
              </a:r>
              <a:endParaRPr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endParaRPr>
            </a:p>
            <a:p>
              <a:pPr marL="0" lvl="0" indent="0">
                <a:buNone/>
              </a:pPr>
              <a:r>
                <a:rPr lang="en-US" altLang="zh-CN" sz="2800">
                  <a:solidFill>
                    <a:srgbClr val="FF0000"/>
                  </a:solidFill>
                </a:rPr>
                <a:t>∵OC=OD</a:t>
              </a:r>
              <a:r>
                <a:rPr lang="zh-CN" altLang="en-US" sz="2800">
                  <a:solidFill>
                    <a:srgbClr val="FF0000"/>
                  </a:solidFill>
                </a:rPr>
                <a:t>，</a:t>
              </a:r>
              <a:r>
                <a:rPr lang="en-US" altLang="zh-CN" sz="2800">
                  <a:solidFill>
                    <a:srgbClr val="FF0000"/>
                  </a:solidFill>
                </a:rPr>
                <a:t>OA=OD</a:t>
              </a:r>
              <a:endParaRPr lang="zh-CN" altLang="en-US" sz="2800">
                <a:solidFill>
                  <a:srgbClr val="FF0000"/>
                </a:solidFill>
              </a:endParaRPr>
            </a:p>
            <a:p>
              <a:r>
                <a:rPr lang="en-US" altLang="zh-CN" sz="2800">
                  <a:solidFill>
                    <a:srgbClr val="FF0000"/>
                  </a:solidFill>
                </a:rPr>
                <a:t>∴∠BCD=∠CDO=x</a:t>
              </a:r>
              <a:endParaRPr lang="en-US" altLang="zh-CN" sz="2800">
                <a:solidFill>
                  <a:srgbClr val="FF0000"/>
                </a:solidFill>
              </a:endParaRPr>
            </a:p>
            <a:p>
              <a:r>
                <a:rPr lang="en-US" altLang="zh-CN" sz="2800">
                  <a:solidFill>
                    <a:srgbClr val="FF0000"/>
                  </a:solidFill>
                </a:rPr>
                <a:t>    ∠ODA=∠OAD=55</a:t>
              </a:r>
              <a:r>
                <a:rPr lang="zh-CN" altLang="en-US" sz="2800">
                  <a:solidFill>
                    <a:srgbClr val="FF0000"/>
                  </a:solidFill>
                </a:rPr>
                <a:t>°</a:t>
              </a:r>
              <a:endParaRPr lang="en-US" altLang="zh-CN" sz="2800">
                <a:solidFill>
                  <a:srgbClr val="FF0000"/>
                </a:solidFill>
                <a:sym typeface="+mn-ea"/>
              </a:endParaRPr>
            </a:p>
            <a:p>
              <a:pPr marL="0" lvl="0" indent="0">
                <a:buNone/>
              </a:pPr>
              <a:r>
                <a:rPr lang="en-US" altLang="zh-CN" sz="2800">
                  <a:solidFill>
                    <a:srgbClr val="FF0000"/>
                  </a:solidFill>
                  <a:sym typeface="+mn-ea"/>
                </a:rPr>
                <a:t>∴x+25+</a:t>
              </a:r>
              <a:r>
                <a:rPr lang="en-US" altLang="zh-CN" sz="2800">
                  <a:solidFill>
                    <a:srgbClr val="FF0000"/>
                  </a:solidFill>
                  <a:sym typeface="+mn-ea"/>
                </a:rPr>
                <a:t>x</a:t>
              </a:r>
              <a:r>
                <a:rPr lang="en-US" altLang="zh-CN" sz="2800">
                  <a:solidFill>
                    <a:srgbClr val="FF0000"/>
                  </a:solidFill>
                  <a:sym typeface="+mn-ea"/>
                </a:rPr>
                <a:t>=55</a:t>
              </a:r>
              <a:endParaRPr lang="zh-CN" altLang="en-US" sz="2800">
                <a:solidFill>
                  <a:srgbClr val="FF0000"/>
                </a:solidFill>
                <a:sym typeface="+mn-ea"/>
              </a:endParaRPr>
            </a:p>
            <a:p>
              <a:pPr marL="0" lvl="0" indent="0">
                <a:buNone/>
              </a:pPr>
              <a:r>
                <a:rPr lang="en-US" altLang="zh-CN" sz="2800">
                  <a:solidFill>
                    <a:srgbClr val="FF0000"/>
                  </a:solidFill>
                  <a:sym typeface="+mn-ea"/>
                </a:rPr>
                <a:t>∴x=15        </a:t>
              </a:r>
              <a:r>
                <a:rPr lang="zh-CN" altLang="en-US" sz="2800">
                  <a:solidFill>
                    <a:srgbClr val="FF0000"/>
                  </a:solidFill>
                </a:rPr>
                <a:t>即</a:t>
              </a:r>
              <a:r>
                <a:rPr lang="en-US" altLang="zh-CN" sz="2800">
                  <a:solidFill>
                    <a:srgbClr val="FF0000"/>
                  </a:solidFill>
                </a:rPr>
                <a:t>∠DCB=15</a:t>
              </a:r>
              <a:r>
                <a:rPr lang="zh-CN" altLang="en-US" sz="2800">
                  <a:solidFill>
                    <a:srgbClr val="FF0000"/>
                  </a:solidFill>
                </a:rPr>
                <a:t>°</a:t>
              </a:r>
              <a:endParaRPr lang="zh-CN" altLang="en-US" sz="2800">
                <a:solidFill>
                  <a:srgbClr val="FF0000"/>
                </a:solidFill>
              </a:endParaRPr>
            </a:p>
          </p:txBody>
        </p:sp>
        <p:sp>
          <p:nvSpPr>
            <p:cNvPr id="14" name="弧形 12"/>
            <p:cNvSpPr/>
            <p:nvPr>
              <p:custDataLst>
                <p:tags r:id="rId7"/>
              </p:custDataLst>
            </p:nvPr>
          </p:nvSpPr>
          <p:spPr>
            <a:xfrm rot="18780000">
              <a:off x="10892" y="5455"/>
              <a:ext cx="562" cy="64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8" name="文本框 7">
            <a:hlinkClick r:id="rId8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224790" y="5563870"/>
            <a:ext cx="664718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解法小结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：连接半径，构造等腰三角形</a:t>
            </a:r>
            <a:endParaRPr lang="zh-CN" sz="28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                      </a:t>
            </a:r>
            <a:r>
              <a:rPr lang="zh-CN" altLang="en-US" sz="2800" b="1">
                <a:solidFill>
                  <a:srgbClr val="FF0000"/>
                </a:solidFill>
                <a:ea typeface="宋体" panose="02010600030101010101" pitchFamily="2" charset="-122"/>
              </a:rPr>
              <a:t>圆外的角转化到圆内</a:t>
            </a:r>
            <a:endParaRPr lang="zh-CN" altLang="en-US" sz="2800" b="1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5024" y="910883"/>
            <a:ext cx="617477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zh-CN" altLang="zh-CN" sz="10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80996" y="642481"/>
            <a:ext cx="263271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altLang="zh-CN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cs typeface="Times New Roman" panose="02020603050405020304" pitchFamily="18" charset="0"/>
              </a:rPr>
              <a:t>三、例题精讲</a:t>
            </a:r>
            <a:endParaRPr kumimoji="0" lang="zh-CN" altLang="zh-CN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42645" y="1183640"/>
            <a:ext cx="1099756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变式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：如图，CE是⊙O的直径，B是CE延长线上一点，点D在⊙O上，BD的延长线交⊙O于点A．</a:t>
            </a:r>
            <a:r>
              <a:rPr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若∠B＝25°，AD</a:t>
            </a:r>
            <a:r>
              <a:rPr lang="zh-CN"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为</a:t>
            </a:r>
            <a:r>
              <a:rPr lang="en-US" altLang="zh-CN"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70</a:t>
            </a:r>
            <a:r>
              <a:rPr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°</a:t>
            </a:r>
            <a:r>
              <a:rPr lang="en-US"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en-US"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求∠DCB的度数</a:t>
            </a:r>
            <a:r>
              <a:rPr lang="en-US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en-US"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5" name="弧形 12"/>
          <p:cNvSpPr/>
          <p:nvPr>
            <p:custDataLst>
              <p:tags r:id="rId1"/>
            </p:custDataLst>
          </p:nvPr>
        </p:nvSpPr>
        <p:spPr>
          <a:xfrm rot="18780000">
            <a:off x="9484360" y="1689735"/>
            <a:ext cx="356870" cy="409575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grpSp>
        <p:nvGrpSpPr>
          <p:cNvPr id="7" name="组合 6"/>
          <p:cNvGrpSpPr/>
          <p:nvPr/>
        </p:nvGrpSpPr>
        <p:grpSpPr>
          <a:xfrm>
            <a:off x="6474460" y="2168525"/>
            <a:ext cx="5991225" cy="4399915"/>
            <a:chOff x="10196" y="3415"/>
            <a:chExt cx="9435" cy="692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" name="文本框 7"/>
                <p:cNvSpPr txBox="1"/>
                <p:nvPr>
                  <p:custDataLst>
                    <p:tags r:id="rId2"/>
                  </p:custDataLst>
                </p:nvPr>
              </p:nvSpPr>
              <p:spPr>
                <a:xfrm>
                  <a:off x="10196" y="3415"/>
                  <a:ext cx="9435" cy="69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zh-CN" altLang="en-US" sz="2800">
                      <a:solidFill>
                        <a:srgbClr val="FF0000"/>
                      </a:solidFill>
                    </a:rPr>
                    <a:t>解法二：连接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AE.</a:t>
                  </a:r>
                  <a:endParaRPr lang="en-US" altLang="zh-CN" sz="2800">
                    <a:solidFill>
                      <a:srgbClr val="FF0000"/>
                    </a:solidFill>
                  </a:endParaRPr>
                </a:p>
                <a:p>
                  <a:r>
                    <a:rPr lang="zh-CN" altLang="en-US" sz="2800">
                      <a:solidFill>
                        <a:srgbClr val="FF0000"/>
                      </a:solidFill>
                    </a:rPr>
                    <a:t>设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∠DCB=x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，则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∠DAE=∠DCE=x</a:t>
                  </a:r>
                  <a:endParaRPr lang="zh-CN" altLang="en-US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</a:rPr>
                    <a:t>∴∠AEC=∠B+∠DAE=x+25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°</a:t>
                  </a:r>
                  <a:endParaRPr lang="en-US" altLang="zh-CN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</a:rPr>
                    <a:t>∵</a:t>
                  </a:r>
                  <a:r>
                    <a:rPr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CE是⊙O的直径</a:t>
                  </a:r>
                  <a:endParaRPr lang="zh-CN" altLang="en-US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</a:rPr>
                    <a:t>∴∠C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A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E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=90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°</a:t>
                  </a:r>
                  <a:endParaRPr lang="en-US" altLang="zh-CN" sz="2800">
                    <a:solidFill>
                      <a:srgbClr val="FF0000"/>
                    </a:solidFill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∴∠AC</a:t>
                  </a:r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E</m:t>
                      </m:r>
                      <m: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+∠</m:t>
                      </m:r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AE</m:t>
                      </m:r>
                    </m:oMath>
                  </a14:m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C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=90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endParaRPr lang="zh-CN" altLang="en-US" sz="2800">
                    <a:solidFill>
                      <a:srgbClr val="FF0000"/>
                    </a:solidFill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∵AD</a:t>
                  </a:r>
                  <a:r>
                    <a:rPr lang="zh-CN" altLang="en-US"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为</a:t>
                  </a:r>
                  <a:r>
                    <a:rPr lang="en-US" altLang="zh-CN"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70</a:t>
                  </a:r>
                  <a:r>
                    <a:rPr lang="zh-CN" altLang="en-US"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°</a:t>
                  </a:r>
                  <a:endParaRPr lang="en-US" sz="280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∴</a:t>
                  </a:r>
                  <a:r>
                    <a:rPr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∠ACD=35°</a:t>
                  </a:r>
                  <a:endParaRPr lang="zh-CN" altLang="en-US" sz="2800">
                    <a:solidFill>
                      <a:srgbClr val="FF0000"/>
                    </a:solidFill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∴35+x+x+25=90</a:t>
                  </a:r>
                  <a:endParaRPr lang="zh-CN" altLang="en-US" sz="2800">
                    <a:solidFill>
                      <a:srgbClr val="FF0000"/>
                    </a:solidFill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∴x=15        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即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∠DCB=15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°</a:t>
                  </a:r>
                  <a:endParaRPr lang="zh-CN" altLang="en-US" sz="280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8" name="文本框 7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3"/>
                  </p:custDataLst>
                </p:nvPr>
              </p:nvSpPr>
              <p:spPr>
                <a:xfrm>
                  <a:off x="10196" y="3415"/>
                  <a:ext cx="9435" cy="6929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弧形 12"/>
            <p:cNvSpPr/>
            <p:nvPr>
              <p:custDataLst>
                <p:tags r:id="rId5"/>
              </p:custDataLst>
            </p:nvPr>
          </p:nvSpPr>
          <p:spPr>
            <a:xfrm rot="18780000">
              <a:off x="10849" y="7478"/>
              <a:ext cx="598" cy="678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</p:grpSp>
      <p:pic>
        <p:nvPicPr>
          <p:cNvPr id="3" name="图片 2" descr="OHENU876}38M(R{N6AENHR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264920" y="3102610"/>
            <a:ext cx="3527465" cy="2674800"/>
          </a:xfrm>
          <a:prstGeom prst="rect">
            <a:avLst/>
          </a:prstGeom>
        </p:spPr>
      </p:pic>
      <p:cxnSp>
        <p:nvCxnSpPr>
          <p:cNvPr id="6" name="直接连接符 5"/>
          <p:cNvCxnSpPr/>
          <p:nvPr>
            <p:custDataLst>
              <p:tags r:id="rId8"/>
            </p:custDataLst>
          </p:nvPr>
        </p:nvCxnSpPr>
        <p:spPr>
          <a:xfrm flipH="1" flipV="1">
            <a:off x="2479040" y="3577590"/>
            <a:ext cx="1109980" cy="998855"/>
          </a:xfrm>
          <a:prstGeom prst="line">
            <a:avLst/>
          </a:prstGeom>
          <a:ln w="44450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9" name="文本框 8">
            <a:hlinkClick r:id="rId9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003935" y="5500370"/>
            <a:ext cx="556958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解法小结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：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有直径，连接弦</a:t>
            </a:r>
            <a:endParaRPr lang="zh-CN" sz="28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                      </a:t>
            </a:r>
            <a:r>
              <a:rPr lang="zh-CN" altLang="en-US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圆周角定理及推论</a:t>
            </a:r>
            <a:endParaRPr lang="zh-CN" sz="2800" b="1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5024" y="910883"/>
            <a:ext cx="617477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zh-CN" altLang="zh-CN" sz="10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80996" y="642481"/>
            <a:ext cx="263271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altLang="zh-CN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cs typeface="Times New Roman" panose="02020603050405020304" pitchFamily="18" charset="0"/>
              </a:rPr>
              <a:t>三、例题精讲</a:t>
            </a:r>
            <a:endParaRPr kumimoji="0" lang="zh-CN" altLang="zh-CN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42645" y="1183640"/>
            <a:ext cx="1099756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变式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：如图，CE是⊙O的直径，B是CE延长线上一点，点D在⊙O上，BD的延长线交⊙O于点A．</a:t>
            </a:r>
            <a:r>
              <a:rPr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若∠B＝25°，AD</a:t>
            </a:r>
            <a:r>
              <a:rPr lang="zh-CN"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为</a:t>
            </a:r>
            <a:r>
              <a:rPr lang="en-US" altLang="zh-CN"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70</a:t>
            </a:r>
            <a:r>
              <a:rPr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°</a:t>
            </a:r>
            <a:r>
              <a:rPr lang="en-US"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en-US" sz="3200" b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求∠DCB的度数</a:t>
            </a:r>
            <a:r>
              <a:rPr lang="en-US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en-US"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2" name="图片 1" descr="OHENU876}38M(R{N6AENHR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64920" y="3102610"/>
            <a:ext cx="3527465" cy="2674800"/>
          </a:xfrm>
          <a:prstGeom prst="rect">
            <a:avLst/>
          </a:prstGeom>
        </p:spPr>
      </p:pic>
      <p:cxnSp>
        <p:nvCxnSpPr>
          <p:cNvPr id="12" name="直接连接符 11"/>
          <p:cNvCxnSpPr/>
          <p:nvPr/>
        </p:nvCxnSpPr>
        <p:spPr>
          <a:xfrm flipH="1" flipV="1">
            <a:off x="3427095" y="4069080"/>
            <a:ext cx="126365" cy="524510"/>
          </a:xfrm>
          <a:prstGeom prst="line">
            <a:avLst/>
          </a:prstGeom>
          <a:ln w="44450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5" name="弧形 12"/>
          <p:cNvSpPr/>
          <p:nvPr>
            <p:custDataLst>
              <p:tags r:id="rId2"/>
            </p:custDataLst>
          </p:nvPr>
        </p:nvSpPr>
        <p:spPr>
          <a:xfrm rot="18780000">
            <a:off x="9484360" y="1689735"/>
            <a:ext cx="356870" cy="409575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grpSp>
        <p:nvGrpSpPr>
          <p:cNvPr id="20" name="组合 19"/>
          <p:cNvGrpSpPr/>
          <p:nvPr/>
        </p:nvGrpSpPr>
        <p:grpSpPr>
          <a:xfrm>
            <a:off x="6474460" y="2168525"/>
            <a:ext cx="5991225" cy="4831080"/>
            <a:chOff x="10196" y="3415"/>
            <a:chExt cx="9435" cy="7608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" name="文本框 7"/>
                <p:cNvSpPr txBox="1"/>
                <p:nvPr>
                  <p:custDataLst>
                    <p:tags r:id="rId3"/>
                  </p:custDataLst>
                </p:nvPr>
              </p:nvSpPr>
              <p:spPr>
                <a:xfrm>
                  <a:off x="10196" y="3415"/>
                  <a:ext cx="9435" cy="760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zh-CN" altLang="en-US" sz="2800">
                      <a:solidFill>
                        <a:srgbClr val="FF0000"/>
                      </a:solidFill>
                    </a:rPr>
                    <a:t>解法三：连接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DE.</a:t>
                  </a:r>
                  <a:endParaRPr lang="en-US" altLang="zh-CN" sz="2800">
                    <a:solidFill>
                      <a:srgbClr val="FF0000"/>
                    </a:solidFill>
                  </a:endParaRPr>
                </a:p>
                <a:p>
                  <a:r>
                    <a:rPr lang="zh-CN" altLang="en-US" sz="2800">
                      <a:solidFill>
                        <a:srgbClr val="FF0000"/>
                      </a:solidFill>
                    </a:rPr>
                    <a:t>设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∠DCB=x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，</a:t>
                  </a:r>
                  <a:endParaRPr lang="zh-CN" altLang="en-US" sz="2800">
                    <a:solidFill>
                      <a:srgbClr val="FF0000"/>
                    </a:solidFill>
                  </a:endParaRPr>
                </a:p>
                <a:p>
                  <a:r>
                    <a:rPr lang="zh-CN" altLang="en-US" sz="2800">
                      <a:solidFill>
                        <a:srgbClr val="FF0000"/>
                      </a:solidFill>
                    </a:rPr>
                    <a:t>则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∠ADC=∠B+∠DCB=x+25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°</a:t>
                  </a:r>
                  <a:endParaRPr lang="en-US" altLang="zh-CN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</a:rPr>
                    <a:t>∵</a:t>
                  </a:r>
                  <a:r>
                    <a:rPr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CE是⊙O的直径</a:t>
                  </a:r>
                  <a:endParaRPr lang="zh-CN" altLang="en-US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</a:rPr>
                    <a:t>∴∠C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DE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=90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°</a:t>
                  </a:r>
                  <a:endParaRPr lang="zh-CN" altLang="en-US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∵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四边形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ACED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是</a:t>
                  </a:r>
                  <a:r>
                    <a:rPr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⊙O</a:t>
                  </a:r>
                  <a:r>
                    <a:rPr lang="zh-CN"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的内接四边形</a:t>
                  </a:r>
                  <a:endParaRPr lang="en-US" altLang="zh-CN" sz="2800">
                    <a:solidFill>
                      <a:srgbClr val="FF0000"/>
                    </a:solidFill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∴∠AC</a:t>
                  </a:r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E</m:t>
                      </m:r>
                      <m: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+∠</m:t>
                      </m:r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charset="0"/>
                          <a:sym typeface="+mn-ea"/>
                        </a:rPr>
                        <m:t>ADE</m:t>
                      </m:r>
                    </m:oMath>
                  </a14:m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=180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°</a:t>
                  </a:r>
                  <a:endParaRPr lang="zh-CN" altLang="en-US" sz="2800">
                    <a:solidFill>
                      <a:srgbClr val="FF0000"/>
                    </a:solidFill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∵AD</a:t>
                  </a:r>
                  <a:r>
                    <a:rPr lang="zh-CN" altLang="en-US"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为</a:t>
                  </a:r>
                  <a:r>
                    <a:rPr lang="en-US" altLang="zh-CN"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70</a:t>
                  </a:r>
                  <a:r>
                    <a:rPr lang="zh-CN" altLang="en-US"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°</a:t>
                  </a:r>
                  <a:endParaRPr lang="en-US" sz="280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∴</a:t>
                  </a:r>
                  <a:r>
                    <a:rPr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∠ACD=35°</a:t>
                  </a:r>
                  <a:endParaRPr lang="zh-CN" altLang="en-US" sz="2800">
                    <a:solidFill>
                      <a:srgbClr val="FF0000"/>
                    </a:solidFill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∴35+x+x+25+90=180</a:t>
                  </a:r>
                  <a:endParaRPr lang="zh-CN" altLang="en-US" sz="2800">
                    <a:solidFill>
                      <a:srgbClr val="FF0000"/>
                    </a:solidFill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∴x=15        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即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∠DCB=15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°</a:t>
                  </a:r>
                  <a:endParaRPr lang="zh-CN" altLang="en-US" sz="280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8" name="文本框 7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4"/>
                  </p:custDataLst>
                </p:nvPr>
              </p:nvSpPr>
              <p:spPr>
                <a:xfrm>
                  <a:off x="10196" y="3415"/>
                  <a:ext cx="9435" cy="7608"/>
                </a:xfrm>
                <a:prstGeom prst="rect">
                  <a:avLst/>
                </a:prstGeom>
                <a:blipFill rotWithShape="1">
                  <a:blip r:embed="rId5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弧形 12"/>
            <p:cNvSpPr/>
            <p:nvPr>
              <p:custDataLst>
                <p:tags r:id="rId6"/>
              </p:custDataLst>
            </p:nvPr>
          </p:nvSpPr>
          <p:spPr>
            <a:xfrm rot="18780000">
              <a:off x="10939" y="8165"/>
              <a:ext cx="562" cy="64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7" name="文本框 6"/>
          <p:cNvSpPr txBox="1"/>
          <p:nvPr>
            <p:custDataLst>
              <p:tags r:id="rId7"/>
            </p:custDataLst>
          </p:nvPr>
        </p:nvSpPr>
        <p:spPr>
          <a:xfrm>
            <a:off x="1003935" y="5500370"/>
            <a:ext cx="556958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解法小结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：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有直径，连接弦</a:t>
            </a:r>
            <a:endParaRPr lang="zh-CN" sz="28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                      </a:t>
            </a:r>
            <a:r>
              <a:rPr lang="zh-CN" altLang="en-US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圆周角定理及推论</a:t>
            </a:r>
            <a:endParaRPr lang="zh-CN" sz="2800" b="1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480996" y="642481"/>
            <a:ext cx="263271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altLang="zh-CN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cs typeface="Times New Roman" panose="02020603050405020304" pitchFamily="18" charset="0"/>
              </a:rPr>
              <a:t>四、拓展提高</a:t>
            </a:r>
            <a:endParaRPr kumimoji="0" lang="zh-CN" altLang="zh-CN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42645" y="1183640"/>
            <a:ext cx="10887710" cy="20612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如图，在锐角△ABC中，AC是最短边．以AC为直径的⊙O交BC于D，过O作OE∥BC，交⊙O于E，连接AD、AE、CE．</a:t>
            </a:r>
            <a:endParaRPr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(l)求证：∠ACE=∠DCE；</a:t>
            </a:r>
            <a:endParaRPr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(2)若∠B=45°，∠BAE=15°，求∠EAO的度数；       </a:t>
            </a:r>
            <a:endParaRPr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9" name="图片 9" descr="CLPJ%P(_W74OYV2{GW73PLA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55358" y="3428683"/>
            <a:ext cx="3527454" cy="26748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391660" y="3244850"/>
            <a:ext cx="2923540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solidFill>
                  <a:srgbClr val="FF0000"/>
                </a:solidFill>
              </a:rPr>
              <a:t>（</a:t>
            </a:r>
            <a:r>
              <a:rPr lang="en-US" altLang="zh-CN" sz="2800">
                <a:solidFill>
                  <a:srgbClr val="FF0000"/>
                </a:solidFill>
              </a:rPr>
              <a:t>1</a:t>
            </a:r>
            <a:r>
              <a:rPr lang="zh-CN" altLang="en-US" sz="2800">
                <a:solidFill>
                  <a:srgbClr val="FF0000"/>
                </a:solidFill>
              </a:rPr>
              <a:t>）证明：</a:t>
            </a:r>
            <a:endParaRPr lang="zh-CN" altLang="en-US" sz="2800">
              <a:solidFill>
                <a:srgbClr val="FF0000"/>
              </a:solidFill>
            </a:endParaRPr>
          </a:p>
          <a:p>
            <a:r>
              <a:rPr lang="en-US" altLang="zh-CN" sz="2800">
                <a:solidFill>
                  <a:srgbClr val="FF0000"/>
                </a:solidFill>
              </a:rPr>
              <a:t>∵OC=OE</a:t>
            </a:r>
            <a:endParaRPr lang="en-US" altLang="zh-CN" sz="2800">
              <a:solidFill>
                <a:srgbClr val="FF0000"/>
              </a:solidFill>
            </a:endParaRPr>
          </a:p>
          <a:p>
            <a:r>
              <a:rPr lang="en-US" altLang="zh-CN" sz="2800">
                <a:solidFill>
                  <a:srgbClr val="FF0000"/>
                </a:solidFill>
              </a:rPr>
              <a:t>∴∠OEC=∠ACE</a:t>
            </a:r>
            <a:endParaRPr lang="en-US" altLang="zh-CN" sz="2800">
              <a:solidFill>
                <a:srgbClr val="FF0000"/>
              </a:solidFill>
            </a:endParaRPr>
          </a:p>
          <a:p>
            <a:r>
              <a:rPr lang="en-US" altLang="zh-CN" sz="2800">
                <a:solidFill>
                  <a:srgbClr val="FF0000"/>
                </a:solidFill>
                <a:sym typeface="+mn-ea"/>
              </a:rPr>
              <a:t>∵OE∥</a:t>
            </a:r>
            <a:r>
              <a:rPr lang="en-US" altLang="zh-CN" sz="2800">
                <a:solidFill>
                  <a:srgbClr val="FF0000"/>
                </a:solidFill>
              </a:rPr>
              <a:t>BC</a:t>
            </a:r>
            <a:endParaRPr lang="en-US" altLang="zh-CN" sz="2800">
              <a:solidFill>
                <a:srgbClr val="FF0000"/>
              </a:solidFill>
            </a:endParaRPr>
          </a:p>
          <a:p>
            <a:r>
              <a:rPr lang="en-US" altLang="zh-CN" sz="2800">
                <a:solidFill>
                  <a:srgbClr val="FF0000"/>
                </a:solidFill>
                <a:sym typeface="+mn-ea"/>
              </a:rPr>
              <a:t>∴∠OEC=∠DCE</a:t>
            </a:r>
            <a:endParaRPr lang="en-US" altLang="zh-CN" sz="2800">
              <a:solidFill>
                <a:srgbClr val="FF0000"/>
              </a:solidFill>
            </a:endParaRPr>
          </a:p>
          <a:p>
            <a:r>
              <a:rPr lang="en-US" altLang="zh-CN" sz="2800">
                <a:solidFill>
                  <a:srgbClr val="FF0000"/>
                </a:solidFill>
                <a:sym typeface="+mn-ea"/>
              </a:rPr>
              <a:t>∴∠ACE=∠DCE</a:t>
            </a:r>
            <a:endParaRPr lang="en-US" altLang="zh-CN" sz="2800">
              <a:solidFill>
                <a:srgbClr val="FF0000"/>
              </a:solidFill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477760" y="3244850"/>
            <a:ext cx="4714240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solidFill>
                  <a:srgbClr val="FF0000"/>
                </a:solidFill>
              </a:rPr>
              <a:t>（</a:t>
            </a:r>
            <a:r>
              <a:rPr lang="en-US" altLang="zh-CN" sz="2800">
                <a:solidFill>
                  <a:srgbClr val="FF0000"/>
                </a:solidFill>
              </a:rPr>
              <a:t>2</a:t>
            </a:r>
            <a:r>
              <a:rPr lang="zh-CN" altLang="en-US" sz="2800">
                <a:solidFill>
                  <a:srgbClr val="FF0000"/>
                </a:solidFill>
              </a:rPr>
              <a:t>）解：延长</a:t>
            </a:r>
            <a:r>
              <a:rPr lang="en-US" altLang="zh-CN" sz="2800">
                <a:solidFill>
                  <a:srgbClr val="FF0000"/>
                </a:solidFill>
              </a:rPr>
              <a:t>AE</a:t>
            </a:r>
            <a:r>
              <a:rPr lang="zh-CN" altLang="en-US" sz="2800">
                <a:solidFill>
                  <a:srgbClr val="FF0000"/>
                </a:solidFill>
              </a:rPr>
              <a:t>交</a:t>
            </a:r>
            <a:r>
              <a:rPr lang="en-US" altLang="zh-CN" sz="2800">
                <a:solidFill>
                  <a:srgbClr val="FF0000"/>
                </a:solidFill>
              </a:rPr>
              <a:t>BC</a:t>
            </a:r>
            <a:r>
              <a:rPr lang="zh-CN" altLang="en-US" sz="2800">
                <a:solidFill>
                  <a:srgbClr val="FF0000"/>
                </a:solidFill>
              </a:rPr>
              <a:t>于点</a:t>
            </a:r>
            <a:r>
              <a:rPr lang="en-US" altLang="zh-CN" sz="2800">
                <a:solidFill>
                  <a:srgbClr val="FF0000"/>
                </a:solidFill>
              </a:rPr>
              <a:t>G</a:t>
            </a:r>
            <a:endParaRPr lang="zh-CN" altLang="en-US" sz="2800">
              <a:solidFill>
                <a:srgbClr val="FF0000"/>
              </a:solidFill>
            </a:endParaRPr>
          </a:p>
          <a:p>
            <a:r>
              <a:rPr lang="en-US" altLang="zh-CN" sz="2800">
                <a:solidFill>
                  <a:srgbClr val="FF0000"/>
                </a:solidFill>
              </a:rPr>
              <a:t>∵</a:t>
            </a:r>
            <a:r>
              <a:rPr lang="en-US" altLang="zh-CN" sz="2800">
                <a:solidFill>
                  <a:srgbClr val="FF0000"/>
                </a:solidFill>
                <a:sym typeface="+mn-ea"/>
              </a:rPr>
              <a:t>∠AGC</a:t>
            </a:r>
            <a:r>
              <a:rPr lang="zh-CN" altLang="en-US" sz="2800">
                <a:solidFill>
                  <a:srgbClr val="FF0000"/>
                </a:solidFill>
                <a:sym typeface="+mn-ea"/>
              </a:rPr>
              <a:t>是△</a:t>
            </a:r>
            <a:r>
              <a:rPr lang="en-US" altLang="zh-CN" sz="2800">
                <a:solidFill>
                  <a:srgbClr val="FF0000"/>
                </a:solidFill>
                <a:sym typeface="+mn-ea"/>
              </a:rPr>
              <a:t>ABG</a:t>
            </a:r>
            <a:r>
              <a:rPr lang="zh-CN" altLang="en-US" sz="2800">
                <a:solidFill>
                  <a:srgbClr val="FF0000"/>
                </a:solidFill>
                <a:sym typeface="+mn-ea"/>
              </a:rPr>
              <a:t>的一个外角</a:t>
            </a:r>
            <a:endParaRPr lang="en-US" altLang="zh-CN" sz="2800">
              <a:solidFill>
                <a:srgbClr val="FF0000"/>
              </a:solidFill>
            </a:endParaRPr>
          </a:p>
          <a:p>
            <a:r>
              <a:rPr lang="en-US" altLang="zh-CN" sz="2800">
                <a:solidFill>
                  <a:srgbClr val="FF0000"/>
                </a:solidFill>
              </a:rPr>
              <a:t>∴∠AGC=∠B+∠BAG=60</a:t>
            </a:r>
            <a:r>
              <a:rPr lang="zh-CN" altLang="en-US" sz="2800">
                <a:solidFill>
                  <a:srgbClr val="FF0000"/>
                </a:solidFill>
              </a:rPr>
              <a:t>°</a:t>
            </a:r>
            <a:endParaRPr lang="en-US" altLang="zh-CN" sz="2800">
              <a:solidFill>
                <a:srgbClr val="FF0000"/>
              </a:solidFill>
            </a:endParaRPr>
          </a:p>
          <a:p>
            <a:r>
              <a:rPr lang="en-US" altLang="zh-CN" sz="2800">
                <a:solidFill>
                  <a:srgbClr val="FF0000"/>
                </a:solidFill>
                <a:sym typeface="+mn-ea"/>
              </a:rPr>
              <a:t>∵OE∥</a:t>
            </a:r>
            <a:r>
              <a:rPr lang="en-US" altLang="zh-CN" sz="2800">
                <a:solidFill>
                  <a:srgbClr val="FF0000"/>
                </a:solidFill>
              </a:rPr>
              <a:t>BC</a:t>
            </a:r>
            <a:endParaRPr lang="en-US" altLang="zh-CN" sz="2800">
              <a:solidFill>
                <a:srgbClr val="FF0000"/>
              </a:solidFill>
            </a:endParaRPr>
          </a:p>
          <a:p>
            <a:r>
              <a:rPr lang="en-US" altLang="zh-CN" sz="2800">
                <a:solidFill>
                  <a:srgbClr val="FF0000"/>
                </a:solidFill>
                <a:sym typeface="+mn-ea"/>
              </a:rPr>
              <a:t>∴∠AEO=∠AGC=60</a:t>
            </a:r>
            <a:r>
              <a:rPr lang="zh-CN" altLang="en-US" sz="2800">
                <a:solidFill>
                  <a:srgbClr val="FF0000"/>
                </a:solidFill>
                <a:sym typeface="+mn-ea"/>
              </a:rPr>
              <a:t>°</a:t>
            </a:r>
            <a:endParaRPr lang="en-US" altLang="zh-CN" sz="2800">
              <a:solidFill>
                <a:srgbClr val="FF0000"/>
              </a:solidFill>
            </a:endParaRPr>
          </a:p>
          <a:p>
            <a:r>
              <a:rPr lang="en-US" altLang="zh-CN" sz="2800">
                <a:solidFill>
                  <a:srgbClr val="FF0000"/>
                </a:solidFill>
                <a:sym typeface="+mn-ea"/>
              </a:rPr>
              <a:t>∵OA=OE</a:t>
            </a:r>
            <a:endParaRPr lang="en-US" altLang="zh-CN" sz="2800">
              <a:solidFill>
                <a:srgbClr val="FF0000"/>
              </a:solidFill>
              <a:sym typeface="+mn-ea"/>
            </a:endParaRPr>
          </a:p>
          <a:p>
            <a:r>
              <a:rPr lang="en-US" altLang="zh-CN" sz="2800">
                <a:solidFill>
                  <a:srgbClr val="FF0000"/>
                </a:solidFill>
                <a:sym typeface="+mn-ea"/>
              </a:rPr>
              <a:t>∴∠EAO=∠AEO=60</a:t>
            </a:r>
            <a:r>
              <a:rPr lang="zh-CN" altLang="en-US" sz="2800">
                <a:solidFill>
                  <a:srgbClr val="FF0000"/>
                </a:solidFill>
                <a:sym typeface="+mn-ea"/>
              </a:rPr>
              <a:t>°</a:t>
            </a:r>
            <a:endParaRPr lang="en-US" altLang="zh-CN" sz="28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1570355" y="4688840"/>
            <a:ext cx="775335" cy="1343025"/>
            <a:chOff x="2473" y="7384"/>
            <a:chExt cx="1221" cy="2115"/>
          </a:xfrm>
        </p:grpSpPr>
        <p:cxnSp>
          <p:nvCxnSpPr>
            <p:cNvPr id="8" name="直接连接符 7"/>
            <p:cNvCxnSpPr/>
            <p:nvPr/>
          </p:nvCxnSpPr>
          <p:spPr>
            <a:xfrm flipH="1">
              <a:off x="2870" y="7384"/>
              <a:ext cx="824" cy="1373"/>
            </a:xfrm>
            <a:prstGeom prst="line">
              <a:avLst/>
            </a:prstGeom>
            <a:ln w="44450">
              <a:solidFill>
                <a:srgbClr val="FF0000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10" name="文本框 9"/>
            <p:cNvSpPr txBox="1"/>
            <p:nvPr/>
          </p:nvSpPr>
          <p:spPr>
            <a:xfrm>
              <a:off x="2473" y="8677"/>
              <a:ext cx="1173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i="1"/>
                <a:t>G</a:t>
              </a:r>
              <a:endParaRPr lang="en-US" altLang="zh-CN" sz="2800" i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5024" y="910883"/>
            <a:ext cx="617477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zh-CN" altLang="zh-CN" sz="10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80996" y="642481"/>
            <a:ext cx="263271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altLang="zh-CN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cs typeface="Times New Roman" panose="02020603050405020304" pitchFamily="18" charset="0"/>
              </a:rPr>
              <a:t>四、拓展提高</a:t>
            </a:r>
            <a:endParaRPr kumimoji="0" lang="zh-CN" altLang="zh-CN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42645" y="1183640"/>
            <a:ext cx="10887710" cy="20612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如图，在锐角△ABC中，AC是最短边．以AC为直径的⊙O交BC于D，过O作OE∥BC，交⊙O于E，连接AD、AE、CE．</a:t>
            </a:r>
            <a:endParaRPr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(l)求证：∠ACE=∠DCE；</a:t>
            </a:r>
            <a:endParaRPr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(3)若AC=4， </a:t>
            </a:r>
            <a:r>
              <a:rPr lang="en-US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，求CF的长．        </a:t>
            </a:r>
            <a:endParaRPr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9" name="图片 9" descr="CLPJ%P(_W74OYV2{GW73PLA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55358" y="3428683"/>
            <a:ext cx="3527454" cy="2674800"/>
          </a:xfrm>
          <a:prstGeom prst="rect">
            <a:avLst/>
          </a:prstGeom>
        </p:spPr>
      </p:pic>
      <p:graphicFrame>
        <p:nvGraphicFramePr>
          <p:cNvPr id="2" name="对象 -2147482368" descr="www.szzx100.com江南汇教育网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3294380" y="2604770"/>
          <a:ext cx="1968500" cy="824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4" imgW="673100" imgH="431800" progId="Equation.KSEE3">
                  <p:embed/>
                </p:oleObj>
              </mc:Choice>
              <mc:Fallback>
                <p:oleObj name="" r:id="rId4" imgW="673100" imgH="4318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94380" y="2604770"/>
                        <a:ext cx="1968500" cy="82423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组合 7"/>
          <p:cNvGrpSpPr/>
          <p:nvPr/>
        </p:nvGrpSpPr>
        <p:grpSpPr>
          <a:xfrm>
            <a:off x="5262880" y="3244850"/>
            <a:ext cx="6416040" cy="3195955"/>
            <a:chOff x="8288" y="5110"/>
            <a:chExt cx="10104" cy="5033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" name="文本框 6"/>
                <p:cNvSpPr txBox="1"/>
                <p:nvPr>
                  <p:custDataLst>
                    <p:tags r:id="rId6"/>
                  </p:custDataLst>
                </p:nvPr>
              </p:nvSpPr>
              <p:spPr>
                <a:xfrm>
                  <a:off x="8288" y="5110"/>
                  <a:ext cx="4653" cy="50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zh-CN" altLang="en-US" sz="2800">
                      <a:solidFill>
                        <a:srgbClr val="FF0000"/>
                      </a:solidFill>
                    </a:rPr>
                    <a:t>（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3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）解：</a:t>
                  </a:r>
                  <a:endParaRPr lang="zh-CN" altLang="en-US" sz="2800">
                    <a:solidFill>
                      <a:srgbClr val="FF0000"/>
                    </a:solidFill>
                  </a:endParaRPr>
                </a:p>
                <a:p>
                  <a:r>
                    <a:rPr lang="en-US" altLang="zh-CN" sz="2800">
                      <a:solidFill>
                        <a:srgbClr val="FF0000"/>
                      </a:solidFill>
                    </a:rPr>
                    <a:t>∵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O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是</a:t>
                  </a:r>
                  <a:r>
                    <a:rPr lang="en-US" sz="2800">
                      <a:solidFill>
                        <a:srgbClr val="FF0000"/>
                      </a:solidFill>
                      <a:sym typeface="+mn-ea"/>
                    </a:rPr>
                    <a:t>AC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的中点</a:t>
                  </a:r>
                  <a:endParaRPr lang="zh-CN" altLang="en-US" sz="2800">
                    <a:solidFill>
                      <a:srgbClr val="FF0000"/>
                    </a:solidFill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altLang="zh-CN" sz="2800">
                      <a:solidFill>
                        <a:srgbClr val="FF0000"/>
                      </a:solidFill>
                    </a:rPr>
                    <a:t>∴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△</m:t>
                              </m:r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𝐶𝑂𝐸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△</m:t>
                              </m:r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𝐶𝐴𝐸</m:t>
                              </m:r>
                            </m:sub>
                          </m:sSub>
                        </m:den>
                      </m:f>
                    </m:oMath>
                  </a14:m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=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2</m:t>
                          </m:r>
                        </m:den>
                      </m:f>
                    </m:oMath>
                  </a14:m>
                  <a:endParaRPr lang="en-US" altLang="zh-CN" sz="2800" i="1">
                    <a:solidFill>
                      <a:srgbClr val="FF0000"/>
                    </a:solidFill>
                    <a:latin typeface="Cambria Math" panose="02040503050406030204" charset="0"/>
                    <a:cs typeface="Cambria Math" panose="02040503050406030204" charset="0"/>
                  </a:endParaRPr>
                </a:p>
                <a:p>
                  <a:pPr marL="0" lvl="0" indent="0">
                    <a:buNone/>
                  </a:pP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∵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△</m:t>
                              </m:r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𝐶𝐷𝐹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△</m:t>
                              </m:r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𝐶𝑂𝐸</m:t>
                              </m:r>
                            </m:sub>
                          </m:sSub>
                        </m:den>
                      </m:f>
                    </m:oMath>
                  </a14:m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=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2</m:t>
                          </m:r>
                        </m:num>
                        <m:den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3</m:t>
                          </m:r>
                        </m:den>
                      </m:f>
                    </m:oMath>
                  </a14:m>
                  <a:endParaRPr lang="zh-CN" altLang="en-US" sz="2800">
                    <a:solidFill>
                      <a:srgbClr val="FF0000"/>
                    </a:solidFill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∴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△</m:t>
                              </m:r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𝐶𝐷𝐹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△</m:t>
                              </m:r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𝐶𝐴𝐸</m:t>
                              </m:r>
                            </m:sub>
                          </m:sSub>
                        </m:den>
                      </m:f>
                    </m:oMath>
                  </a14:m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=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3</m:t>
                          </m:r>
                        </m:den>
                      </m:f>
                    </m:oMath>
                  </a14:m>
                  <a:endParaRPr lang="en-US" altLang="zh-CN" sz="280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  <a:sym typeface="+mn-ea"/>
                  </a:endParaRPr>
                </a:p>
              </p:txBody>
            </p:sp>
          </mc:Choice>
          <mc:Fallback>
            <p:sp>
              <p:nvSpPr>
                <p:cNvPr id="7" name="文本框 6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7"/>
                  </p:custDataLst>
                </p:nvPr>
              </p:nvSpPr>
              <p:spPr>
                <a:xfrm>
                  <a:off x="8288" y="5110"/>
                  <a:ext cx="4653" cy="5033"/>
                </a:xfrm>
                <a:prstGeom prst="rect">
                  <a:avLst/>
                </a:prstGeom>
                <a:blipFill rotWithShape="1">
                  <a:blip r:embed="rId8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" name="文本框 5"/>
                <p:cNvSpPr txBox="1"/>
                <p:nvPr>
                  <p:custDataLst>
                    <p:tags r:id="rId9"/>
                  </p:custDataLst>
                </p:nvPr>
              </p:nvSpPr>
              <p:spPr>
                <a:xfrm>
                  <a:off x="12941" y="5110"/>
                  <a:ext cx="5451" cy="50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altLang="zh-CN" sz="2800">
                      <a:solidFill>
                        <a:srgbClr val="FF0000"/>
                      </a:solidFill>
                    </a:rPr>
                    <a:t>∵</a:t>
                  </a:r>
                  <a:r>
                    <a:rPr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AC为⊙O</a:t>
                  </a:r>
                  <a:r>
                    <a:rPr sz="2800">
                      <a:solidFill>
                        <a:srgbClr val="FF0000"/>
                      </a:solidFill>
                      <a:latin typeface="宋体" panose="02010600030101010101" pitchFamily="2" charset="-122"/>
                      <a:ea typeface="宋体" panose="02010600030101010101" pitchFamily="2" charset="-122"/>
                      <a:cs typeface="宋体" panose="02010600030101010101" pitchFamily="2" charset="-122"/>
                      <a:sym typeface="+mn-ea"/>
                    </a:rPr>
                    <a:t>的直径</a:t>
                  </a:r>
                  <a:endParaRPr lang="zh-CN" altLang="en-US" sz="2800">
                    <a:solidFill>
                      <a:srgbClr val="FF0000"/>
                    </a:solidFill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altLang="zh-CN" sz="2800">
                      <a:solidFill>
                        <a:srgbClr val="FF0000"/>
                      </a:solidFill>
                    </a:rPr>
                    <a:t>∴∠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FDC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=∠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AEC</a:t>
                  </a:r>
                  <a:r>
                    <a:rPr lang="en-US" altLang="zh-CN" sz="2800">
                      <a:solidFill>
                        <a:srgbClr val="FF0000"/>
                      </a:solidFill>
                    </a:rPr>
                    <a:t>=90</a:t>
                  </a:r>
                  <a:r>
                    <a:rPr lang="zh-CN" altLang="en-US" sz="2800">
                      <a:solidFill>
                        <a:srgbClr val="FF0000"/>
                      </a:solidFill>
                    </a:rPr>
                    <a:t>°</a:t>
                  </a:r>
                  <a:endParaRPr lang="en-US" altLang="zh-CN" sz="2800" i="1">
                    <a:solidFill>
                      <a:srgbClr val="FF0000"/>
                    </a:solidFill>
                    <a:latin typeface="Cambria Math" panose="02040503050406030204" charset="0"/>
                    <a:cs typeface="Cambria Math" panose="02040503050406030204" charset="0"/>
                  </a:endParaRPr>
                </a:p>
                <a:p>
                  <a:pPr marL="0" lvl="0" indent="0">
                    <a:buNone/>
                  </a:pP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∵∠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FCD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=∠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ACE</a:t>
                  </a:r>
                  <a:endParaRPr lang="en-US" altLang="zh-CN" sz="2800">
                    <a:solidFill>
                      <a:srgbClr val="FF0000"/>
                    </a:solidFill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∴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△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CDF∽</a:t>
                  </a:r>
                  <a:r>
                    <a:rPr lang="zh-CN" altLang="en-US" sz="2800">
                      <a:solidFill>
                        <a:srgbClr val="FF0000"/>
                      </a:solidFill>
                      <a:sym typeface="+mn-ea"/>
                    </a:rPr>
                    <a:t>△</a:t>
                  </a: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CEA</a:t>
                  </a:r>
                  <a:endParaRPr lang="en-US" altLang="zh-CN" sz="2800">
                    <a:solidFill>
                      <a:srgbClr val="FF0000"/>
                    </a:solidFill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∴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𝐶𝐹</m:t>
                          </m:r>
                        </m:num>
                        <m:den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𝐶𝐴</m:t>
                          </m:r>
                        </m:den>
                      </m:f>
                    </m:oMath>
                  </a14:m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=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3</m:t>
                          </m:r>
                        </m:den>
                      </m:f>
                    </m:oMath>
                  </a14:m>
                  <a:endParaRPr lang="en-US" altLang="zh-CN" sz="2800">
                    <a:solidFill>
                      <a:srgbClr val="FF0000"/>
                    </a:solidFill>
                    <a:sym typeface="+mn-ea"/>
                  </a:endParaRPr>
                </a:p>
                <a:p>
                  <a:pPr marL="0" lvl="0" indent="0">
                    <a:buNone/>
                  </a:pPr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∴CF=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US" altLang="zh-CN" sz="2800">
                      <a:solidFill>
                        <a:srgbClr val="FF0000"/>
                      </a:solidFill>
                      <a:sym typeface="+mn-ea"/>
                    </a:rPr>
                    <a:t>CA=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4</m:t>
                          </m:r>
                          <m:rad>
                            <m:radPr>
                              <m:degHide m:val="on"/>
                              <m:ctrlP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altLang="zh-CN" sz="28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3</m:t>
                          </m:r>
                        </m:den>
                      </m:f>
                    </m:oMath>
                  </a14:m>
                  <a:endParaRPr lang="en-US" altLang="zh-CN" sz="2800" i="1">
                    <a:solidFill>
                      <a:srgbClr val="FF0000"/>
                    </a:solidFill>
                    <a:latin typeface="Cambria Math" panose="02040503050406030204" charset="0"/>
                    <a:ea typeface="宋体" panose="02010600030101010101" pitchFamily="2" charset="-122"/>
                    <a:cs typeface="Cambria Math" panose="02040503050406030204" charset="0"/>
                    <a:sym typeface="+mn-ea"/>
                  </a:endParaRPr>
                </a:p>
              </p:txBody>
            </p:sp>
          </mc:Choice>
          <mc:Fallback>
            <p:sp>
              <p:nvSpPr>
                <p:cNvPr id="6" name="文本框 5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0"/>
                  </p:custDataLst>
                </p:nvPr>
              </p:nvSpPr>
              <p:spPr>
                <a:xfrm>
                  <a:off x="12941" y="5110"/>
                  <a:ext cx="5451" cy="5009"/>
                </a:xfrm>
                <a:prstGeom prst="rect">
                  <a:avLst/>
                </a:prstGeom>
                <a:blipFill rotWithShape="1">
                  <a:blip r:embed="rId11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矩形 4"/>
          <p:cNvSpPr/>
          <p:nvPr>
            <p:custDataLst>
              <p:tags r:id="rId1"/>
            </p:custDataLst>
          </p:nvPr>
        </p:nvSpPr>
        <p:spPr>
          <a:xfrm>
            <a:off x="480996" y="642481"/>
            <a:ext cx="2632710" cy="583565"/>
          </a:xfrm>
          <a:prstGeom prst="rect">
            <a:avLst/>
          </a:prstGeom>
        </p:spPr>
        <p:txBody>
          <a:bodyPr wrap="none">
            <a:spAutoFit/>
          </a:bodyPr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altLang="zh-CN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cs typeface="Times New Roman" panose="02020603050405020304" pitchFamily="18" charset="0"/>
              </a:rPr>
              <a:t>四、课堂小结</a:t>
            </a:r>
            <a:endParaRPr kumimoji="0" lang="zh-CN" altLang="zh-CN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97230" y="1544955"/>
            <a:ext cx="24161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</a:rPr>
              <a:t>知识层面：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697230" y="5904865"/>
            <a:ext cx="94164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</a:rPr>
              <a:t>思想方法：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697230" y="3304540"/>
            <a:ext cx="19951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</a:rPr>
              <a:t>添辅助线：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842260" y="1544955"/>
            <a:ext cx="8489315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sym typeface="+mn-ea"/>
              </a:rPr>
              <a:t>圆周角定理及推论</a:t>
            </a:r>
            <a:endParaRPr lang="zh-CN" altLang="en-US" sz="2800"/>
          </a:p>
          <a:p>
            <a:r>
              <a:rPr lang="zh-CN" altLang="en-US" sz="2800">
                <a:sym typeface="+mn-ea"/>
              </a:rPr>
              <a:t>圆心角的度数与它所对的弧的度数相等</a:t>
            </a:r>
            <a:endParaRPr lang="zh-CN" altLang="en-US" sz="2800"/>
          </a:p>
          <a:p>
            <a:r>
              <a:rPr lang="zh-CN" altLang="en-US" sz="2800">
                <a:sym typeface="+mn-ea"/>
              </a:rPr>
              <a:t>圆周角的度数等于它所对弧的度数的一半</a:t>
            </a:r>
            <a:endParaRPr lang="zh-CN" altLang="en-US" sz="2800"/>
          </a:p>
          <a:p>
            <a:r>
              <a:rPr lang="zh-CN" altLang="en-US" sz="2800">
                <a:sym typeface="+mn-ea"/>
              </a:rPr>
              <a:t>等腰三角形、外角性质</a:t>
            </a:r>
            <a:r>
              <a:rPr lang="en-US" altLang="zh-CN" sz="2800">
                <a:sym typeface="+mn-ea"/>
              </a:rPr>
              <a:t>……</a:t>
            </a:r>
            <a:endParaRPr lang="en-US" altLang="zh-CN" sz="2800"/>
          </a:p>
        </p:txBody>
      </p:sp>
      <p:sp>
        <p:nvSpPr>
          <p:cNvPr id="3" name="文本框 2"/>
          <p:cNvSpPr txBox="1"/>
          <p:nvPr/>
        </p:nvSpPr>
        <p:spPr>
          <a:xfrm>
            <a:off x="2842260" y="5904865"/>
            <a:ext cx="76815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sym typeface="+mn-ea"/>
              </a:rPr>
              <a:t>设</a:t>
            </a:r>
            <a:r>
              <a:rPr lang="en-US" altLang="zh-CN" sz="2800">
                <a:sym typeface="+mn-ea"/>
              </a:rPr>
              <a:t>“k”</a:t>
            </a:r>
            <a:r>
              <a:rPr lang="zh-CN" altLang="en-US" sz="2800">
                <a:sym typeface="+mn-ea"/>
              </a:rPr>
              <a:t>法、方程思想、转化思想</a:t>
            </a:r>
            <a:endParaRPr lang="zh-CN" altLang="en-US" sz="2800"/>
          </a:p>
        </p:txBody>
      </p:sp>
      <p:sp>
        <p:nvSpPr>
          <p:cNvPr id="8" name="文本框 7"/>
          <p:cNvSpPr txBox="1"/>
          <p:nvPr/>
        </p:nvSpPr>
        <p:spPr>
          <a:xfrm>
            <a:off x="2842260" y="3877310"/>
            <a:ext cx="8489315" cy="18148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>
                <a:sym typeface="+mn-ea"/>
              </a:rPr>
              <a:t>连接半径</a:t>
            </a:r>
            <a:r>
              <a:rPr lang="en-US" altLang="zh-CN" sz="2800">
                <a:sym typeface="+mn-ea"/>
              </a:rPr>
              <a:t>——</a:t>
            </a:r>
            <a:r>
              <a:rPr lang="zh-CN" altLang="en-US" sz="2800">
                <a:sym typeface="+mn-ea"/>
              </a:rPr>
              <a:t>等腰三角形、</a:t>
            </a:r>
            <a:endParaRPr lang="zh-CN" altLang="en-US" sz="2800"/>
          </a:p>
          <a:p>
            <a:r>
              <a:rPr lang="en-US" altLang="zh-CN" sz="2800">
                <a:sym typeface="+mn-ea"/>
              </a:rPr>
              <a:t>                          </a:t>
            </a:r>
            <a:r>
              <a:rPr lang="zh-CN" altLang="en-US" sz="2800">
                <a:sym typeface="+mn-ea"/>
              </a:rPr>
              <a:t>圆周角与圆心角、弧之间的数量关系</a:t>
            </a:r>
            <a:endParaRPr lang="zh-CN" altLang="en-US" sz="2800"/>
          </a:p>
          <a:p>
            <a:r>
              <a:rPr lang="zh-CN" altLang="en-US" sz="2800">
                <a:sym typeface="+mn-ea"/>
              </a:rPr>
              <a:t>有直径，</a:t>
            </a:r>
            <a:r>
              <a:rPr lang="en-US" altLang="zh-CN" sz="2800">
                <a:sym typeface="+mn-ea"/>
              </a:rPr>
              <a:t> </a:t>
            </a:r>
            <a:r>
              <a:rPr lang="zh-CN" altLang="en-US" sz="2800">
                <a:sym typeface="+mn-ea"/>
              </a:rPr>
              <a:t>连接弦</a:t>
            </a:r>
            <a:r>
              <a:rPr lang="en-US" altLang="zh-CN" sz="2800">
                <a:sym typeface="+mn-ea"/>
              </a:rPr>
              <a:t>——</a:t>
            </a:r>
            <a:r>
              <a:rPr lang="zh-CN" altLang="en-US" sz="2800">
                <a:sym typeface="+mn-ea"/>
              </a:rPr>
              <a:t>直角</a:t>
            </a:r>
            <a:endParaRPr lang="zh-CN" altLang="en-US" sz="2800"/>
          </a:p>
          <a:p>
            <a:r>
              <a:rPr lang="zh-CN" altLang="en-US" sz="2800">
                <a:sym typeface="+mn-ea"/>
              </a:rPr>
              <a:t>连接弦</a:t>
            </a:r>
            <a:r>
              <a:rPr lang="en-US" altLang="zh-CN" sz="2800">
                <a:sym typeface="+mn-ea"/>
              </a:rPr>
              <a:t>——</a:t>
            </a:r>
            <a:r>
              <a:rPr lang="zh-CN" altLang="en-US" sz="2800">
                <a:sym typeface="+mn-ea"/>
              </a:rPr>
              <a:t>构造圆内接四边形</a:t>
            </a:r>
            <a:endParaRPr lang="zh-CN" altLang="en-US" sz="2800"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900680" y="3325495"/>
            <a:ext cx="77209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</a:rPr>
              <a:t>可以从条件出发，也可以从结论出发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8" grpId="0"/>
      <p:bldP spid="8" grpId="1"/>
      <p:bldP spid="3" grpId="0"/>
      <p:bldP spid="3" grpId="1"/>
      <p:bldP spid="9" grpId="0"/>
      <p:bldP spid="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5024" y="910883"/>
            <a:ext cx="617477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zh-CN" altLang="zh-CN" sz="10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80996" y="642481"/>
            <a:ext cx="263271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zh-CN" sz="3200" b="1">
                <a:latin typeface="宋体" panose="02010600030101010101" pitchFamily="2" charset="-122"/>
                <a:cs typeface="Times New Roman" panose="02020603050405020304" pitchFamily="18" charset="0"/>
              </a:rPr>
              <a:t>一、知识回顾</a:t>
            </a:r>
            <a:endParaRPr kumimoji="0" lang="zh-CN" altLang="zh-CN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42645" y="1183640"/>
            <a:ext cx="947737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操作：</a:t>
            </a:r>
            <a:r>
              <a:rPr lang="en-US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(1) </a:t>
            </a:r>
            <a:r>
              <a:rPr 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在图中，用无刻度的直尺画一个</a:t>
            </a:r>
            <a:r>
              <a:rPr lang="en-US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90°</a:t>
            </a:r>
            <a:r>
              <a:rPr 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的圆周角；</a:t>
            </a:r>
            <a:endParaRPr lang="en-US"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9" name="图片 19" descr="73K8YC8UTTWXC8Y)~$7GCU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444715" y="2395945"/>
            <a:ext cx="2674620" cy="2674620"/>
          </a:xfrm>
          <a:prstGeom prst="rect">
            <a:avLst/>
          </a:prstGeom>
        </p:spPr>
      </p:pic>
      <p:pic>
        <p:nvPicPr>
          <p:cNvPr id="6" name="图片 5" descr="5CN}YBEELZM1N8R1YWWYE{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4145" y="2334895"/>
            <a:ext cx="2674800" cy="2674800"/>
          </a:xfrm>
          <a:prstGeom prst="rect">
            <a:avLst/>
          </a:prstGeom>
        </p:spPr>
      </p:pic>
      <p:sp>
        <p:nvSpPr>
          <p:cNvPr id="21" name="文本框 20"/>
          <p:cNvSpPr txBox="1"/>
          <p:nvPr/>
        </p:nvSpPr>
        <p:spPr>
          <a:xfrm>
            <a:off x="2967990" y="4608830"/>
            <a:ext cx="10450830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作图依据：直径所对的圆周角是直角</a:t>
            </a:r>
            <a:endParaRPr lang="zh-CN" sz="28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indent="0"/>
            <a:r>
              <a:rPr lang="en-US" alt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                       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90°的圆周角所对的弦是直径</a:t>
            </a:r>
            <a:endParaRPr lang="zh-CN" altLang="en-US" sz="2800" b="1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图片 35" descr="73K8YC8UTTWXC8Y)~$7GCU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068388" y="2621598"/>
            <a:ext cx="2674800" cy="2674800"/>
          </a:xfrm>
          <a:prstGeom prst="rect">
            <a:avLst/>
          </a:prstGeo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5024" y="910883"/>
            <a:ext cx="617477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zh-CN" altLang="zh-CN" sz="10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80996" y="642481"/>
            <a:ext cx="263271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zh-CN" sz="3200" b="1">
                <a:latin typeface="宋体" panose="02010600030101010101" pitchFamily="2" charset="-122"/>
                <a:cs typeface="Times New Roman" panose="02020603050405020304" pitchFamily="18" charset="0"/>
              </a:rPr>
              <a:t>一、知识回顾</a:t>
            </a:r>
            <a:endParaRPr kumimoji="0" lang="zh-CN" altLang="zh-CN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42645" y="1183640"/>
            <a:ext cx="1061910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操作：</a:t>
            </a:r>
            <a:endParaRPr lang="en-US"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(2)在图中，用无刻度的直尺和圆规画一个60°的圆周角</a:t>
            </a:r>
            <a:r>
              <a:rPr 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；</a:t>
            </a:r>
            <a:endParaRPr lang="en-US"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176270" y="4405630"/>
            <a:ext cx="74701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altLang="en-US" sz="2800" b="1">
                <a:solidFill>
                  <a:srgbClr val="FF0000"/>
                </a:solidFill>
                <a:ea typeface="宋体" panose="02010600030101010101" pitchFamily="2" charset="-122"/>
              </a:rPr>
              <a:t>作图依据：等边三角形的每个内角是</a:t>
            </a:r>
            <a:r>
              <a:rPr lang="en-US" alt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60</a:t>
            </a:r>
            <a:r>
              <a:rPr lang="zh-CN" altLang="en-US" sz="2800" b="1">
                <a:solidFill>
                  <a:srgbClr val="FF0000"/>
                </a:solidFill>
                <a:ea typeface="宋体" panose="02010600030101010101" pitchFamily="2" charset="-122"/>
              </a:rPr>
              <a:t>°</a:t>
            </a:r>
            <a:endParaRPr lang="zh-CN" altLang="en-US" sz="2800" b="1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067435" y="2662555"/>
            <a:ext cx="1339215" cy="1860550"/>
            <a:chOff x="1959" y="4317"/>
            <a:chExt cx="2109" cy="2930"/>
          </a:xfrm>
        </p:grpSpPr>
        <p:sp>
          <p:nvSpPr>
            <p:cNvPr id="25" name="文本框 24"/>
            <p:cNvSpPr txBox="1"/>
            <p:nvPr/>
          </p:nvSpPr>
          <p:spPr>
            <a:xfrm>
              <a:off x="1959" y="6167"/>
              <a:ext cx="564" cy="108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r>
                <a:rPr lang="en-US" altLang="zh-CN" sz="2800" i="1"/>
                <a:t>A</a:t>
              </a:r>
              <a:endParaRPr lang="en-US" altLang="zh-CN" sz="2800" i="1"/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2892" y="4317"/>
              <a:ext cx="564" cy="66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r>
                <a:rPr lang="en-US" altLang="zh-CN" sz="2800" i="1"/>
                <a:t>C</a:t>
              </a:r>
              <a:endParaRPr lang="en-US" altLang="zh-CN" sz="2800" i="1"/>
            </a:p>
          </p:txBody>
        </p:sp>
        <p:sp>
          <p:nvSpPr>
            <p:cNvPr id="2" name="等腰三角形 1"/>
            <p:cNvSpPr/>
            <p:nvPr/>
          </p:nvSpPr>
          <p:spPr>
            <a:xfrm>
              <a:off x="2499" y="5029"/>
              <a:ext cx="1569" cy="1351"/>
            </a:xfrm>
            <a:prstGeom prst="triangle">
              <a:avLst/>
            </a:prstGeom>
            <a:noFill/>
            <a:ln w="44450">
              <a:solidFill>
                <a:srgbClr val="FF0000"/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6" name="文本框 5"/>
          <p:cNvSpPr txBox="1"/>
          <p:nvPr/>
        </p:nvSpPr>
        <p:spPr>
          <a:xfrm>
            <a:off x="842645" y="2167255"/>
            <a:ext cx="1011174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</a:t>
            </a:r>
            <a:r>
              <a:rPr 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在图中，用无刻度的直尺画一个</a:t>
            </a:r>
            <a:r>
              <a:rPr lang="en-US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30°</a:t>
            </a:r>
            <a:r>
              <a:rPr 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的圆周角；</a:t>
            </a:r>
            <a:endParaRPr lang="zh-CN" altLang="en-US"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1908810" y="3114675"/>
            <a:ext cx="2060575" cy="1202690"/>
            <a:chOff x="3006" y="4905"/>
            <a:chExt cx="3245" cy="1894"/>
          </a:xfrm>
        </p:grpSpPr>
        <p:sp>
          <p:nvSpPr>
            <p:cNvPr id="26" name="文本框 25"/>
            <p:cNvSpPr txBox="1"/>
            <p:nvPr/>
          </p:nvSpPr>
          <p:spPr>
            <a:xfrm>
              <a:off x="5687" y="5977"/>
              <a:ext cx="564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i="1"/>
                <a:t>B</a:t>
              </a:r>
              <a:endParaRPr lang="en-US" altLang="zh-CN" sz="2800" i="1"/>
            </a:p>
          </p:txBody>
        </p:sp>
        <p:cxnSp>
          <p:nvCxnSpPr>
            <p:cNvPr id="7" name="直接连接符 6"/>
            <p:cNvCxnSpPr>
              <a:stCxn id="2" idx="4"/>
            </p:cNvCxnSpPr>
            <p:nvPr/>
          </p:nvCxnSpPr>
          <p:spPr>
            <a:xfrm flipV="1">
              <a:off x="3790" y="6237"/>
              <a:ext cx="1552" cy="19"/>
            </a:xfrm>
            <a:prstGeom prst="line">
              <a:avLst/>
            </a:prstGeom>
            <a:ln w="444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>
              <a:stCxn id="2" idx="0"/>
            </p:cNvCxnSpPr>
            <p:nvPr/>
          </p:nvCxnSpPr>
          <p:spPr>
            <a:xfrm>
              <a:off x="3006" y="4905"/>
              <a:ext cx="2311" cy="1330"/>
            </a:xfrm>
            <a:prstGeom prst="line">
              <a:avLst/>
            </a:prstGeom>
            <a:ln w="444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10" name="文本框 9"/>
          <p:cNvSpPr txBox="1"/>
          <p:nvPr/>
        </p:nvSpPr>
        <p:spPr>
          <a:xfrm>
            <a:off x="3969385" y="4822825"/>
            <a:ext cx="92525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圆周角的度数等于它所对弧上的圆心角度数的一半</a:t>
            </a:r>
            <a:endParaRPr lang="zh-CN" altLang="en-US" sz="2800" b="1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969385" y="3161030"/>
            <a:ext cx="8013065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28600" indent="-228600"/>
            <a:r>
              <a:rPr 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思考：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你能画出多少个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30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°的圆周角？</a:t>
            </a:r>
            <a:endParaRPr lang="zh-CN" altLang="en-US" sz="32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228600" indent="-228600"/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2.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在图中</a:t>
            </a:r>
            <a:r>
              <a:rPr 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你还能画出多少度的圆周角？</a:t>
            </a:r>
            <a:endParaRPr lang="zh-CN" altLang="en-US" sz="32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969385" y="5307965"/>
            <a:ext cx="5080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同弧或等弧所对的圆周角相等</a:t>
            </a:r>
            <a:endParaRPr lang="zh-CN" altLang="en-US" sz="2800" b="1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969385" y="5801360"/>
            <a:ext cx="5080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圆内接四边形的对角互补</a:t>
            </a:r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  <p:bldP spid="6" grpId="0"/>
      <p:bldP spid="6" grpId="1"/>
      <p:bldP spid="11" grpId="0"/>
      <p:bldP spid="11" grpId="1"/>
      <p:bldP spid="10" grpId="0"/>
      <p:bldP spid="14" grpId="0"/>
      <p:bldP spid="14" grpId="1"/>
      <p:bldP spid="12" grpId="0"/>
      <p:bldP spid="1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480996" y="642481"/>
            <a:ext cx="263271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altLang="zh-CN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cs typeface="Times New Roman" panose="02020603050405020304" pitchFamily="18" charset="0"/>
              </a:rPr>
              <a:t>二、知识运用</a:t>
            </a:r>
            <a:endParaRPr kumimoji="0" lang="zh-CN" altLang="zh-CN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42645" y="1183640"/>
            <a:ext cx="1038034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（1）如图，AB是</a:t>
            </a:r>
            <a:r>
              <a:rPr lang="zh-CN" altLang="en-US" sz="3200" b="1" dirty="0" smtClean="0">
                <a:ln>
                  <a:noFill/>
                </a:ln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⊙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O的直径，CD是</a:t>
            </a:r>
            <a:r>
              <a:rPr lang="zh-CN" altLang="en-US" sz="3200" b="1" dirty="0" smtClean="0">
                <a:ln>
                  <a:noFill/>
                </a:ln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⊙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O的弦，∠ABD=55°，则∠BCD=</a:t>
            </a:r>
            <a:r>
              <a:rPr sz="32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°；</a:t>
            </a:r>
            <a:endParaRPr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endParaRPr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2" name="图片 1" descr="LW)WGZBB]_D561`X$XQVC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34515" y="2608580"/>
            <a:ext cx="2674800" cy="267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480996" y="642481"/>
            <a:ext cx="263271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altLang="zh-CN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cs typeface="Times New Roman" panose="02020603050405020304" pitchFamily="18" charset="0"/>
              </a:rPr>
              <a:t>二、知识运用</a:t>
            </a:r>
            <a:endParaRPr kumimoji="0" lang="zh-CN" altLang="zh-CN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42645" y="1183640"/>
            <a:ext cx="1038034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（1）如图，AB是</a:t>
            </a:r>
            <a:r>
              <a:rPr lang="zh-CN" altLang="en-US" sz="3200" b="1" dirty="0" smtClean="0">
                <a:ln>
                  <a:noFill/>
                </a:ln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⊙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O的直径，CD是</a:t>
            </a:r>
            <a:r>
              <a:rPr lang="zh-CN" altLang="en-US" sz="3200" b="1" dirty="0" smtClean="0">
                <a:ln>
                  <a:noFill/>
                </a:ln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⊙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O的弦，∠ABD=55°，则∠BCD=</a:t>
            </a:r>
            <a:r>
              <a:rPr sz="32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°；</a:t>
            </a:r>
            <a:endParaRPr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endParaRPr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2" name="图片 1" descr="LW)WGZBB]_D561`X$XQVC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34515" y="2608580"/>
            <a:ext cx="2674800" cy="2674800"/>
          </a:xfrm>
          <a:prstGeom prst="rect">
            <a:avLst/>
          </a:prstGeom>
        </p:spPr>
      </p:pic>
      <p:cxnSp>
        <p:nvCxnSpPr>
          <p:cNvPr id="3" name="直接连接符 2"/>
          <p:cNvCxnSpPr/>
          <p:nvPr>
            <p:custDataLst>
              <p:tags r:id="rId2"/>
            </p:custDataLst>
          </p:nvPr>
        </p:nvCxnSpPr>
        <p:spPr>
          <a:xfrm flipH="1">
            <a:off x="3185795" y="2987675"/>
            <a:ext cx="330835" cy="937260"/>
          </a:xfrm>
          <a:prstGeom prst="line">
            <a:avLst/>
          </a:prstGeom>
          <a:ln w="44450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03935" y="5500370"/>
            <a:ext cx="1068959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解法小结：连接半径，构造等腰三角形；</a:t>
            </a:r>
            <a:endParaRPr lang="zh-CN" sz="28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 </a:t>
            </a:r>
            <a:r>
              <a:rPr lang="en-US" alt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                     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圆周角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的</a:t>
            </a:r>
            <a:r>
              <a:rPr lang="en-US" alt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 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度数等于它所对弧上的圆心角度数的一半</a:t>
            </a:r>
            <a:endParaRPr lang="zh-CN" altLang="en-US" sz="28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endParaRPr lang="zh-CN" sz="2800" b="1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5024" y="910883"/>
            <a:ext cx="617477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zh-CN" altLang="zh-CN" sz="10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80996" y="642481"/>
            <a:ext cx="263271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altLang="zh-CN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cs typeface="Times New Roman" panose="02020603050405020304" pitchFamily="18" charset="0"/>
              </a:rPr>
              <a:t>二、知识运用</a:t>
            </a:r>
            <a:endParaRPr kumimoji="0" lang="zh-CN" altLang="zh-CN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42645" y="1183640"/>
            <a:ext cx="1038034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（1）如图，AB是</a:t>
            </a:r>
            <a:r>
              <a:rPr lang="zh-CN" altLang="en-US" sz="3200" b="1" dirty="0" smtClean="0">
                <a:ln>
                  <a:noFill/>
                </a:ln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⊙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O的直径，CD是</a:t>
            </a:r>
            <a:r>
              <a:rPr lang="zh-CN" altLang="en-US" sz="3200" b="1" dirty="0" smtClean="0">
                <a:ln>
                  <a:noFill/>
                </a:ln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⊙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O的弦，∠ABD=55°，则∠BCD=</a:t>
            </a:r>
            <a:r>
              <a:rPr sz="32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°；</a:t>
            </a:r>
            <a:endParaRPr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endParaRPr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2" name="图片 1" descr="LW)WGZBB]_D561`X$XQVC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34515" y="2608580"/>
            <a:ext cx="2674800" cy="2674800"/>
          </a:xfrm>
          <a:prstGeom prst="rect">
            <a:avLst/>
          </a:prstGeom>
        </p:spPr>
      </p:pic>
      <p:cxnSp>
        <p:nvCxnSpPr>
          <p:cNvPr id="6" name="直接连接符 5"/>
          <p:cNvCxnSpPr/>
          <p:nvPr>
            <p:custDataLst>
              <p:tags r:id="rId2"/>
            </p:custDataLst>
          </p:nvPr>
        </p:nvCxnSpPr>
        <p:spPr>
          <a:xfrm flipV="1">
            <a:off x="2174875" y="2973705"/>
            <a:ext cx="1344295" cy="94361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>
            <p:custDataLst>
              <p:tags r:id="rId3"/>
            </p:custDataLst>
          </p:nvPr>
        </p:nvSpPr>
        <p:spPr>
          <a:xfrm>
            <a:off x="1003935" y="5500370"/>
            <a:ext cx="1068959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解法小结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：有直径，连接弦，构造直角三角形；</a:t>
            </a:r>
            <a:endParaRPr lang="zh-CN" sz="28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 </a:t>
            </a:r>
            <a:r>
              <a:rPr lang="en-US" alt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                     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同弧所对的圆周角相等</a:t>
            </a:r>
            <a:endParaRPr lang="zh-CN" altLang="en-US" sz="28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endParaRPr lang="zh-CN" sz="2800" b="1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}(19]U(MN5E9(D7VGP7U1PW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90345" y="2385060"/>
            <a:ext cx="2674800" cy="2674800"/>
          </a:xfrm>
          <a:prstGeom prst="rect">
            <a:avLst/>
          </a:prstGeo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5024" y="910883"/>
            <a:ext cx="617477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zh-CN" altLang="zh-CN" sz="10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80996" y="642481"/>
            <a:ext cx="263271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altLang="zh-CN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cs typeface="Times New Roman" panose="02020603050405020304" pitchFamily="18" charset="0"/>
              </a:rPr>
              <a:t>二、知识运用</a:t>
            </a:r>
            <a:endParaRPr kumimoji="0" lang="zh-CN" altLang="zh-CN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42645" y="1183640"/>
            <a:ext cx="1099947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（2）如图，点A、C、D在</a:t>
            </a:r>
            <a:r>
              <a:rPr lang="zh-CN" altLang="en-US" sz="3200" b="1" dirty="0" smtClean="0">
                <a:ln>
                  <a:noFill/>
                </a:ln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⊙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O上，若∠AOC:∠ADC=2:3，</a:t>
            </a:r>
            <a:endParaRPr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则∠A</a:t>
            </a:r>
            <a:r>
              <a:rPr lang="en-US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C的度数为</a:t>
            </a:r>
            <a:r>
              <a:rPr sz="32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°；</a:t>
            </a:r>
            <a:endParaRPr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endParaRPr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 flipH="1">
            <a:off x="2726055" y="2881630"/>
            <a:ext cx="31750" cy="158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grpSp>
        <p:nvGrpSpPr>
          <p:cNvPr id="9" name="组合 8"/>
          <p:cNvGrpSpPr/>
          <p:nvPr/>
        </p:nvGrpSpPr>
        <p:grpSpPr>
          <a:xfrm>
            <a:off x="1362710" y="2912745"/>
            <a:ext cx="2203450" cy="1620520"/>
            <a:chOff x="7758" y="4487"/>
            <a:chExt cx="3470" cy="2552"/>
          </a:xfrm>
        </p:grpSpPr>
        <p:grpSp>
          <p:nvGrpSpPr>
            <p:cNvPr id="10" name="组合 9"/>
            <p:cNvGrpSpPr/>
            <p:nvPr/>
          </p:nvGrpSpPr>
          <p:grpSpPr>
            <a:xfrm>
              <a:off x="8297" y="4487"/>
              <a:ext cx="2931" cy="2122"/>
              <a:chOff x="2099" y="4487"/>
              <a:chExt cx="2931" cy="2122"/>
            </a:xfrm>
          </p:grpSpPr>
          <p:cxnSp>
            <p:nvCxnSpPr>
              <p:cNvPr id="7" name="直接连接符 6"/>
              <p:cNvCxnSpPr/>
              <p:nvPr/>
            </p:nvCxnSpPr>
            <p:spPr>
              <a:xfrm flipH="1">
                <a:off x="2099" y="4487"/>
                <a:ext cx="2232" cy="1849"/>
              </a:xfrm>
              <a:prstGeom prst="line">
                <a:avLst/>
              </a:prstGeom>
              <a:ln w="44450">
                <a:solidFill>
                  <a:srgbClr val="FF0000"/>
                </a:solidFill>
                <a:prstDash val="sysDash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8" name="直接连接符 7"/>
              <p:cNvCxnSpPr/>
              <p:nvPr/>
            </p:nvCxnSpPr>
            <p:spPr>
              <a:xfrm>
                <a:off x="2121" y="6361"/>
                <a:ext cx="2909" cy="248"/>
              </a:xfrm>
              <a:prstGeom prst="line">
                <a:avLst/>
              </a:prstGeom>
              <a:ln w="44450">
                <a:solidFill>
                  <a:srgbClr val="FF0000"/>
                </a:solidFill>
                <a:prstDash val="sysDash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</p:grpSp>
        <p:sp>
          <p:nvSpPr>
            <p:cNvPr id="26" name="文本框 25"/>
            <p:cNvSpPr txBox="1"/>
            <p:nvPr>
              <p:custDataLst>
                <p:tags r:id="rId2"/>
              </p:custDataLst>
            </p:nvPr>
          </p:nvSpPr>
          <p:spPr>
            <a:xfrm>
              <a:off x="7758" y="6018"/>
              <a:ext cx="749" cy="10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r>
                <a:rPr lang="en-US" altLang="zh-CN" sz="2800" i="1"/>
                <a:t>B</a:t>
              </a:r>
              <a:endParaRPr lang="en-US" altLang="zh-CN" sz="2800" i="1"/>
            </a:p>
          </p:txBody>
        </p:sp>
      </p:grpSp>
      <p:sp>
        <p:nvSpPr>
          <p:cNvPr id="2" name="文本框 1"/>
          <p:cNvSpPr txBox="1"/>
          <p:nvPr>
            <p:custDataLst>
              <p:tags r:id="rId3"/>
            </p:custDataLst>
          </p:nvPr>
        </p:nvSpPr>
        <p:spPr>
          <a:xfrm>
            <a:off x="1003935" y="4936490"/>
            <a:ext cx="1068959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解法小结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：设</a:t>
            </a:r>
            <a:r>
              <a:rPr lang="en-US" alt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“k”</a:t>
            </a:r>
            <a:r>
              <a:rPr lang="zh-CN" altLang="en-US" sz="2800" b="1">
                <a:solidFill>
                  <a:srgbClr val="FF0000"/>
                </a:solidFill>
                <a:ea typeface="宋体" panose="02010600030101010101" pitchFamily="2" charset="-122"/>
              </a:rPr>
              <a:t>法；</a:t>
            </a:r>
            <a:endParaRPr lang="zh-CN" altLang="en-US" sz="28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r>
              <a:rPr lang="zh-CN" altLang="en-US" sz="2800" b="1">
                <a:solidFill>
                  <a:srgbClr val="FF0000"/>
                </a:solidFill>
                <a:ea typeface="宋体" panose="02010600030101010101" pitchFamily="2" charset="-122"/>
              </a:rPr>
              <a:t> </a:t>
            </a:r>
            <a:r>
              <a:rPr lang="en-US" alt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                     </a:t>
            </a:r>
            <a:r>
              <a:rPr lang="zh-CN" altLang="en-US" sz="2800" b="1">
                <a:solidFill>
                  <a:srgbClr val="FF0000"/>
                </a:solidFill>
                <a:ea typeface="宋体" panose="02010600030101010101" pitchFamily="2" charset="-122"/>
              </a:rPr>
              <a:t>连接弦，得到圆周角，同时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构造圆内接四边形；</a:t>
            </a:r>
            <a:endParaRPr lang="zh-CN" sz="28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 </a:t>
            </a:r>
            <a:r>
              <a:rPr lang="en-US" alt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                     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根据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圆内接四边形的对角互补列方程</a:t>
            </a:r>
            <a:endParaRPr lang="zh-CN" sz="2800" b="1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~UDUJ1GSK5W~T@02YQ`ADYJ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49045" y="3146425"/>
            <a:ext cx="3527465" cy="2674800"/>
          </a:xfrm>
          <a:prstGeom prst="rect">
            <a:avLst/>
          </a:prstGeo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5024" y="910883"/>
            <a:ext cx="617477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zh-CN" altLang="zh-CN" sz="10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80996" y="642481"/>
            <a:ext cx="263271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altLang="zh-CN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cs typeface="Times New Roman" panose="02020603050405020304" pitchFamily="18" charset="0"/>
              </a:rPr>
              <a:t>三、例题精讲</a:t>
            </a:r>
            <a:endParaRPr kumimoji="0" lang="zh-CN" altLang="zh-CN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42645" y="1183640"/>
            <a:ext cx="1069784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例1. 如图，CE是⊙O的直径，B是CE延长线上一点，点D在⊙O上，BD的延长线交⊙O于点A．</a:t>
            </a:r>
            <a:r>
              <a:rPr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若</a:t>
            </a:r>
            <a:r>
              <a:rPr sz="32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BD＝OA，</a:t>
            </a:r>
            <a:r>
              <a:rPr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∠B＝28°</a:t>
            </a:r>
            <a:r>
              <a:rPr lang="en-US"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en-US"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(1)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求∠AOC的度数</a:t>
            </a:r>
            <a:r>
              <a:rPr lang="en-US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en-US"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cxnSp>
        <p:nvCxnSpPr>
          <p:cNvPr id="2" name="直接连接符 1"/>
          <p:cNvCxnSpPr/>
          <p:nvPr/>
        </p:nvCxnSpPr>
        <p:spPr>
          <a:xfrm flipV="1">
            <a:off x="2621915" y="4070985"/>
            <a:ext cx="855980" cy="507365"/>
          </a:xfrm>
          <a:prstGeom prst="line">
            <a:avLst/>
          </a:prstGeom>
          <a:ln w="44450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1003935" y="5500370"/>
            <a:ext cx="664718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解法小结</a:t>
            </a:r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：连接半径，构造等腰三角形</a:t>
            </a:r>
            <a:endParaRPr lang="zh-CN" sz="28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ea typeface="宋体" panose="02010600030101010101" pitchFamily="2" charset="-122"/>
              </a:rPr>
              <a:t>                      </a:t>
            </a:r>
            <a:r>
              <a:rPr lang="zh-CN" altLang="en-US" sz="2800" b="1">
                <a:solidFill>
                  <a:srgbClr val="FF0000"/>
                </a:solidFill>
                <a:ea typeface="宋体" panose="02010600030101010101" pitchFamily="2" charset="-122"/>
              </a:rPr>
              <a:t>圆外的角转化到圆内</a:t>
            </a:r>
            <a:endParaRPr lang="zh-CN" altLang="en-US" sz="2800" b="1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5024" y="910883"/>
            <a:ext cx="617477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zh-CN" altLang="zh-CN" sz="10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zh-CN" altLang="zh-CN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80996" y="642481"/>
            <a:ext cx="263271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altLang="zh-CN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cs typeface="Times New Roman" panose="02020603050405020304" pitchFamily="18" charset="0"/>
              </a:rPr>
              <a:t>三、例题精讲</a:t>
            </a:r>
            <a:endParaRPr kumimoji="0" lang="zh-CN" altLang="zh-CN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42645" y="1183640"/>
            <a:ext cx="1071308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例1. 如图，CE是⊙O的直径，B是CE延长线上一点，点D在⊙O上，BD的延长线交⊙O于点A．</a:t>
            </a:r>
            <a:r>
              <a:rPr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若</a:t>
            </a:r>
            <a:r>
              <a:rPr sz="32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BD＝OA，</a:t>
            </a:r>
            <a:r>
              <a:rPr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∠B＝28°</a:t>
            </a:r>
            <a:r>
              <a:rPr lang="en-US" sz="3200" b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lang="en-US"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</a:t>
            </a:r>
            <a:r>
              <a:rPr 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连接</a:t>
            </a:r>
            <a:r>
              <a:rPr lang="en-US" alt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AC</a:t>
            </a:r>
            <a:r>
              <a:rPr lang="zh-CN" altLang="en-US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CD</a:t>
            </a:r>
            <a:r>
              <a:rPr lang="zh-CN" altLang="en-US"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，求</a:t>
            </a:r>
            <a:r>
              <a:rPr sz="32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∠ACD的度数.</a:t>
            </a:r>
            <a:endParaRPr sz="32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3" name="图片 12" descr="DO)J}GVCZ3]1_W33`M%9](Y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234440" y="3133090"/>
            <a:ext cx="3527465" cy="2674800"/>
          </a:xfrm>
          <a:prstGeom prst="rect">
            <a:avLst/>
          </a:prstGeom>
        </p:spPr>
      </p:pic>
      <p:sp>
        <p:nvSpPr>
          <p:cNvPr id="2" name="文本框 1">
            <a:hlinkClick r:id="rId3" action="ppaction://hlinksldjump"/>
          </p:cNvPr>
          <p:cNvSpPr txBox="1"/>
          <p:nvPr/>
        </p:nvSpPr>
        <p:spPr>
          <a:xfrm>
            <a:off x="2028190" y="5810885"/>
            <a:ext cx="12528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>
            <a:hlinkClick r:id="rId4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5595620" y="5810885"/>
            <a:ext cx="12528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二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8" name="文本框 7">
            <a:hlinkClick r:id="rId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163050" y="5810885"/>
            <a:ext cx="12528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三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M_BEAUTIFY_FLAG" val=""/>
</p:tagLst>
</file>

<file path=ppt/tags/tag53.xml><?xml version="1.0" encoding="utf-8"?>
<p:tagLst xmlns:p="http://schemas.openxmlformats.org/presentationml/2006/main">
  <p:tag name="KSO_WM_BEAUTIFY_FLAG" val=""/>
</p:tagLst>
</file>

<file path=ppt/tags/tag54.xml><?xml version="1.0" encoding="utf-8"?>
<p:tagLst xmlns:p="http://schemas.openxmlformats.org/presentationml/2006/main">
  <p:tag name="KSO_WM_BEAUTIFY_FLAG" val=""/>
</p:tagLst>
</file>

<file path=ppt/tags/tag55.xml><?xml version="1.0" encoding="utf-8"?>
<p:tagLst xmlns:p="http://schemas.openxmlformats.org/presentationml/2006/main">
  <p:tag name="KSO_WM_BEAUTIFY_FLAG" val=""/>
</p:tagLst>
</file>

<file path=ppt/tags/tag56.xml><?xml version="1.0" encoding="utf-8"?>
<p:tagLst xmlns:p="http://schemas.openxmlformats.org/presentationml/2006/main">
  <p:tag name="KSO_WM_BEAUTIFY_FLAG" val=""/>
</p:tagLst>
</file>

<file path=ppt/tags/tag57.xml><?xml version="1.0" encoding="utf-8"?>
<p:tagLst xmlns:p="http://schemas.openxmlformats.org/presentationml/2006/main">
  <p:tag name="KSO_WM_BEAUTIFY_FLAG" val=""/>
</p:tagLst>
</file>

<file path=ppt/tags/tag58.xml><?xml version="1.0" encoding="utf-8"?>
<p:tagLst xmlns:p="http://schemas.openxmlformats.org/presentationml/2006/main">
  <p:tag name="KSO_WM_BEAUTIFY_FLAG" val=""/>
</p:tagLst>
</file>

<file path=ppt/tags/tag59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60.xml><?xml version="1.0" encoding="utf-8"?>
<p:tagLst xmlns:p="http://schemas.openxmlformats.org/presentationml/2006/main">
  <p:tag name="KSO_WM_BEAUTIFY_FLAG" val=""/>
</p:tagLst>
</file>

<file path=ppt/tags/tag61.xml><?xml version="1.0" encoding="utf-8"?>
<p:tagLst xmlns:p="http://schemas.openxmlformats.org/presentationml/2006/main">
  <p:tag name="KSO_WM_BEAUTIFY_FLAG" val=""/>
</p:tagLst>
</file>

<file path=ppt/tags/tag62.xml><?xml version="1.0" encoding="utf-8"?>
<p:tagLst xmlns:p="http://schemas.openxmlformats.org/presentationml/2006/main">
  <p:tag name="KSO_WM_BEAUTIFY_FLAG" val="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commondata" val="eyJoZGlkIjoiZWRiMmQ3OGY5ZmJkYWE2YTRjMTAwNjNiNTQ4MTMyNzQifQ==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3460</Words>
  <Application>WPS 演示</Application>
  <PresentationFormat>宽屏</PresentationFormat>
  <Paragraphs>328</Paragraphs>
  <Slides>20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1" baseType="lpstr">
      <vt:lpstr>Arial</vt:lpstr>
      <vt:lpstr>宋体</vt:lpstr>
      <vt:lpstr>Wingdings</vt:lpstr>
      <vt:lpstr>Times New Roman</vt:lpstr>
      <vt:lpstr>Cambria Math</vt:lpstr>
      <vt:lpstr>Calibri Light</vt:lpstr>
      <vt:lpstr>Calibri</vt:lpstr>
      <vt:lpstr>微软雅黑</vt:lpstr>
      <vt:lpstr>Arial Unicode MS</vt:lpstr>
      <vt:lpstr>Office 主题</vt:lpstr>
      <vt:lpstr>Equation.KSEE3</vt:lpstr>
      <vt:lpstr>专题复习 ——圆中的角度计算问题   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WRGHO.COM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专题复习 —圆中的角度计算问题     </dc:title>
  <dc:creator>WRGHO</dc:creator>
  <cp:lastModifiedBy>黄静亚</cp:lastModifiedBy>
  <cp:revision>97</cp:revision>
  <dcterms:created xsi:type="dcterms:W3CDTF">2023-11-06T01:34:00Z</dcterms:created>
  <dcterms:modified xsi:type="dcterms:W3CDTF">2023-11-16T10:55:32Z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E39B74BAF97C4B8B8ED347B1F88B00F4_12</vt:lpwstr>
  </property>
  <property fmtid="{D5CDD505-2E9C-101B-9397-08002B2CF9AE}" pid="3" name="KSOProductBuildVer">
    <vt:lpwstr>2052-12.1.0.15712</vt:lpwstr>
  </property>
</Properties>
</file>