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93" r:id="rId4"/>
    <p:sldId id="335" r:id="rId5"/>
    <p:sldId id="354" r:id="rId7"/>
    <p:sldId id="314" r:id="rId8"/>
    <p:sldId id="363" r:id="rId9"/>
    <p:sldId id="345" r:id="rId10"/>
    <p:sldId id="315" r:id="rId11"/>
    <p:sldId id="346" r:id="rId12"/>
    <p:sldId id="347" r:id="rId13"/>
    <p:sldId id="333" r:id="rId14"/>
    <p:sldId id="334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B8"/>
    <a:srgbClr val="2805B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61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1038" y="-276"/>
      </p:cViewPr>
      <p:guideLst>
        <p:guide orient="horz" pos="216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6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238BB-BF32-4705-A224-6E273D9F12BF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9CCA1-AE15-4A36-99D2-C6BCE0E3C62D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D3DFA-4ADB-4DD9-8C42-1182E0F5D416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0D7EF-23C8-491B-80A8-8C44D63D6B1C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D8EAE-D2C1-4FA6-9AC6-5676200D189C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A05E8-5CCE-46DF-B1C8-062D1A9B49CE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8F074-D5D5-45E2-A596-BEA541A2CA1A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F008F-4C43-4BCA-9385-3FA18620E106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C43D4-3FF3-4D7A-94FF-798611437D63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BFC8D-3C09-42E4-A1F0-766C7764BBA0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6B141-B37C-489C-B1F0-D48E8AEECFAA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6E2DB-7077-4E1B-A4B0-46804185B77E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E3D31-FCF9-4614-AFF3-E8D16F5AC56D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F2F21-7805-4365-B460-049ADE7A785A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78BCB-B332-44FB-85F9-BC404D4A91AB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30C37A6-B471-4358-ABD3-E9A7F6E5CCE7}" type="slidenum">
              <a:rPr lang="zh-CN" altLang="zh-CN">
                <a:solidFill>
                  <a:srgbClr val="000000"/>
                </a:solidFill>
              </a:rPr>
            </a:fld>
            <a:endParaRPr lang="zh-CN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62A14-B215-4EB0-B802-5E876028C209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E1245-AF38-4E87-BAEE-A672FAE4D312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4EC2C-2E45-47D2-B2C2-57EC0373201F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DA9A2-14DD-4B3B-AD76-50A154CE01F8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09539-6FEF-4DE2-A0FC-CEA9DC681BBD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70B78-BCA2-4A4F-A564-B43AA8768C22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E2566-EC3A-4DCA-B35E-390BA14B38F1}" type="slidenum">
              <a:rPr lang="en-US" altLang="zh-CN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endParaRPr lang="en-US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</a:pPr>
            <a:fld id="{0E7ED1CB-4D75-4A32-AF61-494139386FA0}" type="slidenum">
              <a:rPr lang="en-US" altLang="zh-CN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  <a:endParaRPr 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  <a:endParaRPr lang="zh-CN" smtClean="0"/>
          </a:p>
          <a:p>
            <a:pPr lvl="1"/>
            <a:r>
              <a:rPr lang="zh-CN" smtClean="0"/>
              <a:t>第二级</a:t>
            </a:r>
            <a:endParaRPr lang="zh-CN" smtClean="0"/>
          </a:p>
          <a:p>
            <a:pPr lvl="2"/>
            <a:r>
              <a:rPr lang="zh-CN" smtClean="0"/>
              <a:t>第三级</a:t>
            </a:r>
            <a:endParaRPr lang="zh-CN" smtClean="0"/>
          </a:p>
          <a:p>
            <a:pPr lvl="3"/>
            <a:r>
              <a:rPr lang="zh-CN" smtClean="0"/>
              <a:t>第四级</a:t>
            </a:r>
            <a:endParaRPr lang="zh-CN" smtClean="0"/>
          </a:p>
          <a:p>
            <a:pPr lvl="4"/>
            <a:r>
              <a:rPr lang="zh-CN" smtClean="0"/>
              <a:t>第五级</a:t>
            </a:r>
            <a:endParaRPr 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fld id="{B6CE26D6-A64F-4C76-AFDA-2078C5EBEBA2}" type="slidenum">
              <a:rPr lang="zh-CN" altLang="zh-CN" smtClean="0">
                <a:solidFill>
                  <a:srgbClr val="000000"/>
                </a:solidFill>
              </a:rPr>
            </a:fld>
            <a:endParaRPr lang="zh-CN" altLang="zh-CN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2.emf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emf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image" Target="../media/image3.emf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image" Target="../media/image3.emf"/><Relationship Id="rId10" Type="http://schemas.openxmlformats.org/officeDocument/2006/relationships/notesSlide" Target="../notesSlides/notesSlide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wmf"/><Relationship Id="rId8" Type="http://schemas.openxmlformats.org/officeDocument/2006/relationships/oleObject" Target="../embeddings/oleObject3.bin"/><Relationship Id="rId7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image" Target="../media/image4.wmf"/><Relationship Id="rId17" Type="http://schemas.openxmlformats.org/officeDocument/2006/relationships/notesSlide" Target="../notesSlides/notesSlide3.xml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image" Target="../media/image5.emf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image" Target="../media/image4.wmf"/><Relationship Id="rId2" Type="http://schemas.openxmlformats.org/officeDocument/2006/relationships/oleObject" Target="../embeddings/oleObject5.bin"/><Relationship Id="rId14" Type="http://schemas.openxmlformats.org/officeDocument/2006/relationships/notesSlide" Target="../notesSlides/notesSlide4.xml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3.xml"/><Relationship Id="rId10" Type="http://schemas.openxmlformats.org/officeDocument/2006/relationships/tags" Target="../tags/tag22.xml"/><Relationship Id="rId1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image" Target="../media/image5.emf"/><Relationship Id="rId3" Type="http://schemas.openxmlformats.org/officeDocument/2006/relationships/tags" Target="../tags/tag26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42.xml"/><Relationship Id="rId2" Type="http://schemas.openxmlformats.org/officeDocument/2006/relationships/tags" Target="../tags/tag25.xml"/><Relationship Id="rId19" Type="http://schemas.openxmlformats.org/officeDocument/2006/relationships/tags" Target="../tags/tag41.xml"/><Relationship Id="rId18" Type="http://schemas.openxmlformats.org/officeDocument/2006/relationships/tags" Target="../tags/tag40.xml"/><Relationship Id="rId17" Type="http://schemas.openxmlformats.org/officeDocument/2006/relationships/tags" Target="../tags/tag39.xml"/><Relationship Id="rId16" Type="http://schemas.openxmlformats.org/officeDocument/2006/relationships/tags" Target="../tags/tag38.xml"/><Relationship Id="rId15" Type="http://schemas.openxmlformats.org/officeDocument/2006/relationships/tags" Target="../tags/tag37.xml"/><Relationship Id="rId14" Type="http://schemas.openxmlformats.org/officeDocument/2006/relationships/tags" Target="../tags/tag36.xml"/><Relationship Id="rId13" Type="http://schemas.openxmlformats.org/officeDocument/2006/relationships/tags" Target="../tags/tag35.xml"/><Relationship Id="rId12" Type="http://schemas.openxmlformats.org/officeDocument/2006/relationships/tags" Target="../tags/tag34.xml"/><Relationship Id="rId11" Type="http://schemas.openxmlformats.org/officeDocument/2006/relationships/tags" Target="../tags/tag33.xml"/><Relationship Id="rId10" Type="http://schemas.openxmlformats.org/officeDocument/2006/relationships/tags" Target="../tags/tag32.xml"/><Relationship Id="rId1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image" Target="../media/image5.emf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image" Target="../media/image5.emf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image" Target="../media/image5.emf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2127885" y="1338580"/>
            <a:ext cx="7538720" cy="2306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6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勇往直前，</a:t>
            </a:r>
            <a:r>
              <a:rPr lang="zh-CN" altLang="en-US" sz="6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环跑人生</a:t>
            </a:r>
            <a:endParaRPr lang="en-US" altLang="zh-CN" sz="60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用一元一次方程解决问题</a:t>
            </a:r>
            <a:r>
              <a:rPr lang="en-US" altLang="zh-CN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36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9262111" y="500063"/>
            <a:ext cx="173477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七年级</a:t>
            </a:r>
            <a:r>
              <a:rPr lang="en-US" sz="2000" b="1" dirty="0" smtClean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000" b="1" dirty="0" smtClean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上册</a:t>
            </a:r>
            <a:r>
              <a:rPr lang="en-US" sz="2000" b="1" dirty="0" smtClean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sz="2000" b="1" dirty="0" smtClean="0">
              <a:solidFill>
                <a:srgbClr val="33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496302" y="1557339"/>
            <a:ext cx="184731" cy="630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3500" b="1" smtClean="0">
              <a:solidFill>
                <a:srgbClr val="33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7535334" y="333377"/>
            <a:ext cx="183255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3200" b="1" smtClean="0">
                <a:solidFill>
                  <a:srgbClr val="336600"/>
                </a:solidFill>
                <a:ea typeface="黑体" panose="02010609060101010101" pitchFamily="49" charset="-122"/>
              </a:rPr>
              <a:t>初中数学</a:t>
            </a:r>
            <a:endParaRPr lang="zh-CN" altLang="en-US" sz="3200" b="1" smtClean="0">
              <a:solidFill>
                <a:srgbClr val="336600"/>
              </a:solidFill>
              <a:ea typeface="黑体" panose="02010609060101010101" pitchFamily="49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744273" y="4557881"/>
            <a:ext cx="3571875" cy="1031875"/>
            <a:chOff x="5678805" y="5429250"/>
            <a:chExt cx="3571875" cy="1031875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678805" y="6000750"/>
              <a:ext cx="3571875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　张家港市第三中学</a:t>
              </a:r>
              <a:endPara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6286500" y="5429250"/>
              <a:ext cx="2357438" cy="4619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授课人：蒋柏平</a:t>
              </a:r>
              <a:endPara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941195" y="1338580"/>
            <a:ext cx="7940675" cy="2621280"/>
          </a:xfrm>
          <a:prstGeom prst="rect">
            <a:avLst/>
          </a:prstGeom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676275" y="202565"/>
            <a:ext cx="4988560" cy="710565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方正舒体" panose="02010601030101010101" charset="-122"/>
                <a:sym typeface="+mn-ea"/>
              </a:rPr>
              <a:t>整理小结</a:t>
            </a:r>
            <a:r>
              <a:rPr lang="en-US" altLang="zh-CN" sz="4000" b="1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方正舒体" panose="02010601030101010101" charset="-122"/>
                <a:sym typeface="+mn-ea"/>
              </a:rPr>
              <a:t>—</a:t>
            </a:r>
            <a:r>
              <a:rPr lang="zh-CN" altLang="en-US" sz="4000" b="1" dirty="0" smtClean="0">
                <a:solidFill>
                  <a:srgbClr val="0066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方正舒体" panose="02010601030101010101" charset="-122"/>
                <a:sym typeface="+mn-ea"/>
              </a:rPr>
              <a:t>分享思维</a:t>
            </a: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84835" y="1386205"/>
            <a:ext cx="107600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通过本节课的学习，你对用方程解决问题有哪些新的认识？</a:t>
            </a:r>
            <a:endParaRPr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4835" y="2442845"/>
            <a:ext cx="1076007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借助表格和线形示意图作为共同建模策略，对你解决问题有哪些帮助？</a:t>
            </a:r>
            <a:endParaRPr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4835" y="3992245"/>
            <a:ext cx="107600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在学习过程中，你还有哪些收获？</a:t>
            </a:r>
            <a:endParaRPr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5445" y="81280"/>
            <a:ext cx="5279390" cy="953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0025" y="1321435"/>
            <a:ext cx="925195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人生就如环形跑道，终点又是新的起点。</a:t>
            </a:r>
            <a:endParaRPr lang="zh-CN"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endParaRPr lang="zh-CN"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无论处于哪个位置，你都要勇往直前，不断奔跑。</a:t>
            </a:r>
            <a:endParaRPr lang="zh-CN" altLang="en-US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  <a:p>
            <a:endParaRPr lang="zh-CN"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愿同学们在人生的弯道上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“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看清目标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”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</a:t>
            </a:r>
            <a:endParaRPr lang="zh-CN" altLang="en-US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  <a:p>
            <a:endParaRPr lang="zh-CN" altLang="en-US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  <a:p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在人生的直道上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“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实现目标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”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，创造精彩人生！</a:t>
            </a:r>
            <a:endParaRPr lang="zh-CN" altLang="en-US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  <a:p>
            <a:endParaRPr lang="zh-CN"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92710" y="853440"/>
            <a:ext cx="12284710" cy="440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3225" y="1036955"/>
            <a:ext cx="1089342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25000"/>
              </a:lnSpc>
            </a:pP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问题1：小明、小亮从同一地点同时同向绕环形跑道跑步，小明的速度是</a:t>
            </a:r>
            <a:r>
              <a:rPr lang="zh-CN" sz="3200" b="1" i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米/秒，小亮的速度是</a:t>
            </a:r>
            <a:r>
              <a:rPr lang="zh-CN" sz="3200" b="1" i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  <a:sym typeface="+mn-ea"/>
              </a:rPr>
              <a:t>b</a:t>
            </a: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米/秒，且</a:t>
            </a:r>
            <a:r>
              <a:rPr lang="zh-CN" sz="3200" b="1" i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a</a:t>
            </a: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＞</a:t>
            </a:r>
            <a:r>
              <a:rPr lang="zh-CN" sz="3200" b="1" i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b</a:t>
            </a: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，经过t秒两人第一次相遇，则这条环形跑道的周长为_______米.</a:t>
            </a:r>
            <a:endParaRPr lang="zh-CN"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57810" y="113665"/>
            <a:ext cx="5279390" cy="953770"/>
            <a:chOff x="1578" y="4464"/>
            <a:chExt cx="8314" cy="1502"/>
          </a:xfrm>
        </p:grpSpPr>
        <p:sp>
          <p:nvSpPr>
            <p:cNvPr id="2" name="矩形 1"/>
            <p:cNvSpPr/>
            <p:nvPr/>
          </p:nvSpPr>
          <p:spPr>
            <a:xfrm>
              <a:off x="1807" y="4656"/>
              <a:ext cx="7856" cy="1119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问题重现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激活思维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578" y="4464"/>
              <a:ext cx="8314" cy="1502"/>
            </a:xfrm>
            <a:prstGeom prst="rect">
              <a:avLst/>
            </a:prstGeom>
          </p:spPr>
        </p:pic>
      </p:grpSp>
      <p:graphicFrame>
        <p:nvGraphicFramePr>
          <p:cNvPr id="13" name="表格 12"/>
          <p:cNvGraphicFramePr/>
          <p:nvPr>
            <p:custDataLst>
              <p:tags r:id="rId3"/>
            </p:custDataLst>
          </p:nvPr>
        </p:nvGraphicFramePr>
        <p:xfrm>
          <a:off x="631190" y="2989580"/>
          <a:ext cx="9992360" cy="2924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090"/>
                <a:gridCol w="2498090"/>
                <a:gridCol w="2498090"/>
                <a:gridCol w="2498090"/>
              </a:tblGrid>
              <a:tr h="6985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速度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/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（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m/min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）</a:t>
                      </a:r>
                      <a:endParaRPr lang="zh-CN" altLang="en-US" sz="2800">
                        <a:solidFill>
                          <a:srgbClr val="0808B8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时间</a:t>
                      </a:r>
                      <a:r>
                        <a:rPr lang="en-US" altLang="zh-CN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/min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indent="0"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路程/m</a:t>
                      </a:r>
                      <a:endParaRPr lang="zh-CN" altLang="en-US" sz="2800">
                        <a:solidFill>
                          <a:srgbClr val="0808B8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</a:tr>
              <a:tr h="5759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小明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6503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小亮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直接连接符 14"/>
          <p:cNvCxnSpPr/>
          <p:nvPr/>
        </p:nvCxnSpPr>
        <p:spPr>
          <a:xfrm flipH="1">
            <a:off x="1102360" y="6036310"/>
            <a:ext cx="15240" cy="35306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直接箭头连接符 15"/>
          <p:cNvCxnSpPr/>
          <p:nvPr/>
        </p:nvCxnSpPr>
        <p:spPr>
          <a:xfrm flipV="1">
            <a:off x="643890" y="5560060"/>
            <a:ext cx="3255010" cy="15240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7" name="直接连接符 16"/>
          <p:cNvCxnSpPr/>
          <p:nvPr/>
        </p:nvCxnSpPr>
        <p:spPr>
          <a:xfrm flipH="1">
            <a:off x="643890" y="5207000"/>
            <a:ext cx="12700" cy="82931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直接连接符 17"/>
          <p:cNvCxnSpPr/>
          <p:nvPr/>
        </p:nvCxnSpPr>
        <p:spPr>
          <a:xfrm>
            <a:off x="10622280" y="5253355"/>
            <a:ext cx="13970" cy="782955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直接连接符 18"/>
          <p:cNvCxnSpPr/>
          <p:nvPr/>
        </p:nvCxnSpPr>
        <p:spPr>
          <a:xfrm>
            <a:off x="3898900" y="5212715"/>
            <a:ext cx="0" cy="69088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直接箭头连接符 19"/>
          <p:cNvCxnSpPr/>
          <p:nvPr/>
        </p:nvCxnSpPr>
        <p:spPr>
          <a:xfrm>
            <a:off x="643890" y="5902325"/>
            <a:ext cx="9932670" cy="10795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1" name="文本框 20"/>
          <p:cNvSpPr txBox="1"/>
          <p:nvPr/>
        </p:nvSpPr>
        <p:spPr>
          <a:xfrm>
            <a:off x="1363345" y="5083810"/>
            <a:ext cx="2241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小亮的路程</a:t>
            </a:r>
            <a:endParaRPr lang="zh-CN" altLang="en-US" sz="2800" b="1"/>
          </a:p>
        </p:txBody>
      </p:sp>
      <p:sp>
        <p:nvSpPr>
          <p:cNvPr id="22" name="文本框 21"/>
          <p:cNvSpPr txBox="1"/>
          <p:nvPr/>
        </p:nvSpPr>
        <p:spPr>
          <a:xfrm>
            <a:off x="4699635" y="5913120"/>
            <a:ext cx="1996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小明的路程</a:t>
            </a:r>
            <a:endParaRPr lang="zh-CN" altLang="en-US" sz="2800" b="1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881755" y="5560060"/>
            <a:ext cx="6694805" cy="0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24" name="文本框 23"/>
          <p:cNvSpPr txBox="1"/>
          <p:nvPr/>
        </p:nvSpPr>
        <p:spPr>
          <a:xfrm>
            <a:off x="6404610" y="5069205"/>
            <a:ext cx="23691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环形跑道周长</a:t>
            </a:r>
            <a:endParaRPr lang="zh-CN" altLang="en-US" sz="2800" b="1"/>
          </a:p>
        </p:txBody>
      </p:sp>
      <p:sp>
        <p:nvSpPr>
          <p:cNvPr id="26" name="矩形 25"/>
          <p:cNvSpPr/>
          <p:nvPr/>
        </p:nvSpPr>
        <p:spPr>
          <a:xfrm>
            <a:off x="4359910" y="1148080"/>
            <a:ext cx="1644015" cy="55245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03925" y="1148080"/>
            <a:ext cx="1663700" cy="55245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941195" y="2395855"/>
            <a:ext cx="1249045" cy="55245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00830" y="371157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830" y="435673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36690" y="371157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t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36690" y="435673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t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26550" y="371157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at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26550" y="4356735"/>
            <a:ext cx="5981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bt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26" grpId="1" animBg="1"/>
      <p:bldP spid="28" grpId="1" animBg="1"/>
      <p:bldP spid="29" grpId="1" animBg="1"/>
      <p:bldP spid="21" grpId="1"/>
      <p:bldP spid="22" grpId="1"/>
      <p:bldP spid="24" grpId="1"/>
      <p:bldP spid="3" grpId="2"/>
      <p:bldP spid="26" grpId="2" animBg="1"/>
      <p:bldP spid="28" grpId="2" animBg="1"/>
      <p:bldP spid="29" grpId="2" animBg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2" grpId="0"/>
      <p:bldP spid="12" grpId="1"/>
      <p:bldP spid="21" grpId="2"/>
      <p:bldP spid="22" grpId="2"/>
      <p:bldP spid="2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257810" y="113665"/>
            <a:ext cx="5279390" cy="953770"/>
            <a:chOff x="1578" y="4464"/>
            <a:chExt cx="8314" cy="1502"/>
          </a:xfrm>
        </p:grpSpPr>
        <p:sp>
          <p:nvSpPr>
            <p:cNvPr id="2" name="矩形 1"/>
            <p:cNvSpPr/>
            <p:nvPr/>
          </p:nvSpPr>
          <p:spPr>
            <a:xfrm>
              <a:off x="1807" y="4656"/>
              <a:ext cx="7856" cy="1119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问题重现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激活思维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578" y="4464"/>
              <a:ext cx="8314" cy="1502"/>
            </a:xfrm>
            <a:prstGeom prst="rect">
              <a:avLst/>
            </a:prstGeom>
          </p:spPr>
        </p:pic>
      </p:grpSp>
      <p:graphicFrame>
        <p:nvGraphicFramePr>
          <p:cNvPr id="13" name="表格 12"/>
          <p:cNvGraphicFramePr/>
          <p:nvPr>
            <p:custDataLst>
              <p:tags r:id="rId3"/>
            </p:custDataLst>
          </p:nvPr>
        </p:nvGraphicFramePr>
        <p:xfrm>
          <a:off x="584200" y="1177925"/>
          <a:ext cx="9992360" cy="209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090"/>
                <a:gridCol w="2498090"/>
                <a:gridCol w="2498090"/>
                <a:gridCol w="2498090"/>
              </a:tblGrid>
              <a:tr h="6985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速度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/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（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m/min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）</a:t>
                      </a:r>
                      <a:endParaRPr lang="zh-CN" altLang="en-US" sz="2800">
                        <a:solidFill>
                          <a:srgbClr val="0808B8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时间</a:t>
                      </a:r>
                      <a:r>
                        <a:rPr lang="en-US" altLang="zh-CN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/min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indent="0"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路程/m</a:t>
                      </a:r>
                      <a:endParaRPr lang="zh-CN" altLang="en-US" sz="2800">
                        <a:solidFill>
                          <a:srgbClr val="0808B8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</a:tr>
              <a:tr h="5759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小明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 i="1" dirty="0" smtClean="0">
                          <a:latin typeface="Times New Roman" panose="02020603050405020304" charset="0"/>
                          <a:ea typeface="新宋体" panose="02010609030101010101" pitchFamily="49" charset="-122"/>
                          <a:cs typeface="Times New Roman" panose="02020603050405020304" charset="0"/>
                          <a:sym typeface="+mn-ea"/>
                        </a:rPr>
                        <a:t>a</a:t>
                      </a:r>
                      <a:endParaRPr lang="zh-C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t</a:t>
                      </a: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 i="1" dirty="0" smtClean="0">
                          <a:latin typeface="Times New Roman" panose="02020603050405020304" charset="0"/>
                          <a:ea typeface="新宋体" panose="02010609030101010101" pitchFamily="49" charset="-122"/>
                          <a:cs typeface="Times New Roman" panose="02020603050405020304" charset="0"/>
                          <a:sym typeface="+mn-ea"/>
                        </a:rPr>
                        <a:t>a</a:t>
                      </a:r>
                      <a:r>
                        <a:rPr lang="en-US" altLang="zh-CN" sz="2800" b="1" i="1" dirty="0" smtClean="0">
                          <a:latin typeface="Times New Roman" panose="02020603050405020304" charset="0"/>
                          <a:ea typeface="新宋体" panose="02010609030101010101" pitchFamily="49" charset="-122"/>
                          <a:cs typeface="Times New Roman" panose="02020603050405020304" charset="0"/>
                          <a:sym typeface="+mn-ea"/>
                        </a:rPr>
                        <a:t>t</a:t>
                      </a: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6985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小亮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b</a:t>
                      </a: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 i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t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800" b="1" i="1" dirty="0" smtClean="0">
                          <a:latin typeface="Times New Roman" panose="02020603050405020304" charset="0"/>
                          <a:ea typeface="新宋体" panose="02010609030101010101" pitchFamily="49" charset="-122"/>
                          <a:cs typeface="Times New Roman" panose="02020603050405020304" charset="0"/>
                          <a:sym typeface="+mn-ea"/>
                        </a:rPr>
                        <a:t>bt</a:t>
                      </a: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直接连接符 14"/>
          <p:cNvCxnSpPr/>
          <p:nvPr/>
        </p:nvCxnSpPr>
        <p:spPr>
          <a:xfrm flipH="1">
            <a:off x="1055370" y="4224655"/>
            <a:ext cx="15240" cy="35306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直接箭头连接符 15"/>
          <p:cNvCxnSpPr/>
          <p:nvPr/>
        </p:nvCxnSpPr>
        <p:spPr>
          <a:xfrm flipV="1">
            <a:off x="596900" y="3748405"/>
            <a:ext cx="3255010" cy="15240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7" name="直接连接符 16"/>
          <p:cNvCxnSpPr/>
          <p:nvPr/>
        </p:nvCxnSpPr>
        <p:spPr>
          <a:xfrm flipH="1">
            <a:off x="596900" y="3395345"/>
            <a:ext cx="12700" cy="82931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直接连接符 17"/>
          <p:cNvCxnSpPr/>
          <p:nvPr>
            <p:custDataLst>
              <p:tags r:id="rId4"/>
            </p:custDataLst>
          </p:nvPr>
        </p:nvCxnSpPr>
        <p:spPr>
          <a:xfrm>
            <a:off x="10575290" y="3441700"/>
            <a:ext cx="13970" cy="782955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直接连接符 18"/>
          <p:cNvCxnSpPr/>
          <p:nvPr>
            <p:custDataLst>
              <p:tags r:id="rId5"/>
            </p:custDataLst>
          </p:nvPr>
        </p:nvCxnSpPr>
        <p:spPr>
          <a:xfrm>
            <a:off x="3851910" y="3401060"/>
            <a:ext cx="0" cy="69088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508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直接箭头连接符 19"/>
          <p:cNvCxnSpPr/>
          <p:nvPr>
            <p:custDataLst>
              <p:tags r:id="rId6"/>
            </p:custDataLst>
          </p:nvPr>
        </p:nvCxnSpPr>
        <p:spPr>
          <a:xfrm>
            <a:off x="596900" y="4090670"/>
            <a:ext cx="9932670" cy="10795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21" name="文本框 20"/>
          <p:cNvSpPr txBox="1"/>
          <p:nvPr/>
        </p:nvSpPr>
        <p:spPr>
          <a:xfrm>
            <a:off x="1316355" y="3272155"/>
            <a:ext cx="2241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小亮的路程</a:t>
            </a:r>
            <a:endParaRPr lang="zh-CN" altLang="en-US" sz="2800" b="1"/>
          </a:p>
        </p:txBody>
      </p:sp>
      <p:sp>
        <p:nvSpPr>
          <p:cNvPr id="22" name="文本框 21"/>
          <p:cNvSpPr txBox="1"/>
          <p:nvPr>
            <p:custDataLst>
              <p:tags r:id="rId7"/>
            </p:custDataLst>
          </p:nvPr>
        </p:nvSpPr>
        <p:spPr>
          <a:xfrm>
            <a:off x="4652645" y="4101465"/>
            <a:ext cx="19964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小明的路程</a:t>
            </a:r>
            <a:endParaRPr lang="zh-CN" altLang="en-US" sz="2800" b="1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834765" y="3748405"/>
            <a:ext cx="6694805" cy="0"/>
          </a:xfrm>
          <a:prstGeom prst="straightConnector1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38100" cap="flat" cmpd="sng" algn="ctr">
            <a:solidFill>
              <a:srgbClr val="FF3300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24" name="文本框 23"/>
          <p:cNvSpPr txBox="1"/>
          <p:nvPr>
            <p:custDataLst>
              <p:tags r:id="rId8"/>
            </p:custDataLst>
          </p:nvPr>
        </p:nvSpPr>
        <p:spPr>
          <a:xfrm>
            <a:off x="6357620" y="3257550"/>
            <a:ext cx="23691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环形跑道周长</a:t>
            </a:r>
            <a:endParaRPr lang="zh-CN" altLang="en-US" sz="2800" b="1"/>
          </a:p>
        </p:txBody>
      </p:sp>
      <p:sp>
        <p:nvSpPr>
          <p:cNvPr id="6" name="文本框 5"/>
          <p:cNvSpPr txBox="1"/>
          <p:nvPr/>
        </p:nvSpPr>
        <p:spPr>
          <a:xfrm>
            <a:off x="584200" y="4976495"/>
            <a:ext cx="106216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相等关系：小明跑</a:t>
            </a:r>
            <a:r>
              <a:rPr lang="zh-CN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的路程</a:t>
            </a:r>
            <a:r>
              <a:rPr lang="en-US" altLang="zh-CN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-</a:t>
            </a:r>
            <a:r>
              <a:rPr lang="zh-CN" altLang="en-US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小亮跑的路程</a:t>
            </a:r>
            <a:r>
              <a:rPr lang="zh-CN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=环形跑道周长</a:t>
            </a:r>
            <a:endParaRPr lang="zh-CN" sz="3200" b="1" dirty="0" smtClean="0">
              <a:solidFill>
                <a:srgbClr val="FF0000"/>
              </a:solidFill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09600" y="5651500"/>
            <a:ext cx="106216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 dirty="0" smtClean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环形跑道周长</a:t>
            </a:r>
            <a:r>
              <a:rPr lang="zh-CN" altLang="en-US" sz="3200" b="1" dirty="0" smtClean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是</a:t>
            </a:r>
            <a:r>
              <a:rPr lang="en-US" altLang="zh-CN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(</a:t>
            </a:r>
            <a:r>
              <a:rPr lang="en-US" altLang="zh-CN" sz="3200" b="1" i="1" dirty="0" smtClean="0">
                <a:solidFill>
                  <a:schemeClr val="tx1"/>
                </a:solidFill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at-bt</a:t>
            </a:r>
            <a:r>
              <a:rPr lang="en-US" altLang="zh-CN" sz="32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)</a:t>
            </a:r>
            <a:r>
              <a:rPr lang="zh-CN" altLang="en-US" sz="3200" b="1" dirty="0" smtClean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米</a:t>
            </a:r>
            <a:r>
              <a:rPr lang="en-US" altLang="zh-CN" sz="3200" b="1" dirty="0" smtClean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.</a:t>
            </a:r>
            <a:endParaRPr lang="en-US" altLang="zh-CN" sz="3200" b="1" dirty="0" smtClean="0">
              <a:solidFill>
                <a:schemeClr val="tx1"/>
              </a:solidFill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531495" y="998220"/>
            <a:ext cx="10895330" cy="2552700"/>
            <a:chOff x="837" y="1572"/>
            <a:chExt cx="17158" cy="4020"/>
          </a:xfrm>
        </p:grpSpPr>
        <p:sp>
          <p:nvSpPr>
            <p:cNvPr id="5" name="文本框 4"/>
            <p:cNvSpPr txBox="1"/>
            <p:nvPr/>
          </p:nvSpPr>
          <p:spPr>
            <a:xfrm>
              <a:off x="837" y="1572"/>
              <a:ext cx="17158" cy="402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indent="0" fontAlgn="auto">
                <a:lnSpc>
                  <a:spcPct val="125000"/>
                </a:lnSpc>
              </a:pP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问题</a:t>
              </a:r>
              <a:r>
                <a:rPr lang="en-US" alt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2</a:t>
              </a:r>
              <a:r>
                <a:rPr lang="zh-CN" altLang="en-US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：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运动场环形跑道周长400</a:t>
              </a:r>
              <a:r>
                <a:rPr sz="3200" b="1" dirty="0" smtClean="0">
                  <a:latin typeface="Times New Roman" panose="02020603050405020304" charset="0"/>
                  <a:ea typeface="新宋体" panose="02010609030101010101" pitchFamily="49" charset="-122"/>
                  <a:cs typeface="Times New Roman" panose="02020603050405020304" charset="0"/>
                  <a:sym typeface="+mn-ea"/>
                </a:rPr>
                <a:t>m</a:t>
              </a:r>
              <a:r>
                <a:rPr lang="zh-CN" sz="32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，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运动员小明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跑步的速度是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运动员小亮的</a:t>
              </a:r>
              <a:r>
                <a:rPr lang="en-US" alt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  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倍，他们从同一起点沿跑道的同一方向同</a:t>
              </a:r>
              <a:endParaRPr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endParaRPr>
            </a:p>
            <a:p>
              <a:pPr indent="0" fontAlgn="auto">
                <a:lnSpc>
                  <a:spcPct val="125000"/>
                </a:lnSpc>
              </a:pP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时出发，</a:t>
              </a:r>
              <a:r>
                <a:rPr sz="3200" b="1" dirty="0" smtClean="0">
                  <a:latin typeface="Times New Roman" panose="02020603050405020304" charset="0"/>
                  <a:ea typeface="新宋体" panose="02010609030101010101" pitchFamily="49" charset="-122"/>
                  <a:cs typeface="Times New Roman" panose="02020603050405020304" charset="0"/>
                  <a:sym typeface="+mn-ea"/>
                </a:rPr>
                <a:t>5min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后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他们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第一次相遇。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小明和小亮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跑步的速度各是多少？</a:t>
              </a:r>
              <a:endPara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endParaRPr>
            </a:p>
          </p:txBody>
        </p:sp>
        <p:graphicFrame>
          <p:nvGraphicFramePr>
            <p:cNvPr id="4" name="对象 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5636" y="2339"/>
            <a:ext cx="420" cy="1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1" imgW="177165" imgH="609600" progId="Equation.KSEE3">
                    <p:embed/>
                  </p:oleObj>
                </mc:Choice>
                <mc:Fallback>
                  <p:oleObj name="" r:id="rId1" imgW="177165" imgH="6096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636" y="2339"/>
                          <a:ext cx="420" cy="14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385445" y="44450"/>
            <a:ext cx="5279390" cy="953770"/>
            <a:chOff x="607" y="70"/>
            <a:chExt cx="8314" cy="1502"/>
          </a:xfrm>
        </p:grpSpPr>
        <p:sp>
          <p:nvSpPr>
            <p:cNvPr id="10" name="矩形 9"/>
            <p:cNvSpPr/>
            <p:nvPr>
              <p:custDataLst>
                <p:tags r:id="rId3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问题探究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发展思维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607" y="70"/>
              <a:ext cx="8314" cy="1502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531178" y="3472815"/>
            <a:ext cx="7489825" cy="6299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l">
              <a:lnSpc>
                <a:spcPct val="125000"/>
              </a:lnSpc>
              <a:spcBef>
                <a:spcPct val="50000"/>
              </a:spcBef>
              <a:buClrTx/>
              <a:buSzTx/>
              <a:buFontTx/>
            </a:pP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解：设</a:t>
            </a:r>
            <a:r>
              <a:rPr 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他</a:t>
            </a: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们</a:t>
            </a:r>
            <a:r>
              <a:rPr sz="2800" b="1" i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x</a:t>
            </a: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分钟会相遇</a:t>
            </a:r>
            <a:r>
              <a:rPr 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。</a:t>
            </a:r>
            <a:endParaRPr lang="zh-CN" sz="28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30860" y="4082733"/>
            <a:ext cx="7489825" cy="6299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l">
              <a:lnSpc>
                <a:spcPct val="125000"/>
              </a:lnSpc>
              <a:spcBef>
                <a:spcPct val="50000"/>
              </a:spcBef>
              <a:buClrTx/>
              <a:buSzTx/>
              <a:buFontTx/>
            </a:pP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根据题意，得</a:t>
            </a:r>
            <a:endParaRPr sz="28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97823" y="4070985"/>
          <a:ext cx="2806700" cy="866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6" imgW="1828800" imgH="609600" progId="Equation.KSEE3">
                  <p:embed/>
                </p:oleObj>
              </mc:Choice>
              <mc:Fallback>
                <p:oleObj name="" r:id="rId6" imgW="1828800" imgH="609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97823" y="4070985"/>
                        <a:ext cx="2806700" cy="866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30860" y="4937125"/>
            <a:ext cx="3048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spcBef>
                <a:spcPct val="50000"/>
              </a:spcBef>
            </a:pP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解这个方程，得</a:t>
            </a:r>
            <a:endParaRPr sz="28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02318" y="5036503"/>
          <a:ext cx="1207135" cy="321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8" imgW="838200" imgH="241300" progId="Equation.KSEE3">
                  <p:embed/>
                </p:oleObj>
              </mc:Choice>
              <mc:Fallback>
                <p:oleObj name="" r:id="rId8" imgW="838200" imgH="2413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02318" y="5036503"/>
                        <a:ext cx="1207135" cy="321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530860" y="6082030"/>
            <a:ext cx="1051496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l">
              <a:lnSpc>
                <a:spcPct val="125000"/>
              </a:lnSpc>
              <a:spcBef>
                <a:spcPct val="50000"/>
              </a:spcBef>
              <a:buClrTx/>
              <a:buSzTx/>
              <a:buFontTx/>
            </a:pPr>
            <a:r>
              <a:rPr 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答</a:t>
            </a:r>
            <a:r>
              <a:rPr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：</a:t>
            </a:r>
            <a:r>
              <a:rPr 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小明跑步的速度是</a:t>
            </a:r>
            <a:r>
              <a:rPr lang="en-US" alt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200</a:t>
            </a:r>
            <a:r>
              <a:rPr lang="en-US" altLang="zh-CN" sz="2800" b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m/min</a:t>
            </a:r>
            <a:r>
              <a:rPr lang="en-US" alt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,</a:t>
            </a:r>
            <a:r>
              <a:rPr 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小亮跑步的速度是</a:t>
            </a:r>
            <a:r>
              <a:rPr lang="en-US" altLang="zh-CN" sz="28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120</a:t>
            </a:r>
            <a:r>
              <a:rPr lang="en-US" altLang="zh-CN" sz="2800" b="1" dirty="0" smtClean="0"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  <a:sym typeface="+mn-ea"/>
              </a:rPr>
              <a:t>m/min.</a:t>
            </a:r>
            <a:endParaRPr lang="zh-CN" sz="28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l">
              <a:lnSpc>
                <a:spcPct val="125000"/>
              </a:lnSpc>
              <a:spcBef>
                <a:spcPct val="50000"/>
              </a:spcBef>
              <a:buClrTx/>
              <a:buSzTx/>
              <a:buFontTx/>
            </a:pPr>
            <a:endParaRPr lang="zh-CN" sz="28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02635" y="5456555"/>
          <a:ext cx="149987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10" imgW="1041400" imgH="609600" progId="Equation.KSEE3">
                  <p:embed/>
                </p:oleObj>
              </mc:Choice>
              <mc:Fallback>
                <p:oleObj name="" r:id="rId10" imgW="1041400" imgH="6096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02635" y="5456555"/>
                        <a:ext cx="149987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文本框 32773"/>
          <p:cNvSpPr txBox="1"/>
          <p:nvPr/>
        </p:nvSpPr>
        <p:spPr>
          <a:xfrm>
            <a:off x="6372225" y="2989580"/>
            <a:ext cx="4949190" cy="2256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lnSpc>
                <a:spcPct val="110000"/>
              </a:lnSpc>
              <a:spcBef>
                <a:spcPts val="0"/>
              </a:spcBef>
              <a:buClrTx/>
            </a:pPr>
            <a:r>
              <a:rPr sz="3200" b="1" noProof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思考：</a:t>
            </a:r>
            <a:endParaRPr sz="3200" b="1" noProof="1" dirty="0" smtClean="0">
              <a:solidFill>
                <a:srgbClr val="FF0000"/>
              </a:solidFill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Tx/>
            </a:pPr>
            <a:r>
              <a:rPr sz="3200" b="1" noProof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+mn-ea"/>
              </a:rPr>
              <a:t>小明与小亮第一次相遇时，两人跑步的</a:t>
            </a:r>
            <a:r>
              <a:rPr sz="3200" b="1" noProof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路程之间有怎样的关系呢？</a:t>
            </a:r>
            <a:endParaRPr sz="3200" b="1" noProof="1" dirty="0" smtClean="0">
              <a:solidFill>
                <a:srgbClr val="FF0000"/>
              </a:solidFill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</p:txBody>
      </p:sp>
      <p:sp>
        <p:nvSpPr>
          <p:cNvPr id="28" name="矩形 27"/>
          <p:cNvSpPr/>
          <p:nvPr>
            <p:custDataLst>
              <p:tags r:id="rId12"/>
            </p:custDataLst>
          </p:nvPr>
        </p:nvSpPr>
        <p:spPr>
          <a:xfrm>
            <a:off x="5895975" y="1769745"/>
            <a:ext cx="1663700" cy="46037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>
            <p:custDataLst>
              <p:tags r:id="rId13"/>
            </p:custDataLst>
          </p:nvPr>
        </p:nvSpPr>
        <p:spPr>
          <a:xfrm>
            <a:off x="9197975" y="1770380"/>
            <a:ext cx="1663700" cy="482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>
            <p:custDataLst>
              <p:tags r:id="rId14"/>
            </p:custDataLst>
          </p:nvPr>
        </p:nvSpPr>
        <p:spPr>
          <a:xfrm>
            <a:off x="4359275" y="2373630"/>
            <a:ext cx="1212850" cy="46037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28" grpId="2" bldLvl="0" animBg="1"/>
      <p:bldP spid="2" grpId="1" animBg="1"/>
      <p:bldP spid="2" grpId="2" bldLvl="0" animBg="1"/>
      <p:bldP spid="3" grpId="1" animBg="1"/>
      <p:bldP spid="3" grpId="2" bldLvl="0" animBg="1"/>
      <p:bldP spid="32774" grpId="0"/>
      <p:bldP spid="32774" grpId="1"/>
      <p:bldP spid="15" grpId="0"/>
      <p:bldP spid="15" grpId="1"/>
      <p:bldP spid="19" grpId="0"/>
      <p:bldP spid="19" grpId="1"/>
      <p:bldP spid="21" grpId="0"/>
      <p:bldP spid="21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531495" y="998220"/>
            <a:ext cx="10895330" cy="2552700"/>
            <a:chOff x="837" y="1572"/>
            <a:chExt cx="17158" cy="4020"/>
          </a:xfrm>
        </p:grpSpPr>
        <p:sp>
          <p:nvSpPr>
            <p:cNvPr id="5" name="文本框 4"/>
            <p:cNvSpPr txBox="1"/>
            <p:nvPr>
              <p:custDataLst>
                <p:tags r:id="rId1"/>
              </p:custDataLst>
            </p:nvPr>
          </p:nvSpPr>
          <p:spPr>
            <a:xfrm>
              <a:off x="837" y="1572"/>
              <a:ext cx="17158" cy="402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indent="0" fontAlgn="auto">
                <a:lnSpc>
                  <a:spcPct val="125000"/>
                </a:lnSpc>
              </a:pP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问题</a:t>
              </a:r>
              <a:r>
                <a:rPr lang="en-US" alt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2</a:t>
              </a:r>
              <a:r>
                <a:rPr lang="zh-CN" altLang="en-US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：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运动场环形跑道周长400</a:t>
              </a:r>
              <a:r>
                <a:rPr sz="3200" b="1" dirty="0" smtClean="0">
                  <a:latin typeface="Times New Roman" panose="02020603050405020304" charset="0"/>
                  <a:ea typeface="新宋体" panose="02010609030101010101" pitchFamily="49" charset="-122"/>
                  <a:cs typeface="Times New Roman" panose="02020603050405020304" charset="0"/>
                  <a:sym typeface="+mn-ea"/>
                </a:rPr>
                <a:t>m</a:t>
              </a:r>
              <a:r>
                <a:rPr lang="zh-CN" sz="32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，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运动员小明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跑步的速度是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运动员小亮的</a:t>
              </a:r>
              <a:r>
                <a:rPr lang="en-US" alt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  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倍，他们从同一起点沿跑道的同一方向同</a:t>
              </a:r>
              <a:endParaRPr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endParaRPr>
            </a:p>
            <a:p>
              <a:pPr indent="0" fontAlgn="auto">
                <a:lnSpc>
                  <a:spcPct val="125000"/>
                </a:lnSpc>
              </a:pP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时出发，</a:t>
              </a:r>
              <a:r>
                <a:rPr sz="3200" b="1" dirty="0" smtClean="0">
                  <a:latin typeface="Times New Roman" panose="02020603050405020304" charset="0"/>
                  <a:ea typeface="新宋体" panose="02010609030101010101" pitchFamily="49" charset="-122"/>
                  <a:cs typeface="Times New Roman" panose="02020603050405020304" charset="0"/>
                  <a:sym typeface="+mn-ea"/>
                </a:rPr>
                <a:t>5min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后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他们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第一次相遇。</a:t>
              </a:r>
              <a:r>
                <a:rPr lang="zh-CN"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小明和小亮</a:t>
              </a:r>
              <a:r>
                <a:rPr sz="3200" b="1" dirty="0" smtClean="0">
                  <a:latin typeface="新宋体" panose="02010609030101010101" pitchFamily="49" charset="-122"/>
                  <a:ea typeface="新宋体" panose="02010609030101010101" pitchFamily="49" charset="-122"/>
                  <a:sym typeface="+mn-ea"/>
                </a:rPr>
                <a:t>跑步的速度各是多少？</a:t>
              </a:r>
              <a:endPara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endParaRPr>
            </a:p>
          </p:txBody>
        </p:sp>
        <p:graphicFrame>
          <p:nvGraphicFramePr>
            <p:cNvPr id="4" name="对象 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5636" y="2339"/>
            <a:ext cx="420" cy="1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2" imgW="177165" imgH="609600" progId="Equation.KSEE3">
                    <p:embed/>
                  </p:oleObj>
                </mc:Choice>
                <mc:Fallback>
                  <p:oleObj name="" r:id="rId2" imgW="177165" imgH="6096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5636" y="2339"/>
                          <a:ext cx="420" cy="14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385445" y="44450"/>
            <a:ext cx="5279390" cy="953770"/>
            <a:chOff x="607" y="70"/>
            <a:chExt cx="8314" cy="1502"/>
          </a:xfrm>
        </p:grpSpPr>
        <p:sp>
          <p:nvSpPr>
            <p:cNvPr id="10" name="矩形 9"/>
            <p:cNvSpPr/>
            <p:nvPr>
              <p:custDataLst>
                <p:tags r:id="rId4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问题探究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发展思维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607" y="70"/>
              <a:ext cx="8314" cy="1502"/>
            </a:xfrm>
            <a:prstGeom prst="rect">
              <a:avLst/>
            </a:prstGeom>
          </p:spPr>
        </p:pic>
      </p:grpSp>
      <p:sp>
        <p:nvSpPr>
          <p:cNvPr id="2" name="TextBox 2"/>
          <p:cNvSpPr txBox="1"/>
          <p:nvPr>
            <p:custDataLst>
              <p:tags r:id="rId7"/>
            </p:custDataLst>
          </p:nvPr>
        </p:nvSpPr>
        <p:spPr>
          <a:xfrm>
            <a:off x="532130" y="3551555"/>
            <a:ext cx="108946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5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议一议：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小明和小亮相遇后继续沿着原来的方向和速度向前跑，几分钟后他们第二次相遇？</a:t>
            </a:r>
            <a:endParaRPr lang="en-US" altLang="zh-CN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532130" y="5033645"/>
            <a:ext cx="7674610" cy="632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0" hangingPunct="0">
              <a:lnSpc>
                <a:spcPct val="110000"/>
              </a:lnSpc>
              <a:spcBef>
                <a:spcPts val="0"/>
              </a:spcBef>
              <a:buClrTx/>
            </a:pPr>
            <a:r>
              <a:rPr lang="zh-CN" altLang="en-US" sz="3200" b="1" noProof="1" dirty="0" smtClean="0">
                <a:solidFill>
                  <a:srgbClr val="FF0000"/>
                </a:solidFill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由于相等关系不变，仍然是</a:t>
            </a:r>
            <a:r>
              <a:rPr lang="en-US" sz="3200" b="1" noProof="1" dirty="0" smtClean="0">
                <a:solidFill>
                  <a:srgbClr val="FF0000"/>
                </a:solidFill>
                <a:latin typeface="Times New Roman" panose="02020603050405020304" charset="0"/>
                <a:ea typeface="新宋体" panose="02010609030101010101" pitchFamily="49" charset="-122"/>
                <a:cs typeface="Times New Roman" panose="02020603050405020304" charset="0"/>
              </a:rPr>
              <a:t>5min</a:t>
            </a:r>
            <a:r>
              <a:rPr lang="zh-CN" altLang="en-US" sz="3200" b="1" noProof="1" dirty="0" smtClean="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后相遇。</a:t>
            </a:r>
            <a:endParaRPr lang="en-US" altLang="zh-CN" sz="3200" b="1" noProof="1" dirty="0" smtClean="0">
              <a:solidFill>
                <a:srgbClr val="FF0000"/>
              </a:solidFill>
              <a:latin typeface="新宋体" panose="02010609030101010101" pitchFamily="49" charset="-122"/>
              <a:ea typeface="新宋体" panose="02010609030101010101" pitchFamily="49" charset="-122"/>
              <a:cs typeface="+mn-cs"/>
            </a:endParaRPr>
          </a:p>
        </p:txBody>
      </p:sp>
      <p:sp>
        <p:nvSpPr>
          <p:cNvPr id="28" name="矩形 27"/>
          <p:cNvSpPr/>
          <p:nvPr>
            <p:custDataLst>
              <p:tags r:id="rId9"/>
            </p:custDataLst>
          </p:nvPr>
        </p:nvSpPr>
        <p:spPr>
          <a:xfrm>
            <a:off x="7098030" y="3636010"/>
            <a:ext cx="2095500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>
            <p:custDataLst>
              <p:tags r:id="rId10"/>
            </p:custDataLst>
          </p:nvPr>
        </p:nvSpPr>
        <p:spPr>
          <a:xfrm>
            <a:off x="9629140" y="3636645"/>
            <a:ext cx="1664335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>
            <p:custDataLst>
              <p:tags r:id="rId11"/>
            </p:custDataLst>
          </p:nvPr>
        </p:nvSpPr>
        <p:spPr>
          <a:xfrm>
            <a:off x="3845560" y="4307205"/>
            <a:ext cx="1295400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" grpId="1" animBg="1"/>
      <p:bldP spid="28" grpId="2" bldLvl="0" animBg="1"/>
      <p:bldP spid="8" grpId="1" animBg="1"/>
      <p:bldP spid="8" grpId="2" bldLvl="0" animBg="1"/>
      <p:bldP spid="9" grpId="1" animBg="1"/>
      <p:bldP spid="9" grpId="2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>
            <p:custDataLst>
              <p:tags r:id="rId1"/>
            </p:custDataLst>
          </p:nvPr>
        </p:nvSpPr>
        <p:spPr>
          <a:xfrm>
            <a:off x="531495" y="1132840"/>
            <a:ext cx="1089406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5000"/>
              </a:lnSpc>
            </a:pP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问题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3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：如果小明追上小亮后立即转身沿相反方向跑，那么几分钟后他们再次相遇？</a:t>
            </a:r>
            <a:endParaRPr lang="en-US" altLang="zh-CN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85445" y="44450"/>
            <a:ext cx="5279390" cy="953770"/>
            <a:chOff x="607" y="70"/>
            <a:chExt cx="8314" cy="1502"/>
          </a:xfrm>
        </p:grpSpPr>
        <p:sp>
          <p:nvSpPr>
            <p:cNvPr id="2" name="矩形 1"/>
            <p:cNvSpPr/>
            <p:nvPr>
              <p:custDataLst>
                <p:tags r:id="rId2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问题探究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发展思维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07" y="70"/>
              <a:ext cx="8314" cy="1502"/>
            </a:xfrm>
            <a:prstGeom prst="rect">
              <a:avLst/>
            </a:prstGeom>
          </p:spPr>
        </p:pic>
      </p:grpSp>
      <p:sp>
        <p:nvSpPr>
          <p:cNvPr id="28" name="矩形 27"/>
          <p:cNvSpPr/>
          <p:nvPr>
            <p:custDataLst>
              <p:tags r:id="rId5"/>
            </p:custDataLst>
          </p:nvPr>
        </p:nvSpPr>
        <p:spPr>
          <a:xfrm>
            <a:off x="7760335" y="1278255"/>
            <a:ext cx="1648460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>
            <p:custDataLst>
              <p:tags r:id="rId6"/>
            </p:custDataLst>
          </p:nvPr>
        </p:nvSpPr>
        <p:spPr>
          <a:xfrm>
            <a:off x="3079115" y="1844675"/>
            <a:ext cx="1648460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3" name="表格 12"/>
          <p:cNvGraphicFramePr/>
          <p:nvPr>
            <p:custDataLst>
              <p:tags r:id="rId7"/>
            </p:custDataLst>
          </p:nvPr>
        </p:nvGraphicFramePr>
        <p:xfrm>
          <a:off x="676275" y="2589530"/>
          <a:ext cx="9992360" cy="1669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090"/>
                <a:gridCol w="2498090"/>
                <a:gridCol w="2498090"/>
                <a:gridCol w="2498090"/>
              </a:tblGrid>
              <a:tr h="5181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速度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/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（</a:t>
                      </a:r>
                      <a:r>
                        <a:rPr lang="en-US" altLang="zh-CN" sz="2800">
                          <a:solidFill>
                            <a:srgbClr val="0808B8"/>
                          </a:solidFill>
                        </a:rPr>
                        <a:t>m/min</a:t>
                      </a:r>
                      <a:r>
                        <a:rPr lang="zh-CN" altLang="en-US" sz="2800">
                          <a:solidFill>
                            <a:srgbClr val="0808B8"/>
                          </a:solidFill>
                        </a:rPr>
                        <a:t>）</a:t>
                      </a:r>
                      <a:endParaRPr lang="zh-CN" altLang="en-US" sz="2800">
                        <a:solidFill>
                          <a:srgbClr val="0808B8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时间</a:t>
                      </a:r>
                      <a:r>
                        <a:rPr lang="en-US" altLang="zh-CN" sz="2800" b="1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/min</a:t>
                      </a:r>
                      <a:endParaRPr lang="zh-CN" altLang="en-US" sz="2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indent="0" algn="ctr" fontAlgn="ct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800">
                          <a:solidFill>
                            <a:srgbClr val="0808B8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路程/m</a:t>
                      </a:r>
                      <a:endParaRPr lang="zh-CN" altLang="en-US" sz="2800">
                        <a:solidFill>
                          <a:srgbClr val="0808B8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anchor="ctr" anchorCtr="0"/>
                </a:tc>
              </a:tr>
              <a:tr h="5181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小明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6330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800" b="1">
                          <a:solidFill>
                            <a:srgbClr val="0808B8"/>
                          </a:solidFill>
                        </a:rPr>
                        <a:t>小亮</a:t>
                      </a:r>
                      <a:endParaRPr lang="zh-CN" altLang="en-US" sz="2800" b="1">
                        <a:solidFill>
                          <a:srgbClr val="0808B8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 i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直接连接符 14"/>
          <p:cNvCxnSpPr/>
          <p:nvPr>
            <p:custDataLst>
              <p:tags r:id="rId8"/>
            </p:custDataLst>
          </p:nvPr>
        </p:nvCxnSpPr>
        <p:spPr>
          <a:xfrm flipH="1">
            <a:off x="1134745" y="5523865"/>
            <a:ext cx="15240" cy="353060"/>
          </a:xfrm>
          <a:prstGeom prst="line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48627"/>
                  <a:invGamma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文本框 20"/>
          <p:cNvSpPr txBox="1"/>
          <p:nvPr/>
        </p:nvSpPr>
        <p:spPr>
          <a:xfrm>
            <a:off x="1303020" y="4399915"/>
            <a:ext cx="2241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小亮的路程</a:t>
            </a:r>
            <a:endParaRPr lang="zh-CN" altLang="en-US" sz="2800" b="1"/>
          </a:p>
        </p:txBody>
      </p:sp>
      <p:sp>
        <p:nvSpPr>
          <p:cNvPr id="22" name="文本框 21"/>
          <p:cNvSpPr txBox="1"/>
          <p:nvPr/>
        </p:nvSpPr>
        <p:spPr>
          <a:xfrm>
            <a:off x="4274820" y="5508625"/>
            <a:ext cx="2458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环形跑道周长</a:t>
            </a:r>
            <a:endParaRPr lang="zh-CN" altLang="en-US" sz="2800" b="1"/>
          </a:p>
        </p:txBody>
      </p:sp>
      <p:grpSp>
        <p:nvGrpSpPr>
          <p:cNvPr id="5" name="组合 4"/>
          <p:cNvGrpSpPr/>
          <p:nvPr/>
        </p:nvGrpSpPr>
        <p:grpSpPr>
          <a:xfrm>
            <a:off x="676275" y="4694555"/>
            <a:ext cx="9992360" cy="829310"/>
            <a:chOff x="1065" y="7393"/>
            <a:chExt cx="15736" cy="1306"/>
          </a:xfrm>
        </p:grpSpPr>
        <p:cxnSp>
          <p:nvCxnSpPr>
            <p:cNvPr id="16" name="直接箭头连接符 15"/>
            <p:cNvCxnSpPr/>
            <p:nvPr>
              <p:custDataLst>
                <p:tags r:id="rId9"/>
              </p:custDataLst>
            </p:nvPr>
          </p:nvCxnSpPr>
          <p:spPr>
            <a:xfrm flipV="1">
              <a:off x="1065" y="7949"/>
              <a:ext cx="5126" cy="24"/>
            </a:xfrm>
            <a:prstGeom prst="straightConnector1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381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17" name="直接连接符 16"/>
            <p:cNvCxnSpPr/>
            <p:nvPr>
              <p:custDataLst>
                <p:tags r:id="rId10"/>
              </p:custDataLst>
            </p:nvPr>
          </p:nvCxnSpPr>
          <p:spPr>
            <a:xfrm flipH="1">
              <a:off x="1065" y="7393"/>
              <a:ext cx="20" cy="1306"/>
            </a:xfrm>
            <a:prstGeom prst="line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508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直接连接符 17"/>
            <p:cNvCxnSpPr/>
            <p:nvPr>
              <p:custDataLst>
                <p:tags r:id="rId11"/>
              </p:custDataLst>
            </p:nvPr>
          </p:nvCxnSpPr>
          <p:spPr>
            <a:xfrm>
              <a:off x="16779" y="7466"/>
              <a:ext cx="22" cy="1233"/>
            </a:xfrm>
            <a:prstGeom prst="line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508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直接连接符 18"/>
            <p:cNvCxnSpPr/>
            <p:nvPr>
              <p:custDataLst>
                <p:tags r:id="rId12"/>
              </p:custDataLst>
            </p:nvPr>
          </p:nvCxnSpPr>
          <p:spPr>
            <a:xfrm>
              <a:off x="6191" y="7402"/>
              <a:ext cx="0" cy="1088"/>
            </a:xfrm>
            <a:prstGeom prst="line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508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直接箭头连接符 19"/>
            <p:cNvCxnSpPr/>
            <p:nvPr>
              <p:custDataLst>
                <p:tags r:id="rId13"/>
              </p:custDataLst>
            </p:nvPr>
          </p:nvCxnSpPr>
          <p:spPr>
            <a:xfrm>
              <a:off x="1065" y="8488"/>
              <a:ext cx="15642" cy="17"/>
            </a:xfrm>
            <a:prstGeom prst="straightConnector1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381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arrow" w="med" len="med"/>
            </a:ln>
          </p:spPr>
        </p:cxnSp>
        <p:cxnSp>
          <p:nvCxnSpPr>
            <p:cNvPr id="23" name="直接箭头连接符 22"/>
            <p:cNvCxnSpPr/>
            <p:nvPr>
              <p:custDataLst>
                <p:tags r:id="rId14"/>
              </p:custDataLst>
            </p:nvPr>
          </p:nvCxnSpPr>
          <p:spPr>
            <a:xfrm>
              <a:off x="6164" y="7949"/>
              <a:ext cx="10543" cy="0"/>
            </a:xfrm>
            <a:prstGeom prst="straightConnector1">
              <a:avLst/>
            </a:prstGeom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tint val="48627"/>
                    <a:invGamma/>
                  </a:srgbClr>
                </a:gs>
              </a:gsLst>
              <a:lin ang="5400000" scaled="1"/>
            </a:gradFill>
            <a:ln w="38100" cap="flat" cmpd="sng" algn="ctr">
              <a:solidFill>
                <a:srgbClr val="FF3300"/>
              </a:solidFill>
              <a:prstDash val="solid"/>
              <a:round/>
              <a:headEnd type="arrow" w="med" len="med"/>
              <a:tailEnd type="arrow" w="med" len="med"/>
            </a:ln>
          </p:spPr>
        </p:cxnSp>
      </p:grpSp>
      <p:sp>
        <p:nvSpPr>
          <p:cNvPr id="24" name="文本框 23"/>
          <p:cNvSpPr txBox="1"/>
          <p:nvPr/>
        </p:nvSpPr>
        <p:spPr>
          <a:xfrm>
            <a:off x="6548120" y="4399915"/>
            <a:ext cx="23691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小明的路程</a:t>
            </a:r>
            <a:endParaRPr lang="zh-CN" altLang="en-US" sz="2800" b="1"/>
          </a:p>
        </p:txBody>
      </p:sp>
      <p:sp>
        <p:nvSpPr>
          <p:cNvPr id="8" name="文本框 7"/>
          <p:cNvSpPr txBox="1"/>
          <p:nvPr>
            <p:custDataLst>
              <p:tags r:id="rId15"/>
            </p:custDataLst>
          </p:nvPr>
        </p:nvSpPr>
        <p:spPr>
          <a:xfrm>
            <a:off x="4069715" y="3060065"/>
            <a:ext cx="8274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200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16"/>
            </p:custDataLst>
          </p:nvPr>
        </p:nvSpPr>
        <p:spPr>
          <a:xfrm>
            <a:off x="6733540" y="3060065"/>
            <a:ext cx="549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17"/>
            </p:custDataLst>
          </p:nvPr>
        </p:nvSpPr>
        <p:spPr>
          <a:xfrm>
            <a:off x="8917305" y="3060065"/>
            <a:ext cx="1073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200</a:t>
            </a:r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>
            <p:custDataLst>
              <p:tags r:id="rId18"/>
            </p:custDataLst>
          </p:nvPr>
        </p:nvSpPr>
        <p:spPr>
          <a:xfrm>
            <a:off x="4069715" y="3639185"/>
            <a:ext cx="8274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120</a:t>
            </a:r>
            <a:endParaRPr lang="en-US" altLang="zh-CN"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>
            <p:custDataLst>
              <p:tags r:id="rId19"/>
            </p:custDataLst>
          </p:nvPr>
        </p:nvSpPr>
        <p:spPr>
          <a:xfrm>
            <a:off x="6733540" y="3661410"/>
            <a:ext cx="549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20"/>
            </p:custDataLst>
          </p:nvPr>
        </p:nvSpPr>
        <p:spPr>
          <a:xfrm>
            <a:off x="8917305" y="3582035"/>
            <a:ext cx="10737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120</a:t>
            </a:r>
            <a:r>
              <a:rPr lang="en-US" altLang="zh-CN" sz="2800" b="1" i="1">
                <a:latin typeface="Times New Roman" panose="02020603050405020304" charset="0"/>
                <a:cs typeface="Times New Roman" panose="02020603050405020304" charset="0"/>
              </a:rPr>
              <a:t>x</a:t>
            </a:r>
            <a:endParaRPr lang="en-US" altLang="zh-CN" sz="2800" b="1" i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28" grpId="2" bldLvl="0" animBg="1"/>
      <p:bldP spid="3" grpId="1" animBg="1"/>
      <p:bldP spid="3" grpId="2" bldLvl="0" animBg="1"/>
      <p:bldP spid="21" grpId="0"/>
      <p:bldP spid="21" grpId="1"/>
      <p:bldP spid="24" grpId="0"/>
      <p:bldP spid="24" grpId="1"/>
      <p:bldP spid="22" grpId="0"/>
      <p:bldP spid="22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>
            <p:custDataLst>
              <p:tags r:id="rId1"/>
            </p:custDataLst>
          </p:nvPr>
        </p:nvSpPr>
        <p:spPr>
          <a:xfrm>
            <a:off x="411480" y="1158875"/>
            <a:ext cx="113703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5000"/>
              </a:lnSpc>
            </a:pP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问题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4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：如果小明的速度是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200m/min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，小亮的速度是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120m/min,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同时同向而行，小亮在小明前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80m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，小明第一次追上小亮需要多少时间？</a:t>
            </a:r>
            <a:endParaRPr sz="3200" b="1" dirty="0" smtClean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10845" y="65405"/>
            <a:ext cx="5279390" cy="953770"/>
            <a:chOff x="647" y="103"/>
            <a:chExt cx="8314" cy="1502"/>
          </a:xfrm>
        </p:grpSpPr>
        <p:sp>
          <p:nvSpPr>
            <p:cNvPr id="10" name="矩形 9"/>
            <p:cNvSpPr/>
            <p:nvPr>
              <p:custDataLst>
                <p:tags r:id="rId2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应用迁移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升华思维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47" y="103"/>
              <a:ext cx="8314" cy="1502"/>
            </a:xfrm>
            <a:prstGeom prst="rect">
              <a:avLst/>
            </a:prstGeom>
          </p:spPr>
        </p:pic>
      </p:grpSp>
      <p:sp>
        <p:nvSpPr>
          <p:cNvPr id="28" name="矩形 27"/>
          <p:cNvSpPr/>
          <p:nvPr>
            <p:custDataLst>
              <p:tags r:id="rId5"/>
            </p:custDataLst>
          </p:nvPr>
        </p:nvSpPr>
        <p:spPr>
          <a:xfrm>
            <a:off x="503555" y="1844675"/>
            <a:ext cx="1663700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>
            <p:custDataLst>
              <p:tags r:id="rId6"/>
            </p:custDataLst>
          </p:nvPr>
        </p:nvSpPr>
        <p:spPr>
          <a:xfrm>
            <a:off x="3388995" y="1844675"/>
            <a:ext cx="2403475" cy="5664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>
            <p:custDataLst>
              <p:tags r:id="rId7"/>
            </p:custDataLst>
          </p:nvPr>
        </p:nvSpPr>
        <p:spPr>
          <a:xfrm>
            <a:off x="7646035" y="1844675"/>
            <a:ext cx="1248410" cy="56705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28" grpId="2" bldLvl="0" animBg="1"/>
      <p:bldP spid="5" grpId="1" animBg="1"/>
      <p:bldP spid="5" grpId="2" bldLvl="0" animBg="1"/>
      <p:bldP spid="6" grpId="1" animBg="1"/>
      <p:bldP spid="6" grpId="2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>
            <p:custDataLst>
              <p:tags r:id="rId1"/>
            </p:custDataLst>
          </p:nvPr>
        </p:nvSpPr>
        <p:spPr>
          <a:xfrm>
            <a:off x="410845" y="1158875"/>
            <a:ext cx="113709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5000"/>
              </a:lnSpc>
            </a:pP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问题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5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：如果小明的速度是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200m/min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，小亮的速度是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120m/min,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同时同向而行，小明在小亮前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80m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，请提出一个用方程解决的问题。</a:t>
            </a:r>
            <a:endParaRPr lang="zh-CN" altLang="en-US"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10845" y="65405"/>
            <a:ext cx="5279390" cy="953770"/>
            <a:chOff x="647" y="103"/>
            <a:chExt cx="8314" cy="1502"/>
          </a:xfrm>
        </p:grpSpPr>
        <p:sp>
          <p:nvSpPr>
            <p:cNvPr id="3" name="矩形 2"/>
            <p:cNvSpPr/>
            <p:nvPr>
              <p:custDataLst>
                <p:tags r:id="rId2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应用迁移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升华思维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47" y="103"/>
              <a:ext cx="8314" cy="1502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410845" y="1844675"/>
            <a:ext cx="1725930" cy="56578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3343275" y="1844675"/>
            <a:ext cx="2465070" cy="56578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6" grpId="2" bldLvl="0" animBg="1"/>
      <p:bldP spid="7" grpId="1" animBg="1"/>
      <p:bldP spid="7" grpId="2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>
            <p:custDataLst>
              <p:tags r:id="rId1"/>
            </p:custDataLst>
          </p:nvPr>
        </p:nvSpPr>
        <p:spPr>
          <a:xfrm>
            <a:off x="410845" y="1158875"/>
            <a:ext cx="113709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25000"/>
              </a:lnSpc>
            </a:pPr>
            <a:r>
              <a:rPr 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问题</a:t>
            </a:r>
            <a:r>
              <a:rPr lang="en-US" altLang="zh-CN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6</a:t>
            </a:r>
            <a:r>
              <a:rPr lang="zh-CN" altLang="en-US"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：</a:t>
            </a:r>
            <a:r>
              <a:rPr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如果小明的速度是200m/min，小亮的速度是120m/min,同时同向而行，</a:t>
            </a:r>
            <a:r>
              <a:rPr sz="3200" b="1" u="sng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          </a:t>
            </a:r>
            <a:r>
              <a:rPr sz="3200" b="1" dirty="0" smtClean="0"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，小明第一次追上小亮需要多少时间？请添加一个条件，把问题补充完整并给出解答。</a:t>
            </a:r>
            <a:endParaRPr sz="3200" b="1" dirty="0" smtClean="0"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10845" y="65405"/>
            <a:ext cx="5279390" cy="953770"/>
            <a:chOff x="647" y="103"/>
            <a:chExt cx="8314" cy="1502"/>
          </a:xfrm>
        </p:grpSpPr>
        <p:sp>
          <p:nvSpPr>
            <p:cNvPr id="3" name="矩形 2"/>
            <p:cNvSpPr/>
            <p:nvPr>
              <p:custDataLst>
                <p:tags r:id="rId2"/>
              </p:custDataLst>
            </p:nvPr>
          </p:nvSpPr>
          <p:spPr>
            <a:xfrm>
              <a:off x="1065" y="319"/>
              <a:ext cx="7856" cy="1119"/>
            </a:xfrm>
            <a:prstGeom prst="rect">
              <a:avLst/>
            </a:prstGeom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应用迁移</a:t>
              </a:r>
              <a:r>
                <a:rPr lang="en-US" altLang="zh-CN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—</a:t>
              </a:r>
              <a:r>
                <a:rPr lang="zh-CN" altLang="en-US" sz="4000" b="1" dirty="0" smtClean="0">
                  <a:solidFill>
                    <a:srgbClr val="006600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方正舒体" panose="02010601030101010101" charset="-122"/>
                  <a:sym typeface="+mn-ea"/>
                </a:rPr>
                <a:t>升华思维</a:t>
              </a:r>
              <a:endParaRPr kumimoji="0" lang="zh-CN" altLang="en-US" sz="4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47" y="103"/>
              <a:ext cx="8314" cy="1502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410845" y="1844675"/>
            <a:ext cx="1725930" cy="56578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>
            <p:custDataLst>
              <p:tags r:id="rId6"/>
            </p:custDataLst>
          </p:nvPr>
        </p:nvSpPr>
        <p:spPr>
          <a:xfrm>
            <a:off x="2541270" y="2531110"/>
            <a:ext cx="1649095" cy="56578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6" grpId="2" bldLvl="0" animBg="1"/>
      <p:bldP spid="7" grpId="1" animBg="1"/>
      <p:bldP spid="7" grpId="2" bldLvl="0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TABLE_ENDDRAG_ORIGIN_RECT" val="786*120"/>
  <p:tag name="TABLE_ENDDRAG_RECT" val="53*203*786*120"/>
</p:tagLst>
</file>

<file path=ppt/tags/tag3.xml><?xml version="1.0" encoding="utf-8"?>
<p:tagLst xmlns:p="http://schemas.openxmlformats.org/presentationml/2006/main">
  <p:tag name="TABLE_ENDDRAG_ORIGIN_RECT" val="786*164"/>
  <p:tag name="TABLE_ENDDRAG_RECT" val="49*260*786*164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TABLE_ENDDRAG_ORIGIN_RECT" val="786*164"/>
  <p:tag name="TABLE_ENDDRAG_RECT" val="49*260*786*164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commondata" val="eyJoZGlkIjoiN2VmNDZmZWVlOTcwMjgwM2E3OWZjZDA5ODhkYWJkMDcifQ==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CCFFFF"/>
            </a:gs>
            <a:gs pos="100000">
              <a:srgbClr val="CCFFFF">
                <a:gamma/>
                <a:tint val="48627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0" lang="zh-CN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CCFFFF"/>
            </a:gs>
            <a:gs pos="100000">
              <a:srgbClr val="CCFFFF">
                <a:gamma/>
                <a:tint val="48627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0" lang="zh-CN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1149</Words>
  <Application>WPS 演示</Application>
  <PresentationFormat>自定义</PresentationFormat>
  <Paragraphs>164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11</vt:i4>
      </vt:variant>
    </vt:vector>
  </HeadingPairs>
  <TitlesOfParts>
    <vt:vector size="29" baseType="lpstr">
      <vt:lpstr>Arial</vt:lpstr>
      <vt:lpstr>宋体</vt:lpstr>
      <vt:lpstr>Wingdings</vt:lpstr>
      <vt:lpstr>黑体</vt:lpstr>
      <vt:lpstr>楷体</vt:lpstr>
      <vt:lpstr>新宋体</vt:lpstr>
      <vt:lpstr>Times New Roman</vt:lpstr>
      <vt:lpstr>方正舒体</vt:lpstr>
      <vt:lpstr>微软雅黑</vt:lpstr>
      <vt:lpstr>Arial Unicode MS</vt:lpstr>
      <vt:lpstr>Calibri</vt:lpstr>
      <vt:lpstr>默认设计模板</vt:lpstr>
      <vt:lpstr>1_默认设计模板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LHCan</dc:creator>
  <cp:lastModifiedBy>Jiangbaiping</cp:lastModifiedBy>
  <cp:revision>70</cp:revision>
  <dcterms:created xsi:type="dcterms:W3CDTF">2015-05-05T08:02:00Z</dcterms:created>
  <dcterms:modified xsi:type="dcterms:W3CDTF">2023-11-16T05:54:06Z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28AD2F4152EC495099510A4233C7F55E_12</vt:lpwstr>
  </property>
  <property fmtid="{D5CDD505-2E9C-101B-9397-08002B2CF9AE}" pid="3" name="KSOProductBuildVer">
    <vt:lpwstr>2052-12.1.0.15933</vt:lpwstr>
  </property>
</Properties>
</file>