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63" r:id="rId4"/>
    <p:sldId id="264" r:id="rId5"/>
    <p:sldId id="265" r:id="rId6"/>
    <p:sldId id="290" r:id="rId7"/>
    <p:sldId id="266" r:id="rId8"/>
    <p:sldId id="267" r:id="rId9"/>
    <p:sldId id="275" r:id="rId10"/>
    <p:sldId id="276" r:id="rId11"/>
    <p:sldId id="277" r:id="rId12"/>
    <p:sldId id="279" r:id="rId13"/>
    <p:sldId id="280" r:id="rId14"/>
    <p:sldId id="278" r:id="rId15"/>
    <p:sldId id="282" r:id="rId16"/>
    <p:sldId id="268" r:id="rId17"/>
    <p:sldId id="286" r:id="rId18"/>
    <p:sldId id="288" r:id="rId19"/>
    <p:sldId id="28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9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tags" Target="../tags/tag7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tags" Target="../tags/tag73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77.xml"/><Relationship Id="rId7" Type="http://schemas.openxmlformats.org/officeDocument/2006/relationships/image" Target="../media/image9.png"/><Relationship Id="rId6" Type="http://schemas.openxmlformats.org/officeDocument/2006/relationships/tags" Target="../tags/tag76.xml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78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9.png"/><Relationship Id="rId7" Type="http://schemas.openxmlformats.org/officeDocument/2006/relationships/tags" Target="../tags/tag80.xml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79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tags" Target="../tags/tag82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5.xml"/><Relationship Id="rId4" Type="http://schemas.openxmlformats.org/officeDocument/2006/relationships/image" Target="../media/image15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6.png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tags" Target="../tags/tag71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6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2539088" y="2656888"/>
            <a:ext cx="7107396" cy="126623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52315"/>
              </a:avLst>
            </a:prstTxWarp>
            <a:spAutoFit/>
          </a:bodyPr>
          <a:lstStyle/>
          <a:p>
            <a:pPr algn="ctr"/>
            <a:r>
              <a:rPr lang="zh-CN" altLang="en-US" sz="8800" dirty="0">
                <a:solidFill>
                  <a:srgbClr val="EB4E2B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欢迎来到</a:t>
            </a:r>
            <a:r>
              <a:rPr lang="zh-CN" altLang="en-US" sz="8800" dirty="0">
                <a:solidFill>
                  <a:srgbClr val="00B0F0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心理健康课</a:t>
            </a:r>
            <a:endParaRPr lang="zh-CN" altLang="en-US" sz="8800" dirty="0">
              <a:solidFill>
                <a:srgbClr val="00B0F0"/>
              </a:solidFill>
              <a:latin typeface="造字工房悦圆（非商用）常规体" pitchFamily="50" charset="-122"/>
              <a:ea typeface="造字工房悦圆（非商用）常规体" pitchFamily="50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52146" y="4334170"/>
            <a:ext cx="309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sz="2800" b="1" dirty="0">
              <a:solidFill>
                <a:srgbClr val="FF6699"/>
              </a:solidFill>
              <a:latin typeface="造字工房悦圆（非商用）常规体" pitchFamily="50" charset="-122"/>
              <a:ea typeface="造字工房悦圆（非商用）常规体" pitchFamily="50" charset="-122"/>
              <a:sym typeface="Arial" panose="020B0604020202020204"/>
            </a:endParaRPr>
          </a:p>
        </p:txBody>
      </p:sp>
      <p:sp>
        <p:nvSpPr>
          <p:cNvPr id="22" name="稻壳儿设计师小笼包原创文档"/>
          <p:cNvSpPr txBox="1"/>
          <p:nvPr>
            <p:custDataLst>
              <p:tags r:id="rId2"/>
            </p:custDataLst>
          </p:nvPr>
        </p:nvSpPr>
        <p:spPr>
          <a:xfrm>
            <a:off x="4252595" y="4395470"/>
            <a:ext cx="338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张家港市第三中学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薛静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126490" y="440690"/>
            <a:ext cx="865251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8000" b="1" dirty="0">
                <a:solidFill>
                  <a:srgbClr val="FFC222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 </a:t>
            </a:r>
            <a:r>
              <a:rPr lang="zh-CN" altLang="en-US" sz="5400" b="1" noProof="1">
                <a:solidFill>
                  <a:srgbClr val="FFC222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  <a:sym typeface="Arial" panose="020B0604020202020204"/>
              </a:rPr>
              <a:t>嫉妒产生的四个条件</a:t>
            </a:r>
            <a:endParaRPr lang="zh-CN" altLang="en-US" sz="5400" b="1" noProof="1">
              <a:solidFill>
                <a:srgbClr val="FFC222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+mn-lt"/>
              <a:sym typeface="Arial" panose="020B0604020202020204"/>
            </a:endParaRPr>
          </a:p>
        </p:txBody>
      </p:sp>
      <p:sp>
        <p:nvSpPr>
          <p:cNvPr id="4" name="Oval 11"/>
          <p:cNvSpPr/>
          <p:nvPr/>
        </p:nvSpPr>
        <p:spPr>
          <a:xfrm>
            <a:off x="6422184" y="2499476"/>
            <a:ext cx="860425" cy="862013"/>
          </a:xfrm>
          <a:prstGeom prst="ellipse">
            <a:avLst/>
          </a:prstGeom>
          <a:solidFill>
            <a:srgbClr val="5CD193"/>
          </a:solidFill>
          <a:ln w="9525"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defRPr/>
            </a:pPr>
            <a:endParaRPr lang="ru-RU" altLang="en-US" sz="2400" dirty="0">
              <a:solidFill>
                <a:srgbClr val="FFFFFF"/>
              </a:solidFill>
              <a:ea typeface="造字工房悦圆（非商用）常规体" pitchFamily="50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5" name="Oval 12"/>
          <p:cNvSpPr/>
          <p:nvPr/>
        </p:nvSpPr>
        <p:spPr>
          <a:xfrm>
            <a:off x="6422184" y="4319704"/>
            <a:ext cx="860425" cy="862012"/>
          </a:xfrm>
          <a:prstGeom prst="ellipse">
            <a:avLst/>
          </a:prstGeom>
          <a:solidFill>
            <a:srgbClr val="FFC222"/>
          </a:solidFill>
          <a:ln w="9525"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defRPr/>
            </a:pPr>
            <a:endParaRPr lang="ru-RU" altLang="en-US" sz="2400" dirty="0">
              <a:solidFill>
                <a:srgbClr val="FFFFFF"/>
              </a:solidFill>
              <a:ea typeface="造字工房悦圆（非商用）常规体" pitchFamily="50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6" name="Freeform 101"/>
          <p:cNvSpPr/>
          <p:nvPr/>
        </p:nvSpPr>
        <p:spPr>
          <a:xfrm>
            <a:off x="6673009" y="4652127"/>
            <a:ext cx="358775" cy="276225"/>
          </a:xfrm>
          <a:custGeom>
            <a:avLst/>
            <a:gdLst/>
            <a:ahLst/>
            <a:cxnLst>
              <a:cxn ang="0">
                <a:pos x="57751" y="179329"/>
              </a:cxn>
              <a:cxn ang="0">
                <a:pos x="57751" y="179329"/>
              </a:cxn>
              <a:cxn ang="0">
                <a:pos x="114779" y="237177"/>
              </a:cxn>
              <a:cxn ang="0">
                <a:pos x="179027" y="275502"/>
              </a:cxn>
              <a:cxn ang="0">
                <a:pos x="243274" y="243685"/>
              </a:cxn>
              <a:cxn ang="0">
                <a:pos x="281534" y="186560"/>
              </a:cxn>
              <a:cxn ang="0">
                <a:pos x="179027" y="237177"/>
              </a:cxn>
              <a:cxn ang="0">
                <a:pos x="57751" y="179329"/>
              </a:cxn>
              <a:cxn ang="0">
                <a:pos x="351556" y="89665"/>
              </a:cxn>
              <a:cxn ang="0">
                <a:pos x="351556" y="89665"/>
              </a:cxn>
              <a:cxn ang="0">
                <a:pos x="197795" y="6508"/>
              </a:cxn>
              <a:cxn ang="0">
                <a:pos x="159536" y="6508"/>
              </a:cxn>
              <a:cxn ang="0">
                <a:pos x="6497" y="89665"/>
              </a:cxn>
              <a:cxn ang="0">
                <a:pos x="6497" y="115696"/>
              </a:cxn>
              <a:cxn ang="0">
                <a:pos x="159536" y="198853"/>
              </a:cxn>
              <a:cxn ang="0">
                <a:pos x="197795" y="198853"/>
              </a:cxn>
              <a:cxn ang="0">
                <a:pos x="294528" y="141005"/>
              </a:cxn>
              <a:cxn ang="0">
                <a:pos x="192020" y="115696"/>
              </a:cxn>
              <a:cxn ang="0">
                <a:pos x="179027" y="121481"/>
              </a:cxn>
              <a:cxn ang="0">
                <a:pos x="146542" y="96173"/>
              </a:cxn>
              <a:cxn ang="0">
                <a:pos x="179027" y="77372"/>
              </a:cxn>
              <a:cxn ang="0">
                <a:pos x="211511" y="89665"/>
              </a:cxn>
              <a:cxn ang="0">
                <a:pos x="319793" y="127989"/>
              </a:cxn>
              <a:cxn ang="0">
                <a:pos x="351556" y="115696"/>
              </a:cxn>
              <a:cxn ang="0">
                <a:pos x="351556" y="89665"/>
              </a:cxn>
              <a:cxn ang="0">
                <a:pos x="306800" y="250193"/>
              </a:cxn>
              <a:cxn ang="0">
                <a:pos x="306800" y="250193"/>
              </a:cxn>
              <a:cxn ang="0">
                <a:pos x="332787" y="243685"/>
              </a:cxn>
              <a:cxn ang="0">
                <a:pos x="319793" y="127989"/>
              </a:cxn>
              <a:cxn ang="0">
                <a:pos x="294528" y="141005"/>
              </a:cxn>
              <a:cxn ang="0">
                <a:pos x="306800" y="250193"/>
              </a:cxn>
            </a:cxnLst>
            <a:rect l="0" t="0" r="0" b="0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prstClr val="black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+mn-lt"/>
            </a:endParaRPr>
          </a:p>
        </p:txBody>
      </p:sp>
      <p:sp>
        <p:nvSpPr>
          <p:cNvPr id="7" name="Freeform 154"/>
          <p:cNvSpPr/>
          <p:nvPr/>
        </p:nvSpPr>
        <p:spPr>
          <a:xfrm>
            <a:off x="6717459" y="2763318"/>
            <a:ext cx="257175" cy="349251"/>
          </a:xfrm>
          <a:custGeom>
            <a:avLst/>
            <a:gdLst/>
            <a:ahLst/>
            <a:cxnLst>
              <a:cxn ang="0">
                <a:pos x="250655" y="94663"/>
              </a:cxn>
              <a:cxn ang="0">
                <a:pos x="250655" y="94663"/>
              </a:cxn>
              <a:cxn ang="0">
                <a:pos x="84035" y="12191"/>
              </a:cxn>
              <a:cxn ang="0">
                <a:pos x="6520" y="38009"/>
              </a:cxn>
              <a:cxn ang="0">
                <a:pos x="0" y="56655"/>
              </a:cxn>
              <a:cxn ang="0">
                <a:pos x="6520" y="247415"/>
              </a:cxn>
              <a:cxn ang="0">
                <a:pos x="13040" y="260324"/>
              </a:cxn>
              <a:cxn ang="0">
                <a:pos x="160825" y="348533"/>
              </a:cxn>
              <a:cxn ang="0">
                <a:pos x="167345" y="348533"/>
              </a:cxn>
              <a:cxn ang="0">
                <a:pos x="173865" y="348533"/>
              </a:cxn>
              <a:cxn ang="0">
                <a:pos x="179660" y="342796"/>
              </a:cxn>
              <a:cxn ang="0">
                <a:pos x="179660" y="145581"/>
              </a:cxn>
              <a:cxn ang="0">
                <a:pos x="173865" y="132672"/>
              </a:cxn>
              <a:cxn ang="0">
                <a:pos x="31875" y="50200"/>
              </a:cxn>
              <a:cxn ang="0">
                <a:pos x="51435" y="38009"/>
              </a:cxn>
              <a:cxn ang="0">
                <a:pos x="77515" y="31554"/>
              </a:cxn>
              <a:cxn ang="0">
                <a:pos x="218055" y="107572"/>
              </a:cxn>
              <a:cxn ang="0">
                <a:pos x="224575" y="114026"/>
              </a:cxn>
              <a:cxn ang="0">
                <a:pos x="224575" y="304787"/>
              </a:cxn>
              <a:cxn ang="0">
                <a:pos x="237615" y="316978"/>
              </a:cxn>
              <a:cxn ang="0">
                <a:pos x="256451" y="304787"/>
              </a:cxn>
              <a:cxn ang="0">
                <a:pos x="256451" y="101118"/>
              </a:cxn>
              <a:cxn ang="0">
                <a:pos x="250655" y="94663"/>
              </a:cxn>
            </a:cxnLst>
            <a:rect l="0" t="0" r="0" b="0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prstClr val="black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+mn-lt"/>
            </a:endParaRPr>
          </a:p>
        </p:txBody>
      </p:sp>
      <p:sp>
        <p:nvSpPr>
          <p:cNvPr id="8" name="Oval 2"/>
          <p:cNvSpPr/>
          <p:nvPr/>
        </p:nvSpPr>
        <p:spPr>
          <a:xfrm>
            <a:off x="781313" y="2461852"/>
            <a:ext cx="862013" cy="862013"/>
          </a:xfrm>
          <a:prstGeom prst="ellipse">
            <a:avLst/>
          </a:prstGeom>
          <a:solidFill>
            <a:srgbClr val="AA4845"/>
          </a:solidFill>
          <a:ln w="9525"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defRPr/>
            </a:pPr>
            <a:endParaRPr lang="ru-RU" altLang="en-US" sz="2400" dirty="0">
              <a:solidFill>
                <a:srgbClr val="FFFFFF"/>
              </a:solidFill>
              <a:ea typeface="造字工房悦圆（非商用）常规体" pitchFamily="50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9" name="Oval 9"/>
          <p:cNvSpPr/>
          <p:nvPr/>
        </p:nvSpPr>
        <p:spPr>
          <a:xfrm>
            <a:off x="799728" y="4341771"/>
            <a:ext cx="862013" cy="862012"/>
          </a:xfrm>
          <a:prstGeom prst="ellipse">
            <a:avLst/>
          </a:prstGeom>
          <a:solidFill>
            <a:srgbClr val="84CBEB"/>
          </a:solidFill>
          <a:ln w="9525"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defRPr/>
            </a:pPr>
            <a:endParaRPr lang="ru-RU" altLang="en-US" sz="2400" dirty="0">
              <a:solidFill>
                <a:srgbClr val="FFFFFF"/>
              </a:solidFill>
              <a:ea typeface="造字工房悦圆（非商用）常规体" pitchFamily="50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0" name="Freeform 25"/>
          <p:cNvSpPr/>
          <p:nvPr/>
        </p:nvSpPr>
        <p:spPr>
          <a:xfrm>
            <a:off x="1104528" y="4638951"/>
            <a:ext cx="247651" cy="346075"/>
          </a:xfrm>
          <a:custGeom>
            <a:avLst/>
            <a:gdLst/>
            <a:ahLst/>
            <a:cxnLst>
              <a:cxn ang="0">
                <a:pos x="139572" y="0"/>
              </a:cxn>
              <a:cxn ang="0">
                <a:pos x="139572" y="0"/>
              </a:cxn>
              <a:cxn ang="0">
                <a:pos x="114520" y="0"/>
              </a:cxn>
              <a:cxn ang="0">
                <a:pos x="114520" y="236978"/>
              </a:cxn>
              <a:cxn ang="0">
                <a:pos x="57260" y="236978"/>
              </a:cxn>
              <a:cxn ang="0">
                <a:pos x="7158" y="307060"/>
              </a:cxn>
              <a:cxn ang="0">
                <a:pos x="88753" y="333070"/>
              </a:cxn>
              <a:cxn ang="0">
                <a:pos x="139572" y="268768"/>
              </a:cxn>
              <a:cxn ang="0">
                <a:pos x="139572" y="76584"/>
              </a:cxn>
              <a:cxn ang="0">
                <a:pos x="183948" y="166174"/>
              </a:cxn>
              <a:cxn ang="0">
                <a:pos x="196832" y="166174"/>
              </a:cxn>
              <a:cxn ang="0">
                <a:pos x="139572" y="0"/>
              </a:cxn>
            </a:cxnLst>
            <a:rect l="0" t="0" r="0" b="0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prstClr val="black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+mn-lt"/>
            </a:endParaRPr>
          </a:p>
        </p:txBody>
      </p:sp>
      <p:sp>
        <p:nvSpPr>
          <p:cNvPr id="11" name="Freeform 103"/>
          <p:cNvSpPr/>
          <p:nvPr/>
        </p:nvSpPr>
        <p:spPr>
          <a:xfrm>
            <a:off x="1006104" y="2711091"/>
            <a:ext cx="276225" cy="352425"/>
          </a:xfrm>
          <a:custGeom>
            <a:avLst/>
            <a:gdLst/>
            <a:ahLst/>
            <a:cxnLst>
              <a:cxn ang="0">
                <a:pos x="83661" y="44775"/>
              </a:cxn>
              <a:cxn ang="0">
                <a:pos x="83661" y="44775"/>
              </a:cxn>
              <a:cxn ang="0">
                <a:pos x="83661" y="256375"/>
              </a:cxn>
              <a:cxn ang="0">
                <a:pos x="45436" y="262874"/>
              </a:cxn>
              <a:cxn ang="0">
                <a:pos x="12982" y="319927"/>
              </a:cxn>
              <a:cxn ang="0">
                <a:pos x="70679" y="339426"/>
              </a:cxn>
              <a:cxn ang="0">
                <a:pos x="115394" y="288151"/>
              </a:cxn>
              <a:cxn ang="0">
                <a:pos x="115394" y="115549"/>
              </a:cxn>
              <a:cxn ang="0">
                <a:pos x="243049" y="83051"/>
              </a:cxn>
              <a:cxn ang="0">
                <a:pos x="243049" y="224599"/>
              </a:cxn>
              <a:cxn ang="0">
                <a:pos x="204825" y="224599"/>
              </a:cxn>
              <a:cxn ang="0">
                <a:pos x="172370" y="288151"/>
              </a:cxn>
              <a:cxn ang="0">
                <a:pos x="230067" y="306928"/>
              </a:cxn>
              <a:cxn ang="0">
                <a:pos x="275504" y="256375"/>
              </a:cxn>
              <a:cxn ang="0">
                <a:pos x="275504" y="0"/>
              </a:cxn>
              <a:cxn ang="0">
                <a:pos x="83661" y="44775"/>
              </a:cxn>
            </a:cxnLst>
            <a:rect l="0" t="0" r="0" b="0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prstClr val="black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+mn-lt"/>
            </a:endParaRPr>
          </a:p>
        </p:txBody>
      </p:sp>
      <p:sp>
        <p:nvSpPr>
          <p:cNvPr id="34" name="稻壳儿设计师小笼包原创文档"/>
          <p:cNvSpPr txBox="1"/>
          <p:nvPr/>
        </p:nvSpPr>
        <p:spPr bwMode="auto">
          <a:xfrm>
            <a:off x="1661795" y="2323465"/>
            <a:ext cx="4019550" cy="9975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  <a:defRPr/>
            </a:pPr>
            <a:r>
              <a:rPr lang="zh-CN" altLang="en-US" sz="2000" b="1" spc="300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对方与我们的相似性较高。</a:t>
            </a:r>
            <a:endParaRPr lang="zh-CN" altLang="en-US" sz="2000" b="1" spc="300" dirty="0">
              <a:solidFill>
                <a:srgbClr val="1D41D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  <a:buNone/>
              <a:defRPr/>
            </a:pPr>
            <a:r>
              <a:rPr lang="zh-CN" altLang="en-US" sz="20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小馨和小睿是同班同学，且都比较优秀。</a:t>
            </a:r>
            <a:endParaRPr lang="zh-CN" altLang="en-US" sz="20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稻壳儿设计师小笼包原创文档"/>
          <p:cNvSpPr txBox="1"/>
          <p:nvPr/>
        </p:nvSpPr>
        <p:spPr bwMode="auto">
          <a:xfrm>
            <a:off x="7411720" y="2277110"/>
            <a:ext cx="4197985" cy="9975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b="1" spc="300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比较的东西是我们比较在乎的。</a:t>
            </a:r>
            <a:endParaRPr lang="zh-CN" altLang="en-US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小馨很在意自己的学习成绩和获得他人认可。</a:t>
            </a:r>
            <a:endParaRPr lang="zh-CN" altLang="en-US" sz="20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稻壳儿设计师小笼包原创文档"/>
          <p:cNvSpPr txBox="1"/>
          <p:nvPr/>
        </p:nvSpPr>
        <p:spPr bwMode="auto">
          <a:xfrm>
            <a:off x="1651635" y="4247515"/>
            <a:ext cx="3836670" cy="9975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  <a:defRPr/>
            </a:pPr>
            <a:r>
              <a:rPr lang="zh-CN" altLang="en-US" sz="2000" b="1" spc="300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认为他人“运气太好”。</a:t>
            </a:r>
            <a:endParaRPr lang="zh-CN" altLang="en-US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  <a:buNone/>
              <a:defRPr/>
            </a:pPr>
            <a:r>
              <a:rPr lang="zh-CN" altLang="en-US" sz="20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小馨觉得小睿很轻松就能取得成功，似乎没什么烦恼。</a:t>
            </a:r>
            <a:endParaRPr lang="zh-CN" altLang="en-US" sz="20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" name="稻壳儿设计师小笼包原创文档"/>
          <p:cNvSpPr txBox="1"/>
          <p:nvPr/>
        </p:nvSpPr>
        <p:spPr bwMode="auto">
          <a:xfrm>
            <a:off x="7310120" y="4217035"/>
            <a:ext cx="4528820" cy="9975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b="1" spc="300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当我们努力了，却做得没有别人好，就会倾向于嫉妒。</a:t>
            </a:r>
            <a:endParaRPr lang="zh-CN" altLang="en-US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小馨努力学习依旧无法超越小睿。</a:t>
            </a:r>
            <a:endParaRPr lang="zh-CN" altLang="en-US" sz="20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 bldLvl="0" animBg="1"/>
      <p:bldP spid="8" grpId="0" bldLvl="0" animBg="1"/>
      <p:bldP spid="7" grpId="0" bldLvl="0" animBg="1"/>
      <p:bldP spid="4" grpId="0" bldLvl="0" animBg="1"/>
      <p:bldP spid="22" grpId="0"/>
      <p:bldP spid="35" grpId="0"/>
      <p:bldP spid="10" grpId="0" bldLvl="0" animBg="1"/>
      <p:bldP spid="9" grpId="0" bldLvl="0" animBg="1"/>
      <p:bldP spid="5" grpId="0" bldLvl="0" animBg="1"/>
      <p:bldP spid="6" grpId="0" bldLvl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71120" y="176530"/>
            <a:ext cx="859663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第二站：情绪探秘站</a:t>
            </a:r>
            <a:r>
              <a:rPr lang="en-US" altLang="zh-CN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接纳</a:t>
            </a:r>
            <a:r>
              <a:rPr lang="zh-CN" altLang="en-US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嫉妒</a:t>
            </a:r>
            <a:endParaRPr lang="zh-CN" altLang="en-US" sz="2800" b="1" noProof="1" dirty="0">
              <a:solidFill>
                <a:srgbClr val="C00000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+mn-lt"/>
              <a:sym typeface="Arial" panose="020B0604020202020204"/>
            </a:endParaRPr>
          </a:p>
        </p:txBody>
      </p:sp>
      <p:sp>
        <p:nvSpPr>
          <p:cNvPr id="7" name="矩形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6180" y="2199640"/>
            <a:ext cx="1004633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457200" fontAlgn="auto">
              <a:lnSpc>
                <a:spcPct val="200000"/>
              </a:lnSpc>
              <a:defRPr/>
            </a:pPr>
            <a:r>
              <a:rPr lang="en-US" altLang="zh-CN" sz="2800" b="1">
                <a:latin typeface="宋体" panose="02010600030101010101" pitchFamily="2" charset="-122"/>
                <a:sym typeface="+mn-ea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我知道自己现在很嫉妒，虽然这种情绪让我感觉很不舒服，但我可以允许自己和嫉妒待一会儿，这可能会让我发现一些不一样的东西。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造字工房悦圆（非商用）常规体" pitchFamily="50" charset="-122"/>
              <a:ea typeface="造字工房悦圆（非商用）常规体" pitchFamily="50" charset="-122"/>
              <a:sym typeface="+mn-ea"/>
            </a:endParaRPr>
          </a:p>
        </p:txBody>
      </p:sp>
      <p:pic>
        <p:nvPicPr>
          <p:cNvPr id="6" name="夜色钢琴 - 安静的夜晚   钢琴曲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2685" y="607187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94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62885" y="4005580"/>
            <a:ext cx="6925945" cy="15335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93795" y="4438650"/>
            <a:ext cx="5756275" cy="7683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情绪调节站</a:t>
            </a:r>
            <a:r>
              <a:rPr lang="en-US" altLang="zh-CN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 </a:t>
            </a:r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化解</a:t>
            </a:r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嫉妒</a:t>
            </a:r>
            <a:endParaRPr lang="zh-CN" altLang="en-US" sz="4400" b="1" dirty="0">
              <a:solidFill>
                <a:srgbClr val="D9463B"/>
              </a:solidFill>
              <a:latin typeface="造字工房悦圆（非商用）常规体" pitchFamily="50" charset="-122"/>
              <a:ea typeface="造字工房悦圆（非商用）常规体" pitchFamily="5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936522" y="1777643"/>
            <a:ext cx="2507225" cy="215364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"/>
            <a:ext cx="12192000" cy="6911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1120" y="176530"/>
            <a:ext cx="8596630" cy="47561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ts val="3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第三站：情绪调节站</a:t>
            </a:r>
            <a:r>
              <a:rPr lang="en-US" altLang="zh-CN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化解</a:t>
            </a:r>
            <a:r>
              <a:rPr lang="zh-CN" altLang="en-US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嫉妒</a:t>
            </a:r>
            <a:endParaRPr lang="zh-CN" altLang="en-US" sz="2800" b="1" noProof="1" dirty="0">
              <a:solidFill>
                <a:srgbClr val="C00000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+mn-lt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94970" y="1801495"/>
            <a:ext cx="666178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   </a:t>
            </a:r>
            <a:r>
              <a:rPr lang="en-US" altLang="zh-CN" sz="26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        </a:t>
            </a:r>
            <a:r>
              <a:rPr lang="zh-CN" sz="26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化解嫉妒的小妙招</a:t>
            </a:r>
            <a:endParaRPr lang="zh-CN" sz="26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r>
              <a:rPr lang="zh-CN" sz="26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活动要求：</a:t>
            </a:r>
            <a:endParaRPr lang="zh-CN" sz="26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r>
              <a:rPr lang="zh-CN" sz="26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1.</a:t>
            </a:r>
            <a:r>
              <a:rPr lang="zh-CN" sz="2600" b="1" dirty="0">
                <a:solidFill>
                  <a:srgbClr val="FF0000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第一步。</a:t>
            </a:r>
            <a:r>
              <a:rPr lang="zh-CN" sz="26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请写出化解嫉妒情绪的具体做法，越具体越好。</a:t>
            </a:r>
            <a:endParaRPr lang="zh-CN" sz="26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r>
              <a:rPr lang="zh-CN" sz="26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2.</a:t>
            </a:r>
            <a:r>
              <a:rPr lang="zh-CN" sz="2600" b="1" dirty="0">
                <a:solidFill>
                  <a:srgbClr val="FF0000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第二步。</a:t>
            </a:r>
            <a:r>
              <a:rPr lang="zh-CN" sz="26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每位同学轮流在小组里分享你的妙招。</a:t>
            </a:r>
            <a:endParaRPr lang="zh-CN" sz="26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r>
              <a:rPr lang="zh-CN" sz="26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3.</a:t>
            </a:r>
            <a:r>
              <a:rPr lang="zh-CN" sz="2600" b="1" dirty="0">
                <a:solidFill>
                  <a:srgbClr val="FF0000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第三步。</a:t>
            </a:r>
            <a:r>
              <a:rPr lang="zh-CN" sz="26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所有同学分享完后，请给你最认可的做法后点赞，贴上点赞小爱心。</a:t>
            </a:r>
            <a:endParaRPr lang="zh-CN" sz="26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r>
              <a:rPr lang="zh-CN" sz="26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4.</a:t>
            </a:r>
            <a:r>
              <a:rPr lang="zh-CN" sz="2600" b="1" dirty="0">
                <a:solidFill>
                  <a:srgbClr val="FF0000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第四步。</a:t>
            </a:r>
            <a:r>
              <a:rPr lang="zh-CN" sz="26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将获赞最多的做法提炼成几个字，写在老师发的卡片上。</a:t>
            </a:r>
            <a:endParaRPr lang="zh-CN" sz="26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r>
              <a:rPr lang="zh-CN" sz="26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5.</a:t>
            </a:r>
            <a:r>
              <a:rPr lang="zh-CN" sz="2600" b="1" dirty="0">
                <a:solidFill>
                  <a:srgbClr val="FF0000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第五步。</a:t>
            </a:r>
            <a:r>
              <a:rPr lang="zh-CN" sz="26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请小组长作为代表分享小组方法。</a:t>
            </a:r>
            <a:endParaRPr lang="zh-CN" sz="26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</p:txBody>
      </p:sp>
      <p:pic>
        <p:nvPicPr>
          <p:cNvPr id="177" name="夜色钢琴 - 安静的夜晚   钢琴曲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46510" y="6238875"/>
            <a:ext cx="619125" cy="619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40575" y="2065655"/>
            <a:ext cx="4050030" cy="417322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7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indefinite" fill="hold"/>
                                        <p:tgtEl>
                                          <p:spTgt spid="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1120" y="176530"/>
            <a:ext cx="8596630" cy="47561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ts val="3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第三站：情绪调节站</a:t>
            </a:r>
            <a:r>
              <a:rPr lang="en-US" altLang="zh-CN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化解</a:t>
            </a:r>
            <a:r>
              <a:rPr lang="zh-CN" altLang="en-US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嫉妒</a:t>
            </a:r>
            <a:endParaRPr lang="zh-CN" altLang="en-US" sz="2800" b="1" noProof="1" dirty="0">
              <a:solidFill>
                <a:srgbClr val="C00000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+mn-lt"/>
              <a:sym typeface="Arial" panose="020B060402020202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8880" y="2049780"/>
            <a:ext cx="8652510" cy="47561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ts val="3000"/>
              </a:lnSpc>
            </a:pPr>
            <a:r>
              <a:rPr lang="en-US" altLang="zh-CN" sz="8000" b="1" dirty="0">
                <a:solidFill>
                  <a:srgbClr val="FFC222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 </a:t>
            </a:r>
            <a:r>
              <a:rPr lang="zh-CN" altLang="en-US" sz="5400" b="1" dirty="0">
                <a:solidFill>
                  <a:srgbClr val="FFC222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化嫉妒为动力</a:t>
            </a:r>
            <a:endParaRPr lang="zh-CN" altLang="en-US" sz="5400" b="1" noProof="1" dirty="0">
              <a:solidFill>
                <a:srgbClr val="FFC222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+mn-lt"/>
              <a:sym typeface="Arial" panose="020B0604020202020204"/>
            </a:endParaRPr>
          </a:p>
        </p:txBody>
      </p:sp>
      <p:sp>
        <p:nvSpPr>
          <p:cNvPr id="8" name="稻壳儿设计师小笼包原创文档"/>
          <p:cNvSpPr txBox="1"/>
          <p:nvPr/>
        </p:nvSpPr>
        <p:spPr bwMode="auto">
          <a:xfrm>
            <a:off x="860425" y="3498850"/>
            <a:ext cx="2931795" cy="14960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  <a:defRPr/>
            </a:pPr>
            <a:r>
              <a:rPr lang="zh-CN" altLang="en-US" sz="24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我很嫉妒我的姐姐，因为她比我会交朋友。</a:t>
            </a:r>
            <a:endParaRPr lang="zh-CN" altLang="en-US" sz="24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58190" y="3267710"/>
            <a:ext cx="3077210" cy="3017520"/>
          </a:xfrm>
          <a:prstGeom prst="roundRect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noFill/>
            </a:endParaRPr>
          </a:p>
        </p:txBody>
      </p:sp>
      <p:sp>
        <p:nvSpPr>
          <p:cNvPr id="10" name="稻壳儿设计师小笼包原创文档"/>
          <p:cNvSpPr txBox="1"/>
          <p:nvPr/>
        </p:nvSpPr>
        <p:spPr bwMode="auto">
          <a:xfrm>
            <a:off x="4476115" y="3418840"/>
            <a:ext cx="2931795" cy="14960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  <a:defRPr/>
            </a:pPr>
            <a:r>
              <a:rPr lang="zh-CN" altLang="en-US" sz="24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我也很想拥有很多朋友。</a:t>
            </a:r>
            <a:endParaRPr lang="zh-CN" altLang="en-US" sz="24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311650" y="3261995"/>
            <a:ext cx="3077210" cy="3017520"/>
          </a:xfrm>
          <a:prstGeom prst="roundRect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noFill/>
            </a:endParaRPr>
          </a:p>
        </p:txBody>
      </p:sp>
      <p:sp>
        <p:nvSpPr>
          <p:cNvPr id="12" name="稻壳儿设计师小笼包原创文档"/>
          <p:cNvSpPr txBox="1"/>
          <p:nvPr/>
        </p:nvSpPr>
        <p:spPr bwMode="auto">
          <a:xfrm>
            <a:off x="8091805" y="3418840"/>
            <a:ext cx="2931795" cy="14960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  <a:defRPr/>
            </a:pPr>
            <a:r>
              <a:rPr lang="zh-CN" altLang="en-US" sz="24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打开心扉，主动结交朋友。多关心关注朋友生活，寻找共同话题。</a:t>
            </a:r>
            <a:endParaRPr lang="zh-CN" altLang="en-US" sz="24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840980" y="3280410"/>
            <a:ext cx="3077210" cy="3017520"/>
          </a:xfrm>
          <a:prstGeom prst="roundRect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noFill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878580" y="4570095"/>
            <a:ext cx="418465" cy="344805"/>
          </a:xfrm>
          <a:prstGeom prst="right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7407910" y="4564380"/>
            <a:ext cx="418465" cy="344805"/>
          </a:xfrm>
          <a:prstGeom prst="right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335" y="4994910"/>
            <a:ext cx="1129030" cy="11233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565" y="4672330"/>
            <a:ext cx="1971040" cy="1445895"/>
          </a:xfrm>
          <a:prstGeom prst="rect">
            <a:avLst/>
          </a:prstGeom>
        </p:spPr>
      </p:pic>
      <p:sp>
        <p:nvSpPr>
          <p:cNvPr id="18" name="稻壳儿设计师小笼包原创文档"/>
          <p:cNvSpPr txBox="1"/>
          <p:nvPr/>
        </p:nvSpPr>
        <p:spPr bwMode="auto">
          <a:xfrm>
            <a:off x="1442720" y="2525395"/>
            <a:ext cx="1873885" cy="736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  <a:defRPr/>
            </a:pPr>
            <a:r>
              <a:rPr lang="zh-CN" altLang="en-US" sz="24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嫉妒来临</a:t>
            </a:r>
            <a:endParaRPr lang="zh-CN" altLang="en-US" sz="24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稻壳儿设计师小笼包原创文档"/>
          <p:cNvSpPr txBox="1"/>
          <p:nvPr/>
        </p:nvSpPr>
        <p:spPr bwMode="auto">
          <a:xfrm>
            <a:off x="5130800" y="2525395"/>
            <a:ext cx="1623060" cy="736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  <a:defRPr/>
            </a:pPr>
            <a:r>
              <a:rPr lang="zh-CN" altLang="en-US" sz="24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嫉妒背后</a:t>
            </a:r>
            <a:endParaRPr lang="zh-CN" altLang="en-US" sz="24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稻壳儿设计师小笼包原创文档"/>
          <p:cNvSpPr txBox="1"/>
          <p:nvPr/>
        </p:nvSpPr>
        <p:spPr bwMode="auto">
          <a:xfrm>
            <a:off x="8568055" y="2503170"/>
            <a:ext cx="1623060" cy="736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  <a:defRPr/>
            </a:pPr>
            <a:r>
              <a:rPr lang="zh-CN" altLang="en-US" sz="24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转化嫉妒</a:t>
            </a:r>
            <a:endParaRPr lang="zh-CN" altLang="en-US" sz="24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7" name="夜色钢琴 - 安静的夜晚   钢琴曲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310620" y="6143625"/>
            <a:ext cx="619125" cy="6191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77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9" dur="indefinite" fill="hold"/>
                                        <p:tgtEl>
                                          <p:spTgt spid="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 animBg="1"/>
      <p:bldP spid="19" grpId="0"/>
      <p:bldP spid="11" grpId="0" animBg="1"/>
      <p:bldP spid="10" grpId="0"/>
      <p:bldP spid="14" grpId="0" animBg="1"/>
      <p:bldP spid="20" grpId="0"/>
      <p:bldP spid="15" grpId="0" animBg="1"/>
      <p:bldP spid="13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62885" y="4005580"/>
            <a:ext cx="6925945" cy="15335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93795" y="4438650"/>
            <a:ext cx="5756275" cy="7683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情绪和解站</a:t>
            </a:r>
            <a:r>
              <a:rPr lang="en-US" altLang="zh-CN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 </a:t>
            </a:r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超越</a:t>
            </a:r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嫉妒</a:t>
            </a:r>
            <a:endParaRPr lang="zh-CN" altLang="en-US" sz="4400" b="1" dirty="0">
              <a:solidFill>
                <a:srgbClr val="D9463B"/>
              </a:solidFill>
              <a:latin typeface="造字工房悦圆（非商用）常规体" pitchFamily="50" charset="-122"/>
              <a:ea typeface="造字工房悦圆（非商用）常规体" pitchFamily="50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213350" y="1902460"/>
            <a:ext cx="2573020" cy="22815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8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1120" y="176530"/>
            <a:ext cx="8596630" cy="47561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ts val="3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第四站：情绪和解站</a:t>
            </a:r>
            <a:r>
              <a:rPr lang="en-US" altLang="zh-CN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超越</a:t>
            </a:r>
            <a:r>
              <a:rPr lang="zh-CN" altLang="en-US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嫉妒</a:t>
            </a:r>
            <a:endParaRPr lang="zh-CN" altLang="en-US" sz="2800" b="1" noProof="1" dirty="0">
              <a:solidFill>
                <a:srgbClr val="C00000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+mn-lt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57835" y="2181860"/>
            <a:ext cx="66605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我扭我感觉</a:t>
            </a:r>
            <a:endParaRPr lang="zh-CN" sz="28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endParaRPr lang="zh-CN" sz="28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r>
              <a:rPr lang="zh-CN" sz="28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活动：</a:t>
            </a:r>
            <a:endParaRPr lang="zh-CN" sz="28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pPr indent="711200" fontAlgn="auto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sz="28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请你</a:t>
            </a:r>
            <a:r>
              <a:rPr lang="zh-CN" altLang="en-US" sz="28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选择任意颜色、根数的扭扭棒，将</a:t>
            </a:r>
            <a:r>
              <a:rPr lang="en-US" altLang="zh-CN" sz="28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“</a:t>
            </a:r>
            <a:r>
              <a:rPr lang="zh-CN" altLang="en-US" sz="28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嫉妒</a:t>
            </a:r>
            <a:r>
              <a:rPr lang="en-US" altLang="zh-CN" sz="28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”</a:t>
            </a:r>
            <a:r>
              <a:rPr lang="zh-CN" altLang="en-US" sz="28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的感觉扭出来。</a:t>
            </a:r>
            <a:endParaRPr lang="zh-CN" altLang="en-US" sz="28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pPr indent="711200" fontAlgn="auto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endParaRPr lang="zh-CN" altLang="en-US" sz="28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r>
              <a:rPr lang="zh-CN" altLang="en-US" sz="28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要求：</a:t>
            </a:r>
            <a:endParaRPr lang="zh-CN" altLang="en-US" sz="28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pPr indent="711200" algn="l"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sz="28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形象生动，富有创意。</a:t>
            </a:r>
            <a:endParaRPr lang="zh-CN" sz="28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endParaRPr lang="zh-CN" altLang="en-US" sz="28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735" y="1960245"/>
            <a:ext cx="3937635" cy="45377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2955290" y="2331720"/>
            <a:ext cx="607060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sz="2800" b="1" dirty="0">
                <a:solidFill>
                  <a:srgbClr val="AA4845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+mn-ea"/>
              </a:rPr>
              <a:t>希望从此以后，</a:t>
            </a:r>
            <a:endParaRPr sz="2800" b="1" dirty="0">
              <a:solidFill>
                <a:srgbClr val="AA4845"/>
              </a:solidFill>
              <a:latin typeface="造字工房悦圆（非商用）常规体" pitchFamily="50" charset="-122"/>
              <a:ea typeface="造字工房悦圆（非商用）常规体" pitchFamily="50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sz="2800" b="1" dirty="0">
                <a:solidFill>
                  <a:srgbClr val="AA4845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+mn-ea"/>
              </a:rPr>
              <a:t>同学们能和嫉妒和解，</a:t>
            </a:r>
            <a:endParaRPr sz="2800" b="1" dirty="0">
              <a:solidFill>
                <a:srgbClr val="AA4845"/>
              </a:solidFill>
              <a:latin typeface="造字工房悦圆（非商用）常规体" pitchFamily="50" charset="-122"/>
              <a:ea typeface="造字工房悦圆（非商用）常规体" pitchFamily="50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sz="2800" b="1" dirty="0">
                <a:solidFill>
                  <a:srgbClr val="AA4845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+mn-ea"/>
              </a:rPr>
              <a:t>珍惜自己所拥有的</a:t>
            </a:r>
            <a:r>
              <a:rPr sz="2800" b="1" dirty="0">
                <a:solidFill>
                  <a:srgbClr val="AA4845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+mn-ea"/>
              </a:rPr>
              <a:t>，</a:t>
            </a:r>
            <a:endParaRPr sz="2800" b="1" dirty="0">
              <a:solidFill>
                <a:srgbClr val="AA4845"/>
              </a:solidFill>
              <a:latin typeface="造字工房悦圆（非商用）常规体" pitchFamily="50" charset="-122"/>
              <a:ea typeface="造字工房悦圆（非商用）常规体" pitchFamily="50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sz="2800" b="1" dirty="0">
                <a:solidFill>
                  <a:srgbClr val="AA4845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+mn-ea"/>
              </a:rPr>
              <a:t>努力拼搏所渴望的</a:t>
            </a:r>
            <a:r>
              <a:rPr sz="2800" b="1" dirty="0">
                <a:solidFill>
                  <a:srgbClr val="AA4845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+mn-ea"/>
              </a:rPr>
              <a:t>，</a:t>
            </a:r>
            <a:endParaRPr sz="2800" b="1" dirty="0">
              <a:solidFill>
                <a:srgbClr val="AA4845"/>
              </a:solidFill>
              <a:latin typeface="造字工房悦圆（非商用）常规体" pitchFamily="50" charset="-122"/>
              <a:ea typeface="造字工房悦圆（非商用）常规体" pitchFamily="50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sz="2800" b="1" dirty="0">
                <a:solidFill>
                  <a:srgbClr val="AA4845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+mn-ea"/>
              </a:rPr>
              <a:t>感恩每一份美好</a:t>
            </a:r>
            <a:r>
              <a:rPr sz="2800" b="1" dirty="0">
                <a:solidFill>
                  <a:srgbClr val="AA4845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+mn-ea"/>
              </a:rPr>
              <a:t>。</a:t>
            </a:r>
            <a:endParaRPr sz="2800" b="1" dirty="0">
              <a:solidFill>
                <a:srgbClr val="AA4845"/>
              </a:solidFill>
              <a:latin typeface="造字工房悦圆（非商用）常规体" pitchFamily="50" charset="-122"/>
              <a:ea typeface="造字工房悦圆（非商用）常规体" pitchFamily="5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6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1581" y="2631435"/>
            <a:ext cx="884812" cy="92333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rgbClr val="89DDCE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宋体" panose="02010600030101010101" pitchFamily="2" charset="-122"/>
                <a:sym typeface="Arial" panose="020B0604020202020204"/>
              </a:rPr>
              <a:t>的</a:t>
            </a:r>
            <a:endParaRPr lang="en-US" altLang="zh-CN" sz="6000" b="1" dirty="0">
              <a:solidFill>
                <a:srgbClr val="89DDCE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4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80869" y="2597192"/>
            <a:ext cx="884812" cy="1107996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b="1" dirty="0">
                <a:solidFill>
                  <a:srgbClr val="FDCF55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宋体" panose="02010600030101010101" pitchFamily="2" charset="-122"/>
                <a:sym typeface="Arial" panose="020B0604020202020204"/>
              </a:rPr>
              <a:t>感</a:t>
            </a:r>
            <a:endParaRPr lang="en-US" altLang="zh-CN" sz="7200" b="1" dirty="0">
              <a:solidFill>
                <a:srgbClr val="FDCF55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6660" y="2539123"/>
            <a:ext cx="884812" cy="1107996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b="1" dirty="0">
                <a:solidFill>
                  <a:srgbClr val="AA4845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宋体" panose="02010600030101010101" pitchFamily="2" charset="-122"/>
                <a:sym typeface="Arial" panose="020B0604020202020204"/>
              </a:rPr>
              <a:t>你</a:t>
            </a:r>
            <a:endParaRPr lang="en-US" altLang="zh-CN" sz="7200" b="1" dirty="0">
              <a:solidFill>
                <a:srgbClr val="AA4845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7" name="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00148" y="2610323"/>
            <a:ext cx="884812" cy="1015663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>
                <a:solidFill>
                  <a:srgbClr val="EB4E2B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宋体" panose="02010600030101010101" pitchFamily="2" charset="-122"/>
                <a:sym typeface="Arial" panose="020B0604020202020204"/>
              </a:rPr>
              <a:t>参</a:t>
            </a:r>
            <a:endParaRPr lang="en-US" altLang="zh-CN" sz="6600" b="1" dirty="0">
              <a:solidFill>
                <a:srgbClr val="EB4E2B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02973" y="1751828"/>
            <a:ext cx="4957454" cy="83099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52315"/>
              </a:avLst>
            </a:prstTxWarp>
            <a:spAutoFit/>
          </a:bodyPr>
          <a:lstStyle/>
          <a:p>
            <a:pPr algn="ctr"/>
            <a:r>
              <a:rPr lang="en-US" altLang="zh-CN" sz="8800" dirty="0">
                <a:solidFill>
                  <a:srgbClr val="EB4E2B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Thank </a:t>
            </a:r>
            <a:r>
              <a:rPr lang="en-US" altLang="zh-CN" sz="8800" dirty="0">
                <a:solidFill>
                  <a:srgbClr val="89DDCE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you</a:t>
            </a:r>
            <a:r>
              <a:rPr lang="en-US" altLang="zh-CN" sz="8800" dirty="0">
                <a:solidFill>
                  <a:srgbClr val="EB4E2B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 </a:t>
            </a:r>
            <a:r>
              <a:rPr lang="en-US" altLang="zh-CN" sz="8800" dirty="0">
                <a:solidFill>
                  <a:srgbClr val="FDCF55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for</a:t>
            </a:r>
            <a:r>
              <a:rPr lang="en-US" altLang="zh-CN" sz="8800" dirty="0">
                <a:solidFill>
                  <a:srgbClr val="EB4E2B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 </a:t>
            </a:r>
            <a:r>
              <a:rPr lang="en-US" altLang="zh-CN" sz="8800" dirty="0">
                <a:solidFill>
                  <a:srgbClr val="84CBEB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watching</a:t>
            </a:r>
            <a:endParaRPr lang="zh-CN" altLang="en-US" sz="8800" dirty="0">
              <a:solidFill>
                <a:srgbClr val="84CBEB"/>
              </a:solidFill>
              <a:latin typeface="造字工房悦圆（非商用）常规体" pitchFamily="50" charset="-122"/>
              <a:ea typeface="造字工房悦圆（非商用）常规体" pitchFamily="50" charset="-122"/>
              <a:sym typeface="Arial" panose="020B0604020202020204"/>
            </a:endParaRPr>
          </a:p>
        </p:txBody>
      </p:sp>
      <p:sp>
        <p:nvSpPr>
          <p:cNvPr id="9" name="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98765" y="2805801"/>
            <a:ext cx="884812" cy="830997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84CBEB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宋体" panose="02010600030101010101" pitchFamily="2" charset="-122"/>
                <a:sym typeface="Arial" panose="020B0604020202020204"/>
              </a:rPr>
              <a:t>谢</a:t>
            </a:r>
            <a:endParaRPr lang="en-US" altLang="zh-CN" sz="5400" b="1" dirty="0">
              <a:solidFill>
                <a:srgbClr val="84CBEB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1" name="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9915" y="2872956"/>
            <a:ext cx="884812" cy="738664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69B88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宋体" panose="02010600030101010101" pitchFamily="2" charset="-122"/>
                <a:sym typeface="Arial" panose="020B0604020202020204"/>
              </a:rPr>
              <a:t>与</a:t>
            </a:r>
            <a:endParaRPr lang="en-US" altLang="zh-CN" sz="4800" b="1" dirty="0">
              <a:solidFill>
                <a:srgbClr val="069B88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宋体" panose="02010600030101010101" pitchFamily="2" charset="-122"/>
              <a:sym typeface="Arial" panose="020B0604020202020204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4" y="-262857"/>
            <a:ext cx="1694835" cy="170093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  <p:bldP spid="8" grpId="0"/>
          <p:bldP spid="9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6" grpId="0"/>
          <p:bldP spid="7" grpId="0"/>
          <p:bldP spid="8" grpId="0"/>
          <p:bldP spid="9" grpId="0"/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491740" y="2971592"/>
            <a:ext cx="4601936" cy="27997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认真倾听</a:t>
            </a:r>
            <a:endParaRPr lang="zh-CN" altLang="en-US" sz="4400" b="1" dirty="0">
              <a:solidFill>
                <a:srgbClr val="D9463B"/>
              </a:solidFill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pPr algn="ctr"/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积极参与</a:t>
            </a:r>
            <a:endParaRPr lang="zh-CN" altLang="en-US" sz="4400" b="1" dirty="0">
              <a:solidFill>
                <a:srgbClr val="D9463B"/>
              </a:solidFill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pPr algn="ctr"/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真诚分享</a:t>
            </a:r>
            <a:endParaRPr lang="zh-CN" altLang="en-US" sz="4400" b="1" dirty="0">
              <a:solidFill>
                <a:srgbClr val="D9463B"/>
              </a:solidFill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pPr algn="ctr"/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保守秘密</a:t>
            </a:r>
            <a:endParaRPr lang="zh-CN" altLang="en-US" sz="4400" b="1" dirty="0">
              <a:solidFill>
                <a:srgbClr val="D9463B"/>
              </a:solidFill>
              <a:latin typeface="造字工房悦圆（非商用）常规体" pitchFamily="50" charset="-122"/>
              <a:ea typeface="造字工房悦圆（非商用）常规体" pitchFamily="5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04770" y="185420"/>
            <a:ext cx="2469515" cy="23939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76525" y="1550462"/>
            <a:ext cx="4601936" cy="9220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zh-CN" altLang="en-US" sz="5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心理课堂约定</a:t>
            </a:r>
            <a:endParaRPr lang="zh-CN" altLang="en-US" sz="5400" b="1" dirty="0">
              <a:solidFill>
                <a:srgbClr val="D9463B"/>
              </a:solidFill>
              <a:latin typeface="造字工房悦圆（非商用）常规体" pitchFamily="50" charset="-122"/>
              <a:ea typeface="造字工房悦圆（非商用）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34715" y="2398395"/>
            <a:ext cx="4662805" cy="28314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95550" y="3188127"/>
            <a:ext cx="4601936" cy="2122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热身小游戏</a:t>
            </a:r>
            <a:endParaRPr lang="zh-CN" altLang="en-US" sz="4400" b="1" dirty="0">
              <a:solidFill>
                <a:srgbClr val="D9463B"/>
              </a:solidFill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pPr algn="ctr"/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情绪家族猜一猜</a:t>
            </a:r>
            <a:endParaRPr lang="zh-CN" altLang="en-US" sz="4400" b="1" dirty="0">
              <a:solidFill>
                <a:srgbClr val="D9463B"/>
              </a:solidFill>
              <a:latin typeface="造字工房悦圆（非商用）常规体" pitchFamily="50" charset="-122"/>
              <a:ea typeface="造字工房悦圆（非商用）常规体" pitchFamily="50" charset="-122"/>
            </a:endParaRPr>
          </a:p>
          <a:p>
            <a:pPr algn="ctr"/>
            <a:endParaRPr lang="zh-CN" altLang="en-US" sz="4400" b="1" dirty="0">
              <a:solidFill>
                <a:srgbClr val="D9463B"/>
              </a:solidFill>
              <a:latin typeface="造字工房悦圆（非商用）常规体" pitchFamily="50" charset="-122"/>
              <a:ea typeface="造字工房悦圆（非商用）常规体" pitchFamily="50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4262401" y="480780"/>
            <a:ext cx="3667591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游戏规则</a:t>
            </a:r>
            <a:endParaRPr lang="en-US" altLang="zh-CN" sz="3200" b="1" noProof="1">
              <a:solidFill>
                <a:srgbClr val="C00000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+mn-lt"/>
              <a:sym typeface="Arial" panose="020B06040202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33651" y="2160600"/>
            <a:ext cx="7595674" cy="3182898"/>
            <a:chOff x="2051648" y="2532193"/>
            <a:chExt cx="5616357" cy="3182897"/>
          </a:xfrm>
        </p:grpSpPr>
        <p:grpSp>
          <p:nvGrpSpPr>
            <p:cNvPr id="5" name="组合 4"/>
            <p:cNvGrpSpPr/>
            <p:nvPr/>
          </p:nvGrpSpPr>
          <p:grpSpPr>
            <a:xfrm>
              <a:off x="2772508" y="3694083"/>
              <a:ext cx="3777029" cy="925613"/>
              <a:chOff x="3668714" y="3435350"/>
              <a:chExt cx="2928013" cy="717550"/>
            </a:xfrm>
          </p:grpSpPr>
          <p:cxnSp>
            <p:nvCxnSpPr>
              <p:cNvPr id="10" name="MH_Other_9"/>
              <p:cNvCxnSpPr>
                <a:cxnSpLocks noChangeShapeType="1"/>
              </p:cNvCxnSpPr>
              <p:nvPr>
                <p:custDataLst>
                  <p:tags r:id="rId2"/>
                </p:custDataLst>
              </p:nvPr>
            </p:nvCxnSpPr>
            <p:spPr bwMode="auto">
              <a:xfrm>
                <a:off x="3668714" y="3435350"/>
                <a:ext cx="1055687" cy="717550"/>
              </a:xfrm>
              <a:prstGeom prst="line">
                <a:avLst/>
              </a:prstGeom>
              <a:noFill/>
              <a:ln w="9525">
                <a:solidFill>
                  <a:srgbClr val="84CBEB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MH_Other_10"/>
              <p:cNvCxnSpPr>
                <a:cxnSpLocks noChangeShapeType="1"/>
              </p:cNvCxnSpPr>
              <p:nvPr>
                <p:custDataLst>
                  <p:tags r:id="rId3"/>
                </p:custDataLst>
              </p:nvPr>
            </p:nvCxnSpPr>
            <p:spPr bwMode="auto">
              <a:xfrm flipH="1">
                <a:off x="5547389" y="3479800"/>
                <a:ext cx="1049338" cy="673100"/>
              </a:xfrm>
              <a:prstGeom prst="line">
                <a:avLst/>
              </a:prstGeom>
              <a:noFill/>
              <a:ln w="9525">
                <a:solidFill>
                  <a:srgbClr val="FDCF55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" name="KSO_Shape"/>
            <p:cNvSpPr/>
            <p:nvPr/>
          </p:nvSpPr>
          <p:spPr bwMode="auto">
            <a:xfrm rot="1953745">
              <a:off x="2051648" y="2532193"/>
              <a:ext cx="1346200" cy="1800225"/>
            </a:xfrm>
            <a:custGeom>
              <a:avLst/>
              <a:gdLst>
                <a:gd name="T0" fmla="*/ 1281616 w 634"/>
                <a:gd name="T1" fmla="*/ 39819 h 633"/>
                <a:gd name="T2" fmla="*/ 1281616 w 634"/>
                <a:gd name="T3" fmla="*/ 39819 h 633"/>
                <a:gd name="T4" fmla="*/ 0 w 634"/>
                <a:gd name="T5" fmla="*/ 878867 h 633"/>
                <a:gd name="T6" fmla="*/ 405951 w 634"/>
                <a:gd name="T7" fmla="*/ 1214486 h 633"/>
                <a:gd name="T8" fmla="*/ 656748 w 634"/>
                <a:gd name="T9" fmla="*/ 1797553 h 633"/>
                <a:gd name="T10" fmla="*/ 1313497 w 634"/>
                <a:gd name="T11" fmla="*/ 82483 h 633"/>
                <a:gd name="T12" fmla="*/ 1281616 w 634"/>
                <a:gd name="T13" fmla="*/ 39819 h 633"/>
                <a:gd name="T14" fmla="*/ 157280 w 634"/>
                <a:gd name="T15" fmla="*/ 878867 h 633"/>
                <a:gd name="T16" fmla="*/ 157280 w 634"/>
                <a:gd name="T17" fmla="*/ 878867 h 633"/>
                <a:gd name="T18" fmla="*/ 1126461 w 634"/>
                <a:gd name="T19" fmla="*/ 250292 h 633"/>
                <a:gd name="T20" fmla="*/ 437832 w 634"/>
                <a:gd name="T21" fmla="*/ 1086496 h 633"/>
                <a:gd name="T22" fmla="*/ 157280 w 634"/>
                <a:gd name="T23" fmla="*/ 878867 h 633"/>
                <a:gd name="T24" fmla="*/ 656748 w 634"/>
                <a:gd name="T25" fmla="*/ 1589924 h 633"/>
                <a:gd name="T26" fmla="*/ 656748 w 634"/>
                <a:gd name="T27" fmla="*/ 1589924 h 633"/>
                <a:gd name="T28" fmla="*/ 501594 w 634"/>
                <a:gd name="T29" fmla="*/ 1129159 h 633"/>
                <a:gd name="T30" fmla="*/ 1158342 w 634"/>
                <a:gd name="T31" fmla="*/ 290111 h 633"/>
                <a:gd name="T32" fmla="*/ 656748 w 634"/>
                <a:gd name="T33" fmla="*/ 1589924 h 6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4" h="633">
                  <a:moveTo>
                    <a:pt x="603" y="14"/>
                  </a:moveTo>
                  <a:lnTo>
                    <a:pt x="603" y="14"/>
                  </a:lnTo>
                  <a:cubicBezTo>
                    <a:pt x="574" y="14"/>
                    <a:pt x="0" y="309"/>
                    <a:pt x="0" y="309"/>
                  </a:cubicBezTo>
                  <a:lnTo>
                    <a:pt x="191" y="427"/>
                  </a:lnTo>
                  <a:lnTo>
                    <a:pt x="309" y="632"/>
                  </a:lnTo>
                  <a:cubicBezTo>
                    <a:pt x="309" y="632"/>
                    <a:pt x="618" y="44"/>
                    <a:pt x="618" y="29"/>
                  </a:cubicBezTo>
                  <a:cubicBezTo>
                    <a:pt x="633" y="14"/>
                    <a:pt x="618" y="0"/>
                    <a:pt x="603" y="14"/>
                  </a:cubicBez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530" y="88"/>
                    <a:pt x="530" y="88"/>
                    <a:pt x="530" y="88"/>
                  </a:cubicBezTo>
                  <a:cubicBezTo>
                    <a:pt x="206" y="382"/>
                    <a:pt x="206" y="382"/>
                    <a:pt x="206" y="382"/>
                  </a:cubicBezTo>
                  <a:lnTo>
                    <a:pt x="74" y="309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309" y="559"/>
                    <a:pt x="250" y="441"/>
                    <a:pt x="236" y="397"/>
                  </a:cubicBezTo>
                  <a:cubicBezTo>
                    <a:pt x="545" y="102"/>
                    <a:pt x="545" y="102"/>
                    <a:pt x="545" y="102"/>
                  </a:cubicBezTo>
                  <a:lnTo>
                    <a:pt x="309" y="559"/>
                  </a:lnTo>
                  <a:close/>
                </a:path>
              </a:pathLst>
            </a:custGeom>
            <a:solidFill>
              <a:srgbClr val="84C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prstClr val="black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endParaRPr>
            </a:p>
          </p:txBody>
        </p:sp>
        <p:sp>
          <p:nvSpPr>
            <p:cNvPr id="7" name="KSO_Shape"/>
            <p:cNvSpPr/>
            <p:nvPr/>
          </p:nvSpPr>
          <p:spPr bwMode="auto">
            <a:xfrm rot="1953745">
              <a:off x="3872813" y="3914865"/>
              <a:ext cx="1346200" cy="1800225"/>
            </a:xfrm>
            <a:custGeom>
              <a:avLst/>
              <a:gdLst>
                <a:gd name="T0" fmla="*/ 1281616 w 634"/>
                <a:gd name="T1" fmla="*/ 39819 h 633"/>
                <a:gd name="T2" fmla="*/ 1281616 w 634"/>
                <a:gd name="T3" fmla="*/ 39819 h 633"/>
                <a:gd name="T4" fmla="*/ 0 w 634"/>
                <a:gd name="T5" fmla="*/ 878867 h 633"/>
                <a:gd name="T6" fmla="*/ 405951 w 634"/>
                <a:gd name="T7" fmla="*/ 1214486 h 633"/>
                <a:gd name="T8" fmla="*/ 656748 w 634"/>
                <a:gd name="T9" fmla="*/ 1797553 h 633"/>
                <a:gd name="T10" fmla="*/ 1313497 w 634"/>
                <a:gd name="T11" fmla="*/ 82483 h 633"/>
                <a:gd name="T12" fmla="*/ 1281616 w 634"/>
                <a:gd name="T13" fmla="*/ 39819 h 633"/>
                <a:gd name="T14" fmla="*/ 157280 w 634"/>
                <a:gd name="T15" fmla="*/ 878867 h 633"/>
                <a:gd name="T16" fmla="*/ 157280 w 634"/>
                <a:gd name="T17" fmla="*/ 878867 h 633"/>
                <a:gd name="T18" fmla="*/ 1126461 w 634"/>
                <a:gd name="T19" fmla="*/ 250292 h 633"/>
                <a:gd name="T20" fmla="*/ 437832 w 634"/>
                <a:gd name="T21" fmla="*/ 1086496 h 633"/>
                <a:gd name="T22" fmla="*/ 157280 w 634"/>
                <a:gd name="T23" fmla="*/ 878867 h 633"/>
                <a:gd name="T24" fmla="*/ 656748 w 634"/>
                <a:gd name="T25" fmla="*/ 1589924 h 633"/>
                <a:gd name="T26" fmla="*/ 656748 w 634"/>
                <a:gd name="T27" fmla="*/ 1589924 h 633"/>
                <a:gd name="T28" fmla="*/ 501594 w 634"/>
                <a:gd name="T29" fmla="*/ 1129159 h 633"/>
                <a:gd name="T30" fmla="*/ 1158342 w 634"/>
                <a:gd name="T31" fmla="*/ 290111 h 633"/>
                <a:gd name="T32" fmla="*/ 656748 w 634"/>
                <a:gd name="T33" fmla="*/ 1589924 h 6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4" h="633">
                  <a:moveTo>
                    <a:pt x="603" y="14"/>
                  </a:moveTo>
                  <a:lnTo>
                    <a:pt x="603" y="14"/>
                  </a:lnTo>
                  <a:cubicBezTo>
                    <a:pt x="574" y="14"/>
                    <a:pt x="0" y="309"/>
                    <a:pt x="0" y="309"/>
                  </a:cubicBezTo>
                  <a:lnTo>
                    <a:pt x="191" y="427"/>
                  </a:lnTo>
                  <a:lnTo>
                    <a:pt x="309" y="632"/>
                  </a:lnTo>
                  <a:cubicBezTo>
                    <a:pt x="309" y="632"/>
                    <a:pt x="618" y="44"/>
                    <a:pt x="618" y="29"/>
                  </a:cubicBezTo>
                  <a:cubicBezTo>
                    <a:pt x="633" y="14"/>
                    <a:pt x="618" y="0"/>
                    <a:pt x="603" y="14"/>
                  </a:cubicBez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530" y="88"/>
                    <a:pt x="530" y="88"/>
                    <a:pt x="530" y="88"/>
                  </a:cubicBezTo>
                  <a:cubicBezTo>
                    <a:pt x="206" y="382"/>
                    <a:pt x="206" y="382"/>
                    <a:pt x="206" y="382"/>
                  </a:cubicBezTo>
                  <a:lnTo>
                    <a:pt x="74" y="309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309" y="559"/>
                    <a:pt x="250" y="441"/>
                    <a:pt x="236" y="397"/>
                  </a:cubicBezTo>
                  <a:cubicBezTo>
                    <a:pt x="545" y="102"/>
                    <a:pt x="545" y="102"/>
                    <a:pt x="545" y="102"/>
                  </a:cubicBezTo>
                  <a:lnTo>
                    <a:pt x="309" y="559"/>
                  </a:lnTo>
                  <a:close/>
                </a:path>
              </a:pathLst>
            </a:custGeom>
            <a:solidFill>
              <a:srgbClr val="FDC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prstClr val="black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endParaRPr>
            </a:p>
          </p:txBody>
        </p:sp>
        <p:sp>
          <p:nvSpPr>
            <p:cNvPr id="8" name="KSO_Shape"/>
            <p:cNvSpPr/>
            <p:nvPr/>
          </p:nvSpPr>
          <p:spPr bwMode="auto">
            <a:xfrm rot="1953745">
              <a:off x="6321805" y="2657680"/>
              <a:ext cx="1346200" cy="1800225"/>
            </a:xfrm>
            <a:custGeom>
              <a:avLst/>
              <a:gdLst>
                <a:gd name="T0" fmla="*/ 1281616 w 634"/>
                <a:gd name="T1" fmla="*/ 39819 h 633"/>
                <a:gd name="T2" fmla="*/ 1281616 w 634"/>
                <a:gd name="T3" fmla="*/ 39819 h 633"/>
                <a:gd name="T4" fmla="*/ 0 w 634"/>
                <a:gd name="T5" fmla="*/ 878867 h 633"/>
                <a:gd name="T6" fmla="*/ 405951 w 634"/>
                <a:gd name="T7" fmla="*/ 1214486 h 633"/>
                <a:gd name="T8" fmla="*/ 656748 w 634"/>
                <a:gd name="T9" fmla="*/ 1797553 h 633"/>
                <a:gd name="T10" fmla="*/ 1313497 w 634"/>
                <a:gd name="T11" fmla="*/ 82483 h 633"/>
                <a:gd name="T12" fmla="*/ 1281616 w 634"/>
                <a:gd name="T13" fmla="*/ 39819 h 633"/>
                <a:gd name="T14" fmla="*/ 157280 w 634"/>
                <a:gd name="T15" fmla="*/ 878867 h 633"/>
                <a:gd name="T16" fmla="*/ 157280 w 634"/>
                <a:gd name="T17" fmla="*/ 878867 h 633"/>
                <a:gd name="T18" fmla="*/ 1126461 w 634"/>
                <a:gd name="T19" fmla="*/ 250292 h 633"/>
                <a:gd name="T20" fmla="*/ 437832 w 634"/>
                <a:gd name="T21" fmla="*/ 1086496 h 633"/>
                <a:gd name="T22" fmla="*/ 157280 w 634"/>
                <a:gd name="T23" fmla="*/ 878867 h 633"/>
                <a:gd name="T24" fmla="*/ 656748 w 634"/>
                <a:gd name="T25" fmla="*/ 1589924 h 633"/>
                <a:gd name="T26" fmla="*/ 656748 w 634"/>
                <a:gd name="T27" fmla="*/ 1589924 h 633"/>
                <a:gd name="T28" fmla="*/ 501594 w 634"/>
                <a:gd name="T29" fmla="*/ 1129159 h 633"/>
                <a:gd name="T30" fmla="*/ 1158342 w 634"/>
                <a:gd name="T31" fmla="*/ 290111 h 633"/>
                <a:gd name="T32" fmla="*/ 656748 w 634"/>
                <a:gd name="T33" fmla="*/ 1589924 h 6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4" h="633">
                  <a:moveTo>
                    <a:pt x="603" y="14"/>
                  </a:moveTo>
                  <a:lnTo>
                    <a:pt x="603" y="14"/>
                  </a:lnTo>
                  <a:cubicBezTo>
                    <a:pt x="574" y="14"/>
                    <a:pt x="0" y="309"/>
                    <a:pt x="0" y="309"/>
                  </a:cubicBezTo>
                  <a:lnTo>
                    <a:pt x="191" y="427"/>
                  </a:lnTo>
                  <a:lnTo>
                    <a:pt x="309" y="632"/>
                  </a:lnTo>
                  <a:cubicBezTo>
                    <a:pt x="309" y="632"/>
                    <a:pt x="618" y="44"/>
                    <a:pt x="618" y="29"/>
                  </a:cubicBezTo>
                  <a:cubicBezTo>
                    <a:pt x="633" y="14"/>
                    <a:pt x="618" y="0"/>
                    <a:pt x="603" y="14"/>
                  </a:cubicBez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530" y="88"/>
                    <a:pt x="530" y="88"/>
                    <a:pt x="530" y="88"/>
                  </a:cubicBezTo>
                  <a:cubicBezTo>
                    <a:pt x="206" y="382"/>
                    <a:pt x="206" y="382"/>
                    <a:pt x="206" y="382"/>
                  </a:cubicBezTo>
                  <a:lnTo>
                    <a:pt x="74" y="309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309" y="559"/>
                    <a:pt x="250" y="441"/>
                    <a:pt x="236" y="397"/>
                  </a:cubicBezTo>
                  <a:cubicBezTo>
                    <a:pt x="545" y="102"/>
                    <a:pt x="545" y="102"/>
                    <a:pt x="545" y="102"/>
                  </a:cubicBezTo>
                  <a:lnTo>
                    <a:pt x="309" y="559"/>
                  </a:lnTo>
                  <a:close/>
                </a:path>
              </a:pathLst>
            </a:custGeom>
            <a:solidFill>
              <a:srgbClr val="AA4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prstClr val="black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170045" y="2694940"/>
            <a:ext cx="3197225" cy="4997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800" b="1" dirty="0">
                <a:ea typeface="造字工房悦圆（非商用）常规体" pitchFamily="50" charset="-122"/>
              </a:rPr>
              <a:t>老师逐一描述</a:t>
            </a:r>
            <a:endParaRPr lang="zh-CN" altLang="en-US" sz="2800" b="1" dirty="0">
              <a:ea typeface="造字工房悦圆（非商用）常规体" pitchFamily="5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94185" y="4057051"/>
            <a:ext cx="319721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sz="2800" b="1" dirty="0">
                <a:ea typeface="造字工房悦圆（非商用）常规体" pitchFamily="50" charset="-122"/>
              </a:rPr>
              <a:t>大胆猜测</a:t>
            </a:r>
            <a:endParaRPr lang="zh-CN" sz="2800" b="1" dirty="0">
              <a:ea typeface="造字工房悦圆（非商用）常规体" pitchFamily="50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295860" y="4056905"/>
            <a:ext cx="22560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sz="2800" b="1" dirty="0">
                <a:latin typeface="造字工房悦圆（非商用）常规体" pitchFamily="50" charset="-122"/>
                <a:ea typeface="造字工房悦圆（非商用）常规体" pitchFamily="50" charset="-122"/>
              </a:rPr>
              <a:t>三个情绪词</a:t>
            </a:r>
            <a:endParaRPr lang="zh-CN" sz="2800" b="1" dirty="0">
              <a:latin typeface="造字工房悦圆（非商用）常规体" pitchFamily="50" charset="-122"/>
              <a:ea typeface="造字工房悦圆（非商用）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2297506" y="2145995"/>
            <a:ext cx="7595674" cy="3182898"/>
            <a:chOff x="2051648" y="2532193"/>
            <a:chExt cx="5616357" cy="3182897"/>
          </a:xfrm>
        </p:grpSpPr>
        <p:grpSp>
          <p:nvGrpSpPr>
            <p:cNvPr id="5" name="组合 4"/>
            <p:cNvGrpSpPr/>
            <p:nvPr/>
          </p:nvGrpSpPr>
          <p:grpSpPr>
            <a:xfrm>
              <a:off x="2772508" y="3694083"/>
              <a:ext cx="3777029" cy="925613"/>
              <a:chOff x="3668714" y="3435350"/>
              <a:chExt cx="2928013" cy="717550"/>
            </a:xfrm>
          </p:grpSpPr>
          <p:cxnSp>
            <p:nvCxnSpPr>
              <p:cNvPr id="10" name="MH_Other_9"/>
              <p:cNvCxnSpPr>
                <a:cxnSpLocks noChangeShapeType="1"/>
              </p:cNvCxnSpPr>
              <p:nvPr>
                <p:custDataLst>
                  <p:tags r:id="rId2"/>
                </p:custDataLst>
              </p:nvPr>
            </p:nvCxnSpPr>
            <p:spPr bwMode="auto">
              <a:xfrm>
                <a:off x="3668714" y="3435350"/>
                <a:ext cx="1055687" cy="717550"/>
              </a:xfrm>
              <a:prstGeom prst="line">
                <a:avLst/>
              </a:prstGeom>
              <a:noFill/>
              <a:ln w="9525">
                <a:solidFill>
                  <a:srgbClr val="84CBEB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MH_Other_10"/>
              <p:cNvCxnSpPr>
                <a:cxnSpLocks noChangeShapeType="1"/>
              </p:cNvCxnSpPr>
              <p:nvPr>
                <p:custDataLst>
                  <p:tags r:id="rId3"/>
                </p:custDataLst>
              </p:nvPr>
            </p:nvCxnSpPr>
            <p:spPr bwMode="auto">
              <a:xfrm flipH="1">
                <a:off x="5547389" y="3479800"/>
                <a:ext cx="1049338" cy="673100"/>
              </a:xfrm>
              <a:prstGeom prst="line">
                <a:avLst/>
              </a:prstGeom>
              <a:noFill/>
              <a:ln w="9525">
                <a:solidFill>
                  <a:srgbClr val="FDCF55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" name="KSO_Shape"/>
            <p:cNvSpPr/>
            <p:nvPr/>
          </p:nvSpPr>
          <p:spPr bwMode="auto">
            <a:xfrm rot="1953745">
              <a:off x="2051648" y="2532193"/>
              <a:ext cx="1346200" cy="1800225"/>
            </a:xfrm>
            <a:custGeom>
              <a:avLst/>
              <a:gdLst>
                <a:gd name="T0" fmla="*/ 1281616 w 634"/>
                <a:gd name="T1" fmla="*/ 39819 h 633"/>
                <a:gd name="T2" fmla="*/ 1281616 w 634"/>
                <a:gd name="T3" fmla="*/ 39819 h 633"/>
                <a:gd name="T4" fmla="*/ 0 w 634"/>
                <a:gd name="T5" fmla="*/ 878867 h 633"/>
                <a:gd name="T6" fmla="*/ 405951 w 634"/>
                <a:gd name="T7" fmla="*/ 1214486 h 633"/>
                <a:gd name="T8" fmla="*/ 656748 w 634"/>
                <a:gd name="T9" fmla="*/ 1797553 h 633"/>
                <a:gd name="T10" fmla="*/ 1313497 w 634"/>
                <a:gd name="T11" fmla="*/ 82483 h 633"/>
                <a:gd name="T12" fmla="*/ 1281616 w 634"/>
                <a:gd name="T13" fmla="*/ 39819 h 633"/>
                <a:gd name="T14" fmla="*/ 157280 w 634"/>
                <a:gd name="T15" fmla="*/ 878867 h 633"/>
                <a:gd name="T16" fmla="*/ 157280 w 634"/>
                <a:gd name="T17" fmla="*/ 878867 h 633"/>
                <a:gd name="T18" fmla="*/ 1126461 w 634"/>
                <a:gd name="T19" fmla="*/ 250292 h 633"/>
                <a:gd name="T20" fmla="*/ 437832 w 634"/>
                <a:gd name="T21" fmla="*/ 1086496 h 633"/>
                <a:gd name="T22" fmla="*/ 157280 w 634"/>
                <a:gd name="T23" fmla="*/ 878867 h 633"/>
                <a:gd name="T24" fmla="*/ 656748 w 634"/>
                <a:gd name="T25" fmla="*/ 1589924 h 633"/>
                <a:gd name="T26" fmla="*/ 656748 w 634"/>
                <a:gd name="T27" fmla="*/ 1589924 h 633"/>
                <a:gd name="T28" fmla="*/ 501594 w 634"/>
                <a:gd name="T29" fmla="*/ 1129159 h 633"/>
                <a:gd name="T30" fmla="*/ 1158342 w 634"/>
                <a:gd name="T31" fmla="*/ 290111 h 633"/>
                <a:gd name="T32" fmla="*/ 656748 w 634"/>
                <a:gd name="T33" fmla="*/ 1589924 h 6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4" h="633">
                  <a:moveTo>
                    <a:pt x="603" y="14"/>
                  </a:moveTo>
                  <a:lnTo>
                    <a:pt x="603" y="14"/>
                  </a:lnTo>
                  <a:cubicBezTo>
                    <a:pt x="574" y="14"/>
                    <a:pt x="0" y="309"/>
                    <a:pt x="0" y="309"/>
                  </a:cubicBezTo>
                  <a:lnTo>
                    <a:pt x="191" y="427"/>
                  </a:lnTo>
                  <a:lnTo>
                    <a:pt x="309" y="632"/>
                  </a:lnTo>
                  <a:cubicBezTo>
                    <a:pt x="309" y="632"/>
                    <a:pt x="618" y="44"/>
                    <a:pt x="618" y="29"/>
                  </a:cubicBezTo>
                  <a:cubicBezTo>
                    <a:pt x="633" y="14"/>
                    <a:pt x="618" y="0"/>
                    <a:pt x="603" y="14"/>
                  </a:cubicBez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530" y="88"/>
                    <a:pt x="530" y="88"/>
                    <a:pt x="530" y="88"/>
                  </a:cubicBezTo>
                  <a:cubicBezTo>
                    <a:pt x="206" y="382"/>
                    <a:pt x="206" y="382"/>
                    <a:pt x="206" y="382"/>
                  </a:cubicBezTo>
                  <a:lnTo>
                    <a:pt x="74" y="309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309" y="559"/>
                    <a:pt x="250" y="441"/>
                    <a:pt x="236" y="397"/>
                  </a:cubicBezTo>
                  <a:cubicBezTo>
                    <a:pt x="545" y="102"/>
                    <a:pt x="545" y="102"/>
                    <a:pt x="545" y="102"/>
                  </a:cubicBezTo>
                  <a:lnTo>
                    <a:pt x="309" y="559"/>
                  </a:lnTo>
                  <a:close/>
                </a:path>
              </a:pathLst>
            </a:custGeom>
            <a:solidFill>
              <a:srgbClr val="84C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prstClr val="black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endParaRPr>
            </a:p>
          </p:txBody>
        </p:sp>
        <p:sp>
          <p:nvSpPr>
            <p:cNvPr id="7" name="KSO_Shape"/>
            <p:cNvSpPr/>
            <p:nvPr/>
          </p:nvSpPr>
          <p:spPr bwMode="auto">
            <a:xfrm rot="1953745">
              <a:off x="3872813" y="3914865"/>
              <a:ext cx="1346200" cy="1800225"/>
            </a:xfrm>
            <a:custGeom>
              <a:avLst/>
              <a:gdLst>
                <a:gd name="T0" fmla="*/ 1281616 w 634"/>
                <a:gd name="T1" fmla="*/ 39819 h 633"/>
                <a:gd name="T2" fmla="*/ 1281616 w 634"/>
                <a:gd name="T3" fmla="*/ 39819 h 633"/>
                <a:gd name="T4" fmla="*/ 0 w 634"/>
                <a:gd name="T5" fmla="*/ 878867 h 633"/>
                <a:gd name="T6" fmla="*/ 405951 w 634"/>
                <a:gd name="T7" fmla="*/ 1214486 h 633"/>
                <a:gd name="T8" fmla="*/ 656748 w 634"/>
                <a:gd name="T9" fmla="*/ 1797553 h 633"/>
                <a:gd name="T10" fmla="*/ 1313497 w 634"/>
                <a:gd name="T11" fmla="*/ 82483 h 633"/>
                <a:gd name="T12" fmla="*/ 1281616 w 634"/>
                <a:gd name="T13" fmla="*/ 39819 h 633"/>
                <a:gd name="T14" fmla="*/ 157280 w 634"/>
                <a:gd name="T15" fmla="*/ 878867 h 633"/>
                <a:gd name="T16" fmla="*/ 157280 w 634"/>
                <a:gd name="T17" fmla="*/ 878867 h 633"/>
                <a:gd name="T18" fmla="*/ 1126461 w 634"/>
                <a:gd name="T19" fmla="*/ 250292 h 633"/>
                <a:gd name="T20" fmla="*/ 437832 w 634"/>
                <a:gd name="T21" fmla="*/ 1086496 h 633"/>
                <a:gd name="T22" fmla="*/ 157280 w 634"/>
                <a:gd name="T23" fmla="*/ 878867 h 633"/>
                <a:gd name="T24" fmla="*/ 656748 w 634"/>
                <a:gd name="T25" fmla="*/ 1589924 h 633"/>
                <a:gd name="T26" fmla="*/ 656748 w 634"/>
                <a:gd name="T27" fmla="*/ 1589924 h 633"/>
                <a:gd name="T28" fmla="*/ 501594 w 634"/>
                <a:gd name="T29" fmla="*/ 1129159 h 633"/>
                <a:gd name="T30" fmla="*/ 1158342 w 634"/>
                <a:gd name="T31" fmla="*/ 290111 h 633"/>
                <a:gd name="T32" fmla="*/ 656748 w 634"/>
                <a:gd name="T33" fmla="*/ 1589924 h 6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4" h="633">
                  <a:moveTo>
                    <a:pt x="603" y="14"/>
                  </a:moveTo>
                  <a:lnTo>
                    <a:pt x="603" y="14"/>
                  </a:lnTo>
                  <a:cubicBezTo>
                    <a:pt x="574" y="14"/>
                    <a:pt x="0" y="309"/>
                    <a:pt x="0" y="309"/>
                  </a:cubicBezTo>
                  <a:lnTo>
                    <a:pt x="191" y="427"/>
                  </a:lnTo>
                  <a:lnTo>
                    <a:pt x="309" y="632"/>
                  </a:lnTo>
                  <a:cubicBezTo>
                    <a:pt x="309" y="632"/>
                    <a:pt x="618" y="44"/>
                    <a:pt x="618" y="29"/>
                  </a:cubicBezTo>
                  <a:cubicBezTo>
                    <a:pt x="633" y="14"/>
                    <a:pt x="618" y="0"/>
                    <a:pt x="603" y="14"/>
                  </a:cubicBez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530" y="88"/>
                    <a:pt x="530" y="88"/>
                    <a:pt x="530" y="88"/>
                  </a:cubicBezTo>
                  <a:cubicBezTo>
                    <a:pt x="206" y="382"/>
                    <a:pt x="206" y="382"/>
                    <a:pt x="206" y="382"/>
                  </a:cubicBezTo>
                  <a:lnTo>
                    <a:pt x="74" y="309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309" y="559"/>
                    <a:pt x="250" y="441"/>
                    <a:pt x="236" y="397"/>
                  </a:cubicBezTo>
                  <a:cubicBezTo>
                    <a:pt x="545" y="102"/>
                    <a:pt x="545" y="102"/>
                    <a:pt x="545" y="102"/>
                  </a:cubicBezTo>
                  <a:lnTo>
                    <a:pt x="309" y="559"/>
                  </a:lnTo>
                  <a:close/>
                </a:path>
              </a:pathLst>
            </a:custGeom>
            <a:solidFill>
              <a:srgbClr val="FDC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prstClr val="black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endParaRPr>
            </a:p>
          </p:txBody>
        </p:sp>
        <p:sp>
          <p:nvSpPr>
            <p:cNvPr id="8" name="KSO_Shape"/>
            <p:cNvSpPr/>
            <p:nvPr/>
          </p:nvSpPr>
          <p:spPr bwMode="auto">
            <a:xfrm rot="1953745">
              <a:off x="6321805" y="2657680"/>
              <a:ext cx="1346200" cy="1800225"/>
            </a:xfrm>
            <a:custGeom>
              <a:avLst/>
              <a:gdLst>
                <a:gd name="T0" fmla="*/ 1281616 w 634"/>
                <a:gd name="T1" fmla="*/ 39819 h 633"/>
                <a:gd name="T2" fmla="*/ 1281616 w 634"/>
                <a:gd name="T3" fmla="*/ 39819 h 633"/>
                <a:gd name="T4" fmla="*/ 0 w 634"/>
                <a:gd name="T5" fmla="*/ 878867 h 633"/>
                <a:gd name="T6" fmla="*/ 405951 w 634"/>
                <a:gd name="T7" fmla="*/ 1214486 h 633"/>
                <a:gd name="T8" fmla="*/ 656748 w 634"/>
                <a:gd name="T9" fmla="*/ 1797553 h 633"/>
                <a:gd name="T10" fmla="*/ 1313497 w 634"/>
                <a:gd name="T11" fmla="*/ 82483 h 633"/>
                <a:gd name="T12" fmla="*/ 1281616 w 634"/>
                <a:gd name="T13" fmla="*/ 39819 h 633"/>
                <a:gd name="T14" fmla="*/ 157280 w 634"/>
                <a:gd name="T15" fmla="*/ 878867 h 633"/>
                <a:gd name="T16" fmla="*/ 157280 w 634"/>
                <a:gd name="T17" fmla="*/ 878867 h 633"/>
                <a:gd name="T18" fmla="*/ 1126461 w 634"/>
                <a:gd name="T19" fmla="*/ 250292 h 633"/>
                <a:gd name="T20" fmla="*/ 437832 w 634"/>
                <a:gd name="T21" fmla="*/ 1086496 h 633"/>
                <a:gd name="T22" fmla="*/ 157280 w 634"/>
                <a:gd name="T23" fmla="*/ 878867 h 633"/>
                <a:gd name="T24" fmla="*/ 656748 w 634"/>
                <a:gd name="T25" fmla="*/ 1589924 h 633"/>
                <a:gd name="T26" fmla="*/ 656748 w 634"/>
                <a:gd name="T27" fmla="*/ 1589924 h 633"/>
                <a:gd name="T28" fmla="*/ 501594 w 634"/>
                <a:gd name="T29" fmla="*/ 1129159 h 633"/>
                <a:gd name="T30" fmla="*/ 1158342 w 634"/>
                <a:gd name="T31" fmla="*/ 290111 h 633"/>
                <a:gd name="T32" fmla="*/ 656748 w 634"/>
                <a:gd name="T33" fmla="*/ 1589924 h 6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4" h="633">
                  <a:moveTo>
                    <a:pt x="603" y="14"/>
                  </a:moveTo>
                  <a:lnTo>
                    <a:pt x="603" y="14"/>
                  </a:lnTo>
                  <a:cubicBezTo>
                    <a:pt x="574" y="14"/>
                    <a:pt x="0" y="309"/>
                    <a:pt x="0" y="309"/>
                  </a:cubicBezTo>
                  <a:lnTo>
                    <a:pt x="191" y="427"/>
                  </a:lnTo>
                  <a:lnTo>
                    <a:pt x="309" y="632"/>
                  </a:lnTo>
                  <a:cubicBezTo>
                    <a:pt x="309" y="632"/>
                    <a:pt x="618" y="44"/>
                    <a:pt x="618" y="29"/>
                  </a:cubicBezTo>
                  <a:cubicBezTo>
                    <a:pt x="633" y="14"/>
                    <a:pt x="618" y="0"/>
                    <a:pt x="603" y="14"/>
                  </a:cubicBez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530" y="88"/>
                    <a:pt x="530" y="88"/>
                    <a:pt x="530" y="88"/>
                  </a:cubicBezTo>
                  <a:cubicBezTo>
                    <a:pt x="206" y="382"/>
                    <a:pt x="206" y="382"/>
                    <a:pt x="206" y="382"/>
                  </a:cubicBezTo>
                  <a:lnTo>
                    <a:pt x="74" y="309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309" y="559"/>
                    <a:pt x="250" y="441"/>
                    <a:pt x="236" y="397"/>
                  </a:cubicBezTo>
                  <a:cubicBezTo>
                    <a:pt x="545" y="102"/>
                    <a:pt x="545" y="102"/>
                    <a:pt x="545" y="102"/>
                  </a:cubicBezTo>
                  <a:lnTo>
                    <a:pt x="309" y="559"/>
                  </a:lnTo>
                  <a:close/>
                </a:path>
              </a:pathLst>
            </a:custGeom>
            <a:solidFill>
              <a:srgbClr val="AA4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prstClr val="black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771475" y="4013725"/>
            <a:ext cx="225603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sz="4800" b="1" dirty="0">
                <a:solidFill>
                  <a:schemeClr val="accent4">
                    <a:lumMod val="75000"/>
                  </a:schemeClr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羡慕</a:t>
            </a:r>
            <a:endParaRPr lang="zh-CN" sz="4800" b="1" dirty="0">
              <a:solidFill>
                <a:schemeClr val="accent4">
                  <a:lumMod val="75000"/>
                </a:schemeClr>
              </a:solidFill>
              <a:latin typeface="造字工房悦圆（非商用）常规体" pitchFamily="50" charset="-122"/>
              <a:ea typeface="造字工房悦圆（非商用）常规体" pitchFamily="5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02883" y="2432256"/>
            <a:ext cx="2753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sz="4800" b="1" dirty="0">
                <a:solidFill>
                  <a:srgbClr val="FFC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+mn-ea"/>
              </a:rPr>
              <a:t>嫉妒</a:t>
            </a:r>
            <a:endParaRPr lang="zh-CN" sz="4800" b="1" dirty="0">
              <a:solidFill>
                <a:srgbClr val="FFC000"/>
              </a:solidFill>
              <a:latin typeface="造字工房悦圆（非商用）常规体" pitchFamily="50" charset="-122"/>
              <a:ea typeface="造字工房悦圆（非商用）常规体" pitchFamily="50" charset="-122"/>
              <a:sym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143500" y="2277745"/>
            <a:ext cx="1904365" cy="114490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23915" y="5029200"/>
            <a:ext cx="3714115" cy="20173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469298" y="4199461"/>
            <a:ext cx="2753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  <a:defRPr/>
            </a:pPr>
            <a:r>
              <a:rPr lang="zh-CN" sz="4800" b="1" dirty="0">
                <a:solidFill>
                  <a:schemeClr val="accent2">
                    <a:lumMod val="75000"/>
                  </a:schemeClr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+mn-ea"/>
              </a:rPr>
              <a:t>怨恨</a:t>
            </a:r>
            <a:endParaRPr lang="zh-CN" sz="4800" b="1" dirty="0">
              <a:solidFill>
                <a:schemeClr val="accent2">
                  <a:lumMod val="75000"/>
                </a:schemeClr>
              </a:solidFill>
              <a:latin typeface="造字工房悦圆（非商用）常规体" pitchFamily="50" charset="-122"/>
              <a:ea typeface="造字工房悦圆（非商用）常规体" pitchFamily="5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6" grpId="0" bldLvl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6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2624852" y="3066851"/>
            <a:ext cx="7107396" cy="115160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52315"/>
              </a:avLst>
            </a:prstTxWarp>
            <a:spAutoFit/>
          </a:bodyPr>
          <a:lstStyle/>
          <a:p>
            <a:pPr algn="ctr"/>
            <a:r>
              <a:rPr lang="zh-CN" altLang="en-US" sz="11500" dirty="0">
                <a:solidFill>
                  <a:srgbClr val="FF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超越</a:t>
            </a:r>
            <a:r>
              <a:rPr lang="zh-CN" altLang="en-US" sz="11500" dirty="0">
                <a:solidFill>
                  <a:srgbClr val="0070C0"/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Arial" panose="020B0604020202020204"/>
              </a:rPr>
              <a:t>嫉妒</a:t>
            </a:r>
            <a:endParaRPr lang="zh-CN" altLang="en-US" sz="11500" dirty="0">
              <a:solidFill>
                <a:schemeClr val="accent2">
                  <a:lumMod val="60000"/>
                  <a:lumOff val="40000"/>
                </a:schemeClr>
              </a:solidFill>
              <a:latin typeface="造字工房悦圆（非商用）常规体" pitchFamily="50" charset="-122"/>
              <a:ea typeface="造字工房悦圆（非商用）常规体" pitchFamily="50" charset="-122"/>
              <a:sym typeface="Arial" panose="020B060402020202020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62885" y="4005580"/>
            <a:ext cx="6925945" cy="15335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93795" y="4438650"/>
            <a:ext cx="5756275" cy="7683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情绪感知站</a:t>
            </a:r>
            <a:r>
              <a:rPr lang="en-US" altLang="zh-CN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 </a:t>
            </a:r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觉察嫉妒</a:t>
            </a:r>
            <a:endParaRPr lang="zh-CN" altLang="en-US" sz="4400" b="1" dirty="0">
              <a:solidFill>
                <a:srgbClr val="D9463B"/>
              </a:solidFill>
              <a:latin typeface="造字工房悦圆（非商用）常规体" pitchFamily="50" charset="-122"/>
              <a:ea typeface="造字工房悦圆（非商用）常规体" pitchFamily="5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018074" y="1851050"/>
            <a:ext cx="2303636" cy="225635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71120" y="176530"/>
            <a:ext cx="8596630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第一站：情绪感知站</a:t>
            </a:r>
            <a:r>
              <a:rPr lang="en-US" altLang="zh-CN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造字工房悦圆（非商用）常规体" pitchFamily="50" charset="-122"/>
                <a:ea typeface="造字工房悦圆（非商用）常规体" pitchFamily="50" charset="-122"/>
                <a:cs typeface="+mn-lt"/>
              </a:rPr>
              <a:t>觉察嫉妒</a:t>
            </a:r>
            <a:endParaRPr lang="zh-CN" altLang="en-US" sz="2800" b="1" noProof="1" dirty="0">
              <a:solidFill>
                <a:srgbClr val="C00000"/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+mn-lt"/>
              <a:sym typeface="Arial" panose="020B0604020202020204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40325" y="2141754"/>
            <a:ext cx="2300460" cy="7683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>
              <a:defRPr/>
            </a:pP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+mn-ea"/>
              </a:rPr>
              <a:t>感受</a:t>
            </a:r>
            <a:endParaRPr lang="zh-CN" alt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160520" y="2141855"/>
            <a:ext cx="3157855" cy="7683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>
              <a:defRPr/>
            </a:pPr>
            <a:r>
              <a:rPr 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+mn-ea"/>
              </a:rPr>
              <a:t>自我评价</a:t>
            </a:r>
            <a:endParaRPr lang="zh-CN" sz="7200" b="1" dirty="0">
              <a:solidFill>
                <a:schemeClr val="tx1">
                  <a:lumMod val="95000"/>
                  <a:lumOff val="5000"/>
                </a:schemeClr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030210" y="2141754"/>
            <a:ext cx="2300460" cy="7683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>
              <a:defRPr/>
            </a:pPr>
            <a:r>
              <a:rPr 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造字工房悦圆（非商用）常规体" pitchFamily="50" charset="-122"/>
                <a:ea typeface="造字工房悦圆（非商用）常规体" pitchFamily="50" charset="-122"/>
                <a:sym typeface="+mn-ea"/>
              </a:rPr>
              <a:t>影响</a:t>
            </a:r>
            <a:endParaRPr lang="zh-CN" sz="7200" b="1" dirty="0">
              <a:solidFill>
                <a:schemeClr val="tx1">
                  <a:lumMod val="95000"/>
                  <a:lumOff val="5000"/>
                </a:schemeClr>
              </a:solidFill>
              <a:latin typeface="造字工房悦圆（非商用）常规体" pitchFamily="50" charset="-122"/>
              <a:ea typeface="造字工房悦圆（非商用）常规体" pitchFamily="50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70" name="稻壳儿设计师小笼包原创文档"/>
          <p:cNvSpPr txBox="1"/>
          <p:nvPr/>
        </p:nvSpPr>
        <p:spPr bwMode="auto">
          <a:xfrm>
            <a:off x="2012648" y="2910220"/>
            <a:ext cx="2982951" cy="9973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  <a:defRPr/>
            </a:pPr>
            <a:r>
              <a:rPr lang="zh-CN" altLang="en-US" sz="32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难过</a:t>
            </a:r>
            <a:endParaRPr lang="zh-CN" altLang="en-US" sz="32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  <a:buNone/>
              <a:defRPr/>
            </a:pPr>
            <a:r>
              <a:rPr lang="zh-CN" altLang="en-US" sz="32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失落</a:t>
            </a:r>
            <a:endParaRPr lang="zh-CN" altLang="en-US" sz="32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  <a:buNone/>
              <a:defRPr/>
            </a:pPr>
            <a:r>
              <a:rPr lang="zh-CN" altLang="en-US" sz="32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不甘</a:t>
            </a:r>
            <a:endParaRPr lang="zh-CN" altLang="en-US" sz="32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  <a:buNone/>
              <a:defRPr/>
            </a:pPr>
            <a:r>
              <a:rPr lang="zh-CN" altLang="en-US" sz="32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焦虑</a:t>
            </a:r>
            <a:endParaRPr lang="zh-CN" altLang="en-US" sz="32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稻壳儿设计师小笼包原创文档"/>
          <p:cNvSpPr txBox="1"/>
          <p:nvPr/>
        </p:nvSpPr>
        <p:spPr bwMode="auto">
          <a:xfrm>
            <a:off x="4160227" y="2910220"/>
            <a:ext cx="2982951" cy="9973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lnSpc>
                <a:spcPct val="150000"/>
              </a:lnSpc>
              <a:buClrTx/>
              <a:buSzTx/>
              <a:buNone/>
              <a:defRPr/>
            </a:pPr>
            <a:r>
              <a:rPr lang="zh-CN" altLang="en-US" sz="32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消极</a:t>
            </a:r>
            <a:endParaRPr lang="zh-CN" altLang="en-US" sz="32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lvl="0" algn="ctr">
              <a:lnSpc>
                <a:spcPct val="150000"/>
              </a:lnSpc>
              <a:buClrTx/>
              <a:buSzTx/>
              <a:buNone/>
              <a:defRPr/>
            </a:pPr>
            <a:r>
              <a:rPr lang="zh-CN" altLang="en-US" sz="32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很差劲</a:t>
            </a:r>
            <a:endParaRPr lang="zh-CN" altLang="en-US" sz="32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lvl="0" algn="ctr">
              <a:lnSpc>
                <a:spcPct val="150000"/>
              </a:lnSpc>
              <a:buClrTx/>
              <a:buSzTx/>
              <a:buNone/>
              <a:defRPr/>
            </a:pPr>
            <a:r>
              <a:rPr lang="zh-CN" altLang="en-US" sz="32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一无是处</a:t>
            </a:r>
            <a:endParaRPr lang="zh-CN" altLang="en-US" sz="32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3" name="稻壳儿设计师小笼包原创文档"/>
          <p:cNvSpPr txBox="1"/>
          <p:nvPr/>
        </p:nvSpPr>
        <p:spPr bwMode="auto">
          <a:xfrm>
            <a:off x="7389495" y="2818130"/>
            <a:ext cx="3846195" cy="9975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lnSpc>
                <a:spcPct val="150000"/>
              </a:lnSpc>
              <a:buClrTx/>
              <a:buSzTx/>
              <a:buNone/>
              <a:defRPr/>
            </a:pPr>
            <a:r>
              <a:rPr lang="zh-CN" altLang="en-US" sz="32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成绩下降</a:t>
            </a:r>
            <a:endParaRPr lang="zh-CN" altLang="en-US" sz="32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lvl="0" algn="ctr">
              <a:lnSpc>
                <a:spcPct val="150000"/>
              </a:lnSpc>
              <a:buClrTx/>
              <a:buSzTx/>
              <a:buNone/>
              <a:defRPr/>
            </a:pPr>
            <a:r>
              <a:rPr lang="zh-CN" altLang="en-US" sz="32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失去友谊</a:t>
            </a:r>
            <a:endParaRPr lang="zh-CN" altLang="en-US" sz="32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lvl="0" algn="ctr">
              <a:lnSpc>
                <a:spcPct val="150000"/>
              </a:lnSpc>
              <a:buClrTx/>
              <a:buSzTx/>
              <a:buNone/>
              <a:defRPr/>
            </a:pPr>
            <a:r>
              <a:rPr lang="zh-CN" altLang="en-US" sz="32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情绪不稳定</a:t>
            </a:r>
            <a:endParaRPr lang="zh-CN" altLang="en-US" sz="3200" b="1" spc="3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4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62885" y="4005580"/>
            <a:ext cx="6925945" cy="15335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93795" y="4438650"/>
            <a:ext cx="5756275" cy="7683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情绪探秘站</a:t>
            </a:r>
            <a:r>
              <a:rPr lang="en-US" altLang="zh-CN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 </a:t>
            </a:r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接纳</a:t>
            </a:r>
            <a:r>
              <a:rPr lang="zh-CN" altLang="en-US" sz="4400" b="1" dirty="0">
                <a:solidFill>
                  <a:srgbClr val="D9463B"/>
                </a:solidFill>
                <a:latin typeface="造字工房悦圆（非商用）常规体" pitchFamily="50" charset="-122"/>
                <a:ea typeface="造字工房悦圆（非商用）常规体" pitchFamily="50" charset="-122"/>
              </a:rPr>
              <a:t>嫉妒</a:t>
            </a:r>
            <a:endParaRPr lang="zh-CN" altLang="en-US" sz="4400" b="1" dirty="0">
              <a:solidFill>
                <a:srgbClr val="D9463B"/>
              </a:solidFill>
              <a:latin typeface="造字工房悦圆（非商用）常规体" pitchFamily="50" charset="-122"/>
              <a:ea typeface="造字工房悦圆（非商用）常规体" pitchFamily="50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095240" y="1755775"/>
            <a:ext cx="2261870" cy="21399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MH" val="20171120211712"/>
  <p:tag name="MH_LIBRARY" val="GRAPHIC"/>
  <p:tag name="MH_TYPE" val="Other"/>
  <p:tag name="MH_ORDER" val="9"/>
</p:tagLst>
</file>

<file path=ppt/tags/tag66.xml><?xml version="1.0" encoding="utf-8"?>
<p:tagLst xmlns:p="http://schemas.openxmlformats.org/presentationml/2006/main">
  <p:tag name="MH" val="20171120211712"/>
  <p:tag name="MH_LIBRARY" val="GRAPHIC"/>
  <p:tag name="MH_TYPE" val="Other"/>
  <p:tag name="MH_ORDER" val="10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MH" val="20171120211712"/>
  <p:tag name="MH_LIBRARY" val="GRAPHIC"/>
  <p:tag name="MH_TYPE" val="Other"/>
  <p:tag name="MH_ORDER" val="9"/>
</p:tagLst>
</file>

<file path=ppt/tags/tag69.xml><?xml version="1.0" encoding="utf-8"?>
<p:tagLst xmlns:p="http://schemas.openxmlformats.org/presentationml/2006/main">
  <p:tag name="MH" val="20171120211712"/>
  <p:tag name="MH_LIBRARY" val="GRAPHIC"/>
  <p:tag name="MH_TYPE" val="Other"/>
  <p:tag name="MH_ORDER" val="1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ISLIDE.VECTOR" val="#214167;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ISLIDE.VECTOR" val="#214167;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ISLIDE.VECTOR" val="#214167;"/>
</p:tagLst>
</file>

<file path=ppt/tags/tag86.xml><?xml version="1.0" encoding="utf-8"?>
<p:tagLst xmlns:p="http://schemas.openxmlformats.org/presentationml/2006/main">
  <p:tag name="PA" val="v3.0.0"/>
</p:tagLst>
</file>

<file path=ppt/tags/tag87.xml><?xml version="1.0" encoding="utf-8"?>
<p:tagLst xmlns:p="http://schemas.openxmlformats.org/presentationml/2006/main">
  <p:tag name="PA" val="v3.0.0"/>
</p:tagLst>
</file>

<file path=ppt/tags/tag88.xml><?xml version="1.0" encoding="utf-8"?>
<p:tagLst xmlns:p="http://schemas.openxmlformats.org/presentationml/2006/main">
  <p:tag name="PA" val="v3.0.0"/>
</p:tagLst>
</file>

<file path=ppt/tags/tag89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PA" val="v3.0.0"/>
</p:tagLst>
</file>

<file path=ppt/tags/tag91.xml><?xml version="1.0" encoding="utf-8"?>
<p:tagLst xmlns:p="http://schemas.openxmlformats.org/presentationml/2006/main">
  <p:tag name="PA" val="v3.0.0"/>
</p:tagLst>
</file>

<file path=ppt/tags/tag92.xml><?xml version="1.0" encoding="utf-8"?>
<p:tagLst xmlns:p="http://schemas.openxmlformats.org/presentationml/2006/main">
  <p:tag name="commondata" val="eyJoZGlkIjoiMTAyNjNjNDY2OGNlMDQ2OWFmZWNjZmE0M2VlNjk3NDc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WPS 演示</Application>
  <PresentationFormat>宽屏</PresentationFormat>
  <Paragraphs>135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造字工房悦圆（非商用）常规体</vt:lpstr>
      <vt:lpstr>Arial</vt:lpstr>
      <vt:lpstr>Calibri</vt:lpstr>
      <vt:lpstr>Open Sans</vt:lpstr>
      <vt:lpstr>微软雅黑</vt:lpstr>
      <vt:lpstr>Arial Unicode MS</vt:lpstr>
      <vt:lpstr>Segoe Print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168</cp:revision>
  <dcterms:created xsi:type="dcterms:W3CDTF">2019-06-19T02:08:00Z</dcterms:created>
  <dcterms:modified xsi:type="dcterms:W3CDTF">2023-12-26T00:55:17Z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C20E34F0DF4A40B5A57D0EEB9F1BA505_11</vt:lpwstr>
  </property>
</Properties>
</file>