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11"/>
  </p:handoutMasterIdLst>
  <p:sldIdLst>
    <p:sldId id="256" r:id="rId3"/>
    <p:sldId id="349" r:id="rId4"/>
    <p:sldId id="325" r:id="rId5"/>
    <p:sldId id="277" r:id="rId7"/>
    <p:sldId id="326" r:id="rId8"/>
    <p:sldId id="272" r:id="rId9"/>
    <p:sldId id="372" r:id="rId10"/>
  </p:sldIdLst>
  <p:sldSz cx="12192000" cy="6858000"/>
  <p:notesSz cx="6858000" cy="9144000"/>
  <p:embeddedFontLst>
    <p:embeddedFont>
      <p:font typeface="方正中等线繁体" panose="03000509000000000000" pitchFamily="65" charset="-122"/>
      <p:regular r:id="rId15"/>
    </p:embeddedFont>
    <p:embeddedFont>
      <p:font typeface="华文行楷" panose="02010800040101010101" charset="-122"/>
      <p:regular r:id="rId16"/>
    </p:embeddedFont>
    <p:embeddedFont>
      <p:font typeface="华文新魏" panose="02010800040101010101" charset="-122"/>
      <p:regular r:id="rId17"/>
    </p:embeddedFont>
    <p:embeddedFont>
      <p:font typeface="Arial Unicode MS" panose="020B0604020202020204" charset="-122"/>
      <p:regular r:id="rId18"/>
    </p:embeddedFont>
    <p:embeddedFont>
      <p:font typeface="鸿雷板书简体" panose="00000500000000000000" charset="-122"/>
      <p:regular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  <p:embeddedFont>
      <p:font typeface="等线" panose="02010600030101010101" charset="-122"/>
      <p:regular r:id="rId24"/>
    </p:embeddedFont>
    <p:embeddedFont>
      <p:font typeface="等线 Light" panose="02010600030101010101" charset="-122"/>
      <p:regular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92D"/>
    <a:srgbClr val="404850"/>
    <a:srgbClr val="86929E"/>
    <a:srgbClr val="D9DEE1"/>
    <a:srgbClr val="E5B90B"/>
    <a:srgbClr val="F3C611"/>
    <a:srgbClr val="FF9743"/>
    <a:srgbClr val="FA7000"/>
    <a:srgbClr val="48C253"/>
    <a:srgbClr val="130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78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2.xml"/><Relationship Id="rId25" Type="http://schemas.openxmlformats.org/officeDocument/2006/relationships/font" Target="fonts/font11.fntdata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72C-ACAF-4E3D-BCEF-9B80AE2BC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5EE1-5904-4879-AA74-2B6667E964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72C-ACAF-4E3D-BCEF-9B80AE2BC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5EE1-5904-4879-AA74-2B6667E964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 userDrawn="1"/>
        </p:nvGrpSpPr>
        <p:grpSpPr>
          <a:xfrm>
            <a:off x="378634" y="453448"/>
            <a:ext cx="5161991" cy="711684"/>
            <a:chOff x="1569282" y="327269"/>
            <a:chExt cx="5161991" cy="711684"/>
          </a:xfrm>
        </p:grpSpPr>
        <p:sp>
          <p:nvSpPr>
            <p:cNvPr id="65" name="文本框 64"/>
            <p:cNvSpPr txBox="1"/>
            <p:nvPr/>
          </p:nvSpPr>
          <p:spPr>
            <a:xfrm>
              <a:off x="1569282" y="416257"/>
              <a:ext cx="51619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400">
                  <a:gradFill>
                    <a:gsLst>
                      <a:gs pos="0">
                        <a:srgbClr val="32D8C2"/>
                      </a:gs>
                      <a:gs pos="100000">
                        <a:srgbClr val="52AFFD"/>
                      </a:gs>
                    </a:gsLst>
                    <a:lin ang="5400000" scaled="1"/>
                  </a:gradFill>
                  <a:latin typeface="方正中等线繁体" panose="03000509000000000000" pitchFamily="65" charset="-122"/>
                  <a:ea typeface="方正中等线繁体" panose="03000509000000000000" pitchFamily="65" charset="-122"/>
                </a:defRPr>
              </a:lvl1pPr>
            </a:lstStyle>
            <a:p>
              <a:r>
                <a:rPr lang="en-US" altLang="zh-CN" sz="3200" dirty="0">
                  <a:solidFill>
                    <a:schemeClr val="bg1"/>
                  </a:solidFill>
                </a:rPr>
                <a:t>BUSINSS INFOGRA </a:t>
              </a:r>
              <a:r>
                <a:rPr lang="en-US" altLang="zh-CN" sz="3200" dirty="0">
                  <a:solidFill>
                    <a:srgbClr val="F5D244"/>
                  </a:solidFill>
                </a:rPr>
                <a:t>PHICS</a:t>
              </a:r>
              <a:endParaRPr lang="zh-CN" altLang="en-US" sz="3200" dirty="0">
                <a:solidFill>
                  <a:srgbClr val="F5D244"/>
                </a:solidFill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1695793" y="1038953"/>
              <a:ext cx="4795155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695793" y="327269"/>
              <a:ext cx="4795155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 userDrawn="1"/>
        </p:nvSpPr>
        <p:spPr>
          <a:xfrm>
            <a:off x="5080" y="412115"/>
            <a:ext cx="5728970" cy="779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72C-ACAF-4E3D-BCEF-9B80AE2BC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5EE1-5904-4879-AA74-2B6667E964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72C-ACAF-4E3D-BCEF-9B80AE2BC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5EE1-5904-4879-AA74-2B6667E964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72C-ACAF-4E3D-BCEF-9B80AE2BC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5EE1-5904-4879-AA74-2B6667E964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72C-ACAF-4E3D-BCEF-9B80AE2BC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5EE1-5904-4879-AA74-2B6667E964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72C-ACAF-4E3D-BCEF-9B80AE2BC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5EE1-5904-4879-AA74-2B6667E964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72C-ACAF-4E3D-BCEF-9B80AE2BC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5EE1-5904-4879-AA74-2B6667E964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E72C-ACAF-4E3D-BCEF-9B80AE2BC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5EE1-5904-4879-AA74-2B6667E964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BE72C-ACAF-4E3D-BCEF-9B80AE2BC6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5EE1-5904-4879-AA74-2B6667E964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0.jpeg"/><Relationship Id="rId11" Type="http://schemas.openxmlformats.org/officeDocument/2006/relationships/image" Target="../media/image19.jpeg"/><Relationship Id="rId10" Type="http://schemas.openxmlformats.org/officeDocument/2006/relationships/image" Target="../media/image18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tags" Target="../tags/tag1.xml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如懿传宫廷古典海报-1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3" name="图片 12" descr="30"/>
          <p:cNvPicPr>
            <a:picLocks noChangeAspect="1"/>
          </p:cNvPicPr>
          <p:nvPr/>
        </p:nvPicPr>
        <p:blipFill>
          <a:blip r:embed="rId2"/>
          <a:srcRect l="18823" t="41341" r="18597" b="15624"/>
          <a:stretch>
            <a:fillRect/>
          </a:stretch>
        </p:blipFill>
        <p:spPr>
          <a:xfrm>
            <a:off x="-122555" y="-38735"/>
            <a:ext cx="5901690" cy="40595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E0E4E3">
                  <a:alpha val="100000"/>
                </a:srgbClr>
              </a:clrFrom>
              <a:clrTo>
                <a:srgbClr val="E0E4E3">
                  <a:alpha val="100000"/>
                  <a:alpha val="0"/>
                </a:srgbClr>
              </a:clrTo>
            </a:clrChange>
          </a:blip>
          <a:srcRect b="8141"/>
          <a:stretch>
            <a:fillRect/>
          </a:stretch>
        </p:blipFill>
        <p:spPr>
          <a:xfrm>
            <a:off x="996315" y="770890"/>
            <a:ext cx="4347210" cy="5316220"/>
          </a:xfrm>
          <a:prstGeom prst="rect">
            <a:avLst/>
          </a:prstGeom>
        </p:spPr>
      </p:pic>
      <p:pic>
        <p:nvPicPr>
          <p:cNvPr id="9" name="图片 8" descr="31"/>
          <p:cNvPicPr>
            <a:picLocks noChangeAspect="1"/>
          </p:cNvPicPr>
          <p:nvPr/>
        </p:nvPicPr>
        <p:blipFill>
          <a:blip r:embed="rId4"/>
          <a:srcRect l="14110" t="46212" r="95" b="2083"/>
          <a:stretch>
            <a:fillRect/>
          </a:stretch>
        </p:blipFill>
        <p:spPr>
          <a:xfrm>
            <a:off x="-232410" y="2292350"/>
            <a:ext cx="7965440" cy="4800600"/>
          </a:xfrm>
          <a:prstGeom prst="rect">
            <a:avLst/>
          </a:prstGeom>
        </p:spPr>
      </p:pic>
      <p:pic>
        <p:nvPicPr>
          <p:cNvPr id="14" name="图片 13" descr="23"/>
          <p:cNvPicPr>
            <a:picLocks noChangeAspect="1"/>
          </p:cNvPicPr>
          <p:nvPr/>
        </p:nvPicPr>
        <p:blipFill>
          <a:blip r:embed="rId5"/>
          <a:srcRect l="64844" t="22656" r="4167" b="21094"/>
          <a:stretch>
            <a:fillRect/>
          </a:stretch>
        </p:blipFill>
        <p:spPr>
          <a:xfrm>
            <a:off x="9924415" y="-38735"/>
            <a:ext cx="2266950" cy="41148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656830" y="281305"/>
            <a:ext cx="3416300" cy="6811010"/>
            <a:chOff x="12058" y="443"/>
            <a:chExt cx="5380" cy="10726"/>
          </a:xfrm>
        </p:grpSpPr>
        <p:pic>
          <p:nvPicPr>
            <p:cNvPr id="20" name="图片 19" descr="冬梅章中国风仿古印章可换字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72" y="1711"/>
              <a:ext cx="1899" cy="1899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12058" y="443"/>
              <a:ext cx="5380" cy="10727"/>
              <a:chOff x="12058" y="443"/>
              <a:chExt cx="5380" cy="10727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12058" y="4248"/>
                <a:ext cx="5380" cy="6922"/>
                <a:chOff x="12058" y="4248"/>
                <a:chExt cx="5380" cy="6922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12058" y="4248"/>
                  <a:ext cx="3168" cy="36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r>
                    <a:rPr lang="zh-CN" altLang="en-US" sz="14400">
                      <a:solidFill>
                        <a:schemeClr val="bg1"/>
                      </a:solidFill>
                      <a:latin typeface="华文行楷" panose="02010800040101010101" charset="-122"/>
                      <a:ea typeface="华文行楷" panose="02010800040101010101" charset="-122"/>
                    </a:rPr>
                    <a:t>蒸</a:t>
                  </a:r>
                  <a:endParaRPr lang="zh-CN" altLang="en-US" sz="14400">
                    <a:solidFill>
                      <a:schemeClr val="bg1"/>
                    </a:solidFill>
                    <a:latin typeface="华文行楷" panose="02010800040101010101" charset="-122"/>
                    <a:ea typeface="华文行楷" panose="02010800040101010101" charset="-122"/>
                  </a:endParaRP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>
                <a:xfrm>
                  <a:off x="13791" y="7053"/>
                  <a:ext cx="3647" cy="41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p>
                  <a:r>
                    <a:rPr lang="zh-CN" altLang="en-US" sz="15000">
                      <a:solidFill>
                        <a:schemeClr val="bg1"/>
                      </a:solidFill>
                      <a:latin typeface="华文行楷" panose="02010800040101010101" charset="-122"/>
                      <a:ea typeface="华文行楷" panose="02010800040101010101" charset="-122"/>
                    </a:rPr>
                    <a:t>包</a:t>
                  </a:r>
                  <a:endParaRPr lang="zh-CN" altLang="en-US" sz="15000">
                    <a:solidFill>
                      <a:schemeClr val="bg1"/>
                    </a:solidFill>
                    <a:latin typeface="华文行楷" panose="02010800040101010101" charset="-122"/>
                    <a:ea typeface="华文行楷" panose="02010800040101010101" charset="-122"/>
                  </a:endParaRPr>
                </a:p>
              </p:txBody>
            </p:sp>
          </p:grpSp>
          <p:sp>
            <p:nvSpPr>
              <p:cNvPr id="21" name="文本框 20"/>
              <p:cNvSpPr txBox="1"/>
              <p:nvPr/>
            </p:nvSpPr>
            <p:spPr>
              <a:xfrm>
                <a:off x="14437" y="443"/>
                <a:ext cx="2208" cy="2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9600">
                    <a:solidFill>
                      <a:schemeClr val="bg1"/>
                    </a:solidFill>
                    <a:latin typeface="华文行楷" panose="02010800040101010101" charset="-122"/>
                    <a:ea typeface="华文行楷" panose="02010800040101010101" charset="-122"/>
                  </a:rPr>
                  <a:t>花</a:t>
                </a:r>
                <a:endParaRPr lang="zh-CN" altLang="en-US" sz="9600">
                  <a:solidFill>
                    <a:schemeClr val="bg1"/>
                  </a:solidFill>
                  <a:latin typeface="华文行楷" panose="02010800040101010101" charset="-122"/>
                  <a:ea typeface="华文行楷" panose="02010800040101010101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4419" y="2469"/>
                <a:ext cx="2588" cy="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1500">
                    <a:solidFill>
                      <a:schemeClr val="bg1"/>
                    </a:solidFill>
                    <a:latin typeface="华文行楷" panose="02010800040101010101" charset="-122"/>
                    <a:ea typeface="华文行楷" panose="02010800040101010101" charset="-122"/>
                  </a:rPr>
                  <a:t>式</a:t>
                </a:r>
                <a:endParaRPr lang="zh-CN" altLang="en-US" sz="11500">
                  <a:solidFill>
                    <a:schemeClr val="bg1"/>
                  </a:solidFill>
                  <a:latin typeface="华文行楷" panose="02010800040101010101" charset="-122"/>
                  <a:ea typeface="华文行楷" panose="02010800040101010101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5414" y="4601"/>
                <a:ext cx="772" cy="292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pPr algn="dist"/>
                <a:r>
                  <a:rPr lang="zh-CN" altLang="en-US" sz="2000">
                    <a:solidFill>
                      <a:srgbClr val="FF0000"/>
                    </a:solidFill>
                    <a:latin typeface="问藏书房" charset="-122"/>
                    <a:ea typeface="问藏书房" charset="-122"/>
                  </a:rPr>
                  <a:t>Chinese food</a:t>
                </a:r>
                <a:endParaRPr lang="zh-CN" altLang="en-US" sz="2000">
                  <a:solidFill>
                    <a:srgbClr val="FF0000"/>
                  </a:solidFill>
                  <a:latin typeface="问藏书房" charset="-122"/>
                  <a:ea typeface="问藏书房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如懿传宫廷古典海报-1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" y="339090"/>
            <a:ext cx="11492230" cy="6149975"/>
          </a:xfrm>
          <a:prstGeom prst="rect">
            <a:avLst/>
          </a:prstGeom>
        </p:spPr>
      </p:pic>
      <p:pic>
        <p:nvPicPr>
          <p:cNvPr id="10" name="图片 9" descr="预览图_千图网_编号35518796"/>
          <p:cNvPicPr>
            <a:picLocks noChangeAspect="1"/>
          </p:cNvPicPr>
          <p:nvPr/>
        </p:nvPicPr>
        <p:blipFill>
          <a:blip r:embed="rId3"/>
          <a:srcRect l="11757" t="65057" r="50008" b="6723"/>
          <a:stretch>
            <a:fillRect/>
          </a:stretch>
        </p:blipFill>
        <p:spPr>
          <a:xfrm>
            <a:off x="8914130" y="-259715"/>
            <a:ext cx="2876550" cy="28384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39115" y="339090"/>
            <a:ext cx="3833495" cy="1174115"/>
            <a:chOff x="2480" y="1231"/>
            <a:chExt cx="6037" cy="1849"/>
          </a:xfrm>
        </p:grpSpPr>
        <p:pic>
          <p:nvPicPr>
            <p:cNvPr id="13" name="图片 12" descr="冬梅章中国风仿古印章可换字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0" y="1231"/>
              <a:ext cx="942" cy="94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3224" y="1390"/>
              <a:ext cx="5293" cy="169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p>
              <a:r>
                <a:rPr lang="zh-CN" altLang="en-US" sz="5000">
                  <a:solidFill>
                    <a:schemeClr val="tx1"/>
                  </a:solidFill>
                  <a:latin typeface="思源宋体 CN Heavy" panose="02020900000000000000" charset="-122"/>
                  <a:ea typeface="思源宋体 CN Heavy" panose="02020900000000000000" charset="-122"/>
                </a:rPr>
                <a:t>花式</a:t>
              </a:r>
              <a:r>
                <a:rPr lang="zh-CN" altLang="en-US" sz="6600" b="1">
                  <a:solidFill>
                    <a:schemeClr val="tx1"/>
                  </a:solidFill>
                  <a:latin typeface="华文新魏" panose="02010800040101010101" charset="-122"/>
                  <a:ea typeface="华文新魏" panose="02010800040101010101" charset="-122"/>
                </a:rPr>
                <a:t>蒸</a:t>
              </a:r>
              <a:r>
                <a:rPr lang="zh-CN" altLang="en-US" sz="7200" b="1">
                  <a:solidFill>
                    <a:schemeClr val="tx1"/>
                  </a:solidFill>
                  <a:latin typeface="华文新魏" panose="02010800040101010101" charset="-122"/>
                  <a:ea typeface="华文新魏" panose="02010800040101010101" charset="-122"/>
                </a:rPr>
                <a:t>包</a:t>
              </a:r>
              <a:endParaRPr lang="zh-CN" altLang="en-US" sz="72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80005" y="2329180"/>
            <a:ext cx="1422400" cy="2875280"/>
            <a:chOff x="5937" y="3668"/>
            <a:chExt cx="2240" cy="4528"/>
          </a:xfrm>
        </p:grpSpPr>
        <p:sp>
          <p:nvSpPr>
            <p:cNvPr id="12" name="文本框 11"/>
            <p:cNvSpPr txBox="1"/>
            <p:nvPr/>
          </p:nvSpPr>
          <p:spPr>
            <a:xfrm>
              <a:off x="6513" y="3668"/>
              <a:ext cx="1665" cy="452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en-US" sz="6000">
                  <a:solidFill>
                    <a:schemeClr val="tx1"/>
                  </a:solidFill>
                  <a:latin typeface="Arial Unicode MS" panose="020B0604020202020204" charset="-122"/>
                  <a:ea typeface="Arial Unicode MS" panose="020B0604020202020204" charset="-122"/>
                </a:rPr>
                <a:t>核桃包</a:t>
              </a:r>
              <a:endParaRPr lang="zh-CN" altLang="en-US" sz="600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937" y="5233"/>
              <a:ext cx="651" cy="263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dist"/>
              <a:r>
                <a:rPr lang="zh-CN" altLang="en-US" sz="1500">
                  <a:solidFill>
                    <a:srgbClr val="FF0000"/>
                  </a:solidFill>
                  <a:latin typeface="问藏书房" charset="-122"/>
                  <a:ea typeface="问藏书房" charset="-122"/>
                </a:rPr>
                <a:t>Chinese food</a:t>
              </a:r>
              <a:endParaRPr lang="zh-CN" altLang="en-US" sz="1500">
                <a:solidFill>
                  <a:srgbClr val="FF0000"/>
                </a:solidFill>
                <a:latin typeface="问藏书房" charset="-122"/>
                <a:ea typeface="问藏书房" charset="-122"/>
              </a:endParaRPr>
            </a:p>
          </p:txBody>
        </p:sp>
      </p:grpSp>
      <p:pic>
        <p:nvPicPr>
          <p:cNvPr id="102" name="图片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4584700" y="629285"/>
            <a:ext cx="4329430" cy="556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如懿传宫廷古典海报-1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0" name="图片 1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" y="233045"/>
            <a:ext cx="11997690" cy="65024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92430" y="596900"/>
            <a:ext cx="1697990" cy="5849620"/>
            <a:chOff x="618" y="940"/>
            <a:chExt cx="2674" cy="9212"/>
          </a:xfrm>
        </p:grpSpPr>
        <p:grpSp>
          <p:nvGrpSpPr>
            <p:cNvPr id="2" name="组合 1"/>
            <p:cNvGrpSpPr/>
            <p:nvPr/>
          </p:nvGrpSpPr>
          <p:grpSpPr>
            <a:xfrm>
              <a:off x="764" y="940"/>
              <a:ext cx="2528" cy="5297"/>
              <a:chOff x="15778" y="940"/>
              <a:chExt cx="2528" cy="5297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5778" y="2869"/>
                <a:ext cx="1688" cy="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7200">
                    <a:solidFill>
                      <a:schemeClr val="tx1"/>
                    </a:solidFill>
                    <a:latin typeface="华文新魏" panose="02010800040101010101" charset="-122"/>
                    <a:ea typeface="华文新魏" panose="02010800040101010101" charset="-122"/>
                  </a:rPr>
                  <a:t>流</a:t>
                </a:r>
                <a:endParaRPr lang="zh-CN" altLang="en-US" sz="7200">
                  <a:solidFill>
                    <a:schemeClr val="tx1"/>
                  </a:solidFill>
                  <a:latin typeface="华文新魏" panose="02010800040101010101" charset="-122"/>
                  <a:ea typeface="华文新魏" panose="02010800040101010101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6418" y="4155"/>
                <a:ext cx="1888" cy="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8000">
                    <a:solidFill>
                      <a:schemeClr val="tx1"/>
                    </a:solidFill>
                    <a:latin typeface="华文新魏" panose="02010800040101010101" charset="-122"/>
                    <a:ea typeface="华文新魏" panose="02010800040101010101" charset="-122"/>
                  </a:rPr>
                  <a:t>程</a:t>
                </a:r>
                <a:endParaRPr lang="zh-CN" altLang="en-US" sz="8000">
                  <a:solidFill>
                    <a:schemeClr val="tx1"/>
                  </a:solidFill>
                  <a:latin typeface="华文新魏" panose="02010800040101010101" charset="-122"/>
                  <a:ea typeface="华文新魏" panose="02010800040101010101" charset="-122"/>
                </a:endParaRPr>
              </a:p>
            </p:txBody>
          </p:sp>
          <p:pic>
            <p:nvPicPr>
              <p:cNvPr id="31" name="图片 30" descr="冬梅章中国风仿古印章可换字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44" y="4460"/>
                <a:ext cx="942" cy="942"/>
              </a:xfrm>
              <a:prstGeom prst="rect">
                <a:avLst/>
              </a:prstGeom>
            </p:spPr>
          </p:pic>
          <p:sp>
            <p:nvSpPr>
              <p:cNvPr id="32" name="文本框 31"/>
              <p:cNvSpPr txBox="1"/>
              <p:nvPr/>
            </p:nvSpPr>
            <p:spPr>
              <a:xfrm>
                <a:off x="15978" y="940"/>
                <a:ext cx="1288" cy="1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5000">
                    <a:solidFill>
                      <a:schemeClr val="tx1"/>
                    </a:solidFill>
                    <a:latin typeface="思源宋体 CN Heavy" panose="02020900000000000000" charset="-122"/>
                    <a:ea typeface="思源宋体 CN Heavy" panose="02020900000000000000" charset="-122"/>
                  </a:rPr>
                  <a:t>操</a:t>
                </a:r>
                <a:endParaRPr lang="zh-CN" altLang="en-US" sz="5000">
                  <a:solidFill>
                    <a:schemeClr val="tx1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5978" y="1872"/>
                <a:ext cx="1288" cy="1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5000">
                    <a:solidFill>
                      <a:schemeClr val="tx1"/>
                    </a:solidFill>
                    <a:latin typeface="思源宋体 CN Heavy" panose="02020900000000000000" charset="-122"/>
                    <a:ea typeface="思源宋体 CN Heavy" panose="02020900000000000000" charset="-122"/>
                  </a:rPr>
                  <a:t>作</a:t>
                </a:r>
                <a:endParaRPr lang="zh-CN" altLang="en-US" sz="5000">
                  <a:solidFill>
                    <a:schemeClr val="tx1"/>
                  </a:solidFill>
                  <a:latin typeface="思源宋体 CN Heavy" panose="02020900000000000000" charset="-122"/>
                  <a:ea typeface="思源宋体 CN Heavy" panose="02020900000000000000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7037" y="1127"/>
                <a:ext cx="651" cy="263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p>
                <a:pPr algn="dist"/>
                <a:r>
                  <a:rPr lang="zh-CN" altLang="en-US" sz="1500">
                    <a:solidFill>
                      <a:srgbClr val="FF0000"/>
                    </a:solidFill>
                    <a:latin typeface="问藏书房" charset="-122"/>
                    <a:ea typeface="问藏书房" charset="-122"/>
                  </a:rPr>
                  <a:t>Chinese food</a:t>
                </a:r>
                <a:endParaRPr lang="zh-CN" altLang="en-US" sz="1500">
                  <a:solidFill>
                    <a:srgbClr val="FF0000"/>
                  </a:solidFill>
                  <a:latin typeface="问藏书房" charset="-122"/>
                  <a:ea typeface="问藏书房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18" y="5684"/>
              <a:ext cx="2632" cy="4468"/>
              <a:chOff x="9110" y="2784"/>
              <a:chExt cx="4724" cy="8016"/>
            </a:xfrm>
          </p:grpSpPr>
          <p:pic>
            <p:nvPicPr>
              <p:cNvPr id="18" name="图片 17" descr="13"/>
              <p:cNvPicPr>
                <a:picLocks noChangeAspect="1"/>
              </p:cNvPicPr>
              <p:nvPr/>
            </p:nvPicPr>
            <p:blipFill>
              <a:blip r:embed="rId4"/>
              <a:srcRect t="20941" r="60942" b="12802"/>
              <a:stretch>
                <a:fillRect/>
              </a:stretch>
            </p:blipFill>
            <p:spPr>
              <a:xfrm>
                <a:off x="9110" y="2784"/>
                <a:ext cx="4725" cy="8016"/>
              </a:xfrm>
              <a:prstGeom prst="rect">
                <a:avLst/>
              </a:prstGeom>
            </p:spPr>
          </p:pic>
          <p:pic>
            <p:nvPicPr>
              <p:cNvPr id="36" name="图片 35" descr="14"/>
              <p:cNvPicPr>
                <a:picLocks noChangeAspect="1"/>
              </p:cNvPicPr>
              <p:nvPr/>
            </p:nvPicPr>
            <p:blipFill>
              <a:blip r:embed="rId5"/>
              <a:srcRect l="8484" t="26613" r="9113" b="21465"/>
              <a:stretch>
                <a:fillRect/>
              </a:stretch>
            </p:blipFill>
            <p:spPr>
              <a:xfrm>
                <a:off x="9372" y="8652"/>
                <a:ext cx="3409" cy="2148"/>
              </a:xfrm>
              <a:prstGeom prst="rect">
                <a:avLst/>
              </a:prstGeom>
            </p:spPr>
          </p:pic>
        </p:grpSp>
      </p:grpSp>
      <p:sp>
        <p:nvSpPr>
          <p:cNvPr id="3" name="右箭头 2"/>
          <p:cNvSpPr/>
          <p:nvPr/>
        </p:nvSpPr>
        <p:spPr>
          <a:xfrm>
            <a:off x="5600700" y="1586865"/>
            <a:ext cx="706755" cy="2711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8916670" y="3180715"/>
            <a:ext cx="281940" cy="624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左箭头 6"/>
          <p:cNvSpPr/>
          <p:nvPr/>
        </p:nvSpPr>
        <p:spPr>
          <a:xfrm>
            <a:off x="6572250" y="4782820"/>
            <a:ext cx="612140" cy="2870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637790" y="680085"/>
            <a:ext cx="2567940" cy="2761615"/>
            <a:chOff x="2930" y="1127"/>
            <a:chExt cx="4044" cy="4349"/>
          </a:xfrm>
        </p:grpSpPr>
        <p:pic>
          <p:nvPicPr>
            <p:cNvPr id="1073742879" name="图片 1073742878" descr="IMG_4802"/>
            <p:cNvPicPr>
              <a:picLocks noChangeAspect="1"/>
            </p:cNvPicPr>
            <p:nvPr/>
          </p:nvPicPr>
          <p:blipFill>
            <a:blip r:embed="rId6"/>
            <a:srcRect l="19826" t="35953" b="15285"/>
            <a:stretch>
              <a:fillRect/>
            </a:stretch>
          </p:blipFill>
          <p:spPr>
            <a:xfrm>
              <a:off x="2930" y="1127"/>
              <a:ext cx="4044" cy="32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文本框 3"/>
            <p:cNvSpPr txBox="1"/>
            <p:nvPr/>
          </p:nvSpPr>
          <p:spPr>
            <a:xfrm>
              <a:off x="4330" y="4460"/>
              <a:ext cx="12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 b="1">
                  <a:solidFill>
                    <a:srgbClr val="FF0000"/>
                  </a:solidFill>
                </a:rPr>
                <a:t>①</a:t>
              </a:r>
              <a:endParaRPr lang="zh-CN" altLang="en-US" sz="3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02425" y="521970"/>
            <a:ext cx="5019675" cy="2883535"/>
            <a:chOff x="8256" y="1076"/>
            <a:chExt cx="7905" cy="4541"/>
          </a:xfrm>
        </p:grpSpPr>
        <p:pic>
          <p:nvPicPr>
            <p:cNvPr id="1073742880" name="图片 1073742879" descr="IMG_4803"/>
            <p:cNvPicPr>
              <a:picLocks noChangeAspect="1"/>
            </p:cNvPicPr>
            <p:nvPr/>
          </p:nvPicPr>
          <p:blipFill>
            <a:blip r:embed="rId7"/>
            <a:srcRect r="19377" b="28891"/>
            <a:stretch>
              <a:fillRect/>
            </a:stretch>
          </p:blipFill>
          <p:spPr>
            <a:xfrm>
              <a:off x="8256" y="1425"/>
              <a:ext cx="4511" cy="29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2881" name="图片 1073742880" descr="IMG_4804"/>
            <p:cNvPicPr>
              <a:picLocks noChangeAspect="1"/>
            </p:cNvPicPr>
            <p:nvPr/>
          </p:nvPicPr>
          <p:blipFill>
            <a:blip r:embed="rId8"/>
            <a:srcRect l="38683" t="25714" r="9944"/>
            <a:stretch>
              <a:fillRect/>
            </a:stretch>
          </p:blipFill>
          <p:spPr>
            <a:xfrm>
              <a:off x="12767" y="1076"/>
              <a:ext cx="3395" cy="368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12205" y="4601"/>
              <a:ext cx="116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 b="1">
                  <a:solidFill>
                    <a:srgbClr val="FF0000"/>
                  </a:solidFill>
                </a:rPr>
                <a:t>②</a:t>
              </a:r>
              <a:endParaRPr lang="zh-CN" altLang="en-US" sz="3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287260" y="3804920"/>
            <a:ext cx="4800600" cy="2742565"/>
            <a:chOff x="11089" y="5684"/>
            <a:chExt cx="7560" cy="4319"/>
          </a:xfrm>
        </p:grpSpPr>
        <p:pic>
          <p:nvPicPr>
            <p:cNvPr id="1073742882" name="图片 1073742881" descr="IMG_4805"/>
            <p:cNvPicPr>
              <a:picLocks noChangeAspect="1"/>
            </p:cNvPicPr>
            <p:nvPr/>
          </p:nvPicPr>
          <p:blipFill>
            <a:blip r:embed="rId9"/>
            <a:srcRect l="14689" r="12589" b="29080"/>
            <a:stretch>
              <a:fillRect/>
            </a:stretch>
          </p:blipFill>
          <p:spPr>
            <a:xfrm>
              <a:off x="14679" y="5684"/>
              <a:ext cx="3970" cy="290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2884" name="图片 1073742883" descr="IMG_4806"/>
            <p:cNvPicPr>
              <a:picLocks noChangeAspect="1"/>
            </p:cNvPicPr>
            <p:nvPr/>
          </p:nvPicPr>
          <p:blipFill>
            <a:blip r:embed="rId10"/>
            <a:srcRect l="19548" t="12613" r="9019" b="20914"/>
            <a:stretch>
              <a:fillRect/>
            </a:stretch>
          </p:blipFill>
          <p:spPr>
            <a:xfrm>
              <a:off x="11089" y="6237"/>
              <a:ext cx="3590" cy="25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文本框 10"/>
            <p:cNvSpPr txBox="1"/>
            <p:nvPr/>
          </p:nvSpPr>
          <p:spPr>
            <a:xfrm>
              <a:off x="13800" y="8987"/>
              <a:ext cx="181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 b="1">
                  <a:solidFill>
                    <a:srgbClr val="FF0000"/>
                  </a:solidFill>
                </a:rPr>
                <a:t>③</a:t>
              </a:r>
              <a:endParaRPr lang="zh-CN" altLang="en-US" sz="3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014855" y="3609340"/>
            <a:ext cx="4561205" cy="3126105"/>
            <a:chOff x="3200" y="5684"/>
            <a:chExt cx="7183" cy="4923"/>
          </a:xfrm>
        </p:grpSpPr>
        <p:pic>
          <p:nvPicPr>
            <p:cNvPr id="1073742885" name="图片 1073742884" descr="IMG_4807"/>
            <p:cNvPicPr>
              <a:picLocks noChangeAspect="1"/>
            </p:cNvPicPr>
            <p:nvPr/>
          </p:nvPicPr>
          <p:blipFill>
            <a:blip r:embed="rId11"/>
            <a:srcRect l="23802" r="11452" b="12192"/>
            <a:stretch>
              <a:fillRect/>
            </a:stretch>
          </p:blipFill>
          <p:spPr>
            <a:xfrm>
              <a:off x="6762" y="5698"/>
              <a:ext cx="3621" cy="36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2886" name="图片 1073742885" descr="IMG_4810"/>
            <p:cNvPicPr>
              <a:picLocks noChangeAspect="1"/>
            </p:cNvPicPr>
            <p:nvPr/>
          </p:nvPicPr>
          <p:blipFill>
            <a:blip r:embed="rId12"/>
            <a:srcRect l="27765" t="25183" b="21936"/>
            <a:stretch>
              <a:fillRect/>
            </a:stretch>
          </p:blipFill>
          <p:spPr>
            <a:xfrm>
              <a:off x="3200" y="5684"/>
              <a:ext cx="3774" cy="36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文本框 12"/>
            <p:cNvSpPr txBox="1"/>
            <p:nvPr/>
          </p:nvSpPr>
          <p:spPr>
            <a:xfrm>
              <a:off x="6380" y="9591"/>
              <a:ext cx="133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600" b="1">
                  <a:solidFill>
                    <a:srgbClr val="FF0000"/>
                  </a:solidFill>
                </a:rPr>
                <a:t>④</a:t>
              </a:r>
              <a:endParaRPr lang="zh-CN" altLang="en-US" sz="36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如懿传宫廷古典海报-1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0" name="图片 1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55" y="339090"/>
            <a:ext cx="11492230" cy="6149975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466725" y="1994535"/>
            <a:ext cx="107188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000">
                <a:solidFill>
                  <a:schemeClr val="tx1"/>
                </a:solidFill>
                <a:latin typeface="鸿雷板书简体" panose="00000500000000000000" charset="-122"/>
                <a:ea typeface="鸿雷板书简体" panose="00000500000000000000" charset="-122"/>
              </a:rPr>
              <a:t>标</a:t>
            </a:r>
            <a:endParaRPr lang="zh-CN" altLang="en-US" sz="7000">
              <a:solidFill>
                <a:schemeClr val="tx1"/>
              </a:solidFill>
              <a:latin typeface="鸿雷板书简体" panose="00000500000000000000" charset="-122"/>
              <a:ea typeface="鸿雷板书简体" panose="00000500000000000000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27735" y="2744470"/>
            <a:ext cx="11988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solidFill>
                  <a:schemeClr val="tx1"/>
                </a:solidFill>
                <a:latin typeface="鸿雷板书简体" panose="00000500000000000000" charset="-122"/>
                <a:ea typeface="鸿雷板书简体" panose="00000500000000000000" charset="-122"/>
              </a:rPr>
              <a:t>准</a:t>
            </a:r>
            <a:endParaRPr lang="zh-CN" altLang="en-US" sz="8000">
              <a:solidFill>
                <a:schemeClr val="tx1"/>
              </a:solidFill>
              <a:latin typeface="鸿雷板书简体" panose="00000500000000000000" charset="-122"/>
              <a:ea typeface="鸿雷板书简体" panose="00000500000000000000" charset="-122"/>
            </a:endParaRPr>
          </a:p>
        </p:txBody>
      </p:sp>
      <p:pic>
        <p:nvPicPr>
          <p:cNvPr id="57" name="图片 56" descr="冬梅章中国风仿古印章可换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35" y="3063240"/>
            <a:ext cx="598170" cy="598170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593725" y="828040"/>
            <a:ext cx="817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5000">
                <a:solidFill>
                  <a:schemeClr val="tx1"/>
                </a:solidFill>
                <a:latin typeface="思源宋体 CN Heavy" panose="02020900000000000000" charset="-122"/>
                <a:ea typeface="思源宋体 CN Heavy" panose="02020900000000000000" charset="-122"/>
              </a:rPr>
              <a:t>出</a:t>
            </a:r>
            <a:endParaRPr lang="zh-CN" altLang="en-US" sz="5000">
              <a:solidFill>
                <a:schemeClr val="tx1"/>
              </a:solidFill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93725" y="1419860"/>
            <a:ext cx="817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5000">
                <a:solidFill>
                  <a:schemeClr val="tx1"/>
                </a:solidFill>
                <a:latin typeface="思源宋体 CN Heavy" panose="02020900000000000000" charset="-122"/>
                <a:ea typeface="思源宋体 CN Heavy" panose="02020900000000000000" charset="-122"/>
              </a:rPr>
              <a:t>品</a:t>
            </a:r>
            <a:endParaRPr lang="zh-CN" altLang="en-US" sz="5000">
              <a:solidFill>
                <a:schemeClr val="tx1"/>
              </a:solidFill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266190" y="946785"/>
            <a:ext cx="413385" cy="16751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altLang="en-US" sz="1500">
                <a:solidFill>
                  <a:srgbClr val="FF0000"/>
                </a:solidFill>
                <a:latin typeface="问藏书房" charset="-122"/>
                <a:ea typeface="问藏书房" charset="-122"/>
              </a:rPr>
              <a:t>Chinese food</a:t>
            </a:r>
            <a:endParaRPr lang="zh-CN" altLang="en-US" sz="1500">
              <a:solidFill>
                <a:srgbClr val="FF0000"/>
              </a:solidFill>
              <a:latin typeface="问藏书房" charset="-122"/>
              <a:ea typeface="问藏书房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7033260" y="1542415"/>
            <a:ext cx="5024755" cy="3709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3600" b="1">
                <a:ea typeface="+mn-lt"/>
                <a:cs typeface="+mn-lt"/>
              </a:rPr>
              <a:t>形似核桃，形态美观，</a:t>
            </a:r>
            <a:endParaRPr lang="zh-CN" altLang="en-US" sz="3600" b="1">
              <a:ea typeface="+mn-lt"/>
              <a:cs typeface="+mn-lt"/>
            </a:endParaRPr>
          </a:p>
          <a:p>
            <a:pPr algn="l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3600" b="1"/>
              <a:t>大小均匀，松软光滑,</a:t>
            </a:r>
            <a:endParaRPr lang="zh-CN" altLang="en-US" sz="3600" b="1"/>
          </a:p>
          <a:p>
            <a:pPr fontAlgn="auto">
              <a:lnSpc>
                <a:spcPct val="200000"/>
              </a:lnSpc>
            </a:pPr>
            <a:r>
              <a:rPr lang="zh-CN" altLang="en-US" sz="3600" b="1"/>
              <a:t>气孔细密，弹性好。</a:t>
            </a:r>
            <a:endParaRPr lang="zh-CN" altLang="en-US" sz="3600" b="1"/>
          </a:p>
        </p:txBody>
      </p:sp>
      <p:pic>
        <p:nvPicPr>
          <p:cNvPr id="2" name="图片 1" descr="IMG_4794"/>
          <p:cNvPicPr>
            <a:picLocks noChangeAspect="1"/>
          </p:cNvPicPr>
          <p:nvPr/>
        </p:nvPicPr>
        <p:blipFill>
          <a:blip r:embed="rId5"/>
          <a:srcRect l="2481" t="24741" r="7257" b="7241"/>
          <a:stretch>
            <a:fillRect/>
          </a:stretch>
        </p:blipFill>
        <p:spPr>
          <a:xfrm>
            <a:off x="2126615" y="1222375"/>
            <a:ext cx="4644390" cy="4664710"/>
          </a:xfrm>
          <a:prstGeom prst="rect">
            <a:avLst/>
          </a:prstGeom>
        </p:spPr>
      </p:pic>
      <p:pic>
        <p:nvPicPr>
          <p:cNvPr id="13" name="图片 12" descr="30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rcRect l="18823" t="41341" r="18597" b="15624"/>
          <a:stretch>
            <a:fillRect/>
          </a:stretch>
        </p:blipFill>
        <p:spPr>
          <a:xfrm>
            <a:off x="2430780" y="182880"/>
            <a:ext cx="4847590" cy="3334385"/>
          </a:xfrm>
          <a:prstGeom prst="rect">
            <a:avLst/>
          </a:prstGeom>
        </p:spPr>
      </p:pic>
      <p:pic>
        <p:nvPicPr>
          <p:cNvPr id="22" name="图片 21" descr="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29000"/>
            <a:ext cx="3053715" cy="30537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如懿传宫廷古典海报-1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20" name="图片 1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95" y="340360"/>
            <a:ext cx="11492230" cy="61499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85140" y="596900"/>
            <a:ext cx="1605280" cy="3363595"/>
            <a:chOff x="15778" y="940"/>
            <a:chExt cx="2528" cy="5297"/>
          </a:xfrm>
        </p:grpSpPr>
        <p:sp>
          <p:nvSpPr>
            <p:cNvPr id="29" name="文本框 28"/>
            <p:cNvSpPr txBox="1"/>
            <p:nvPr/>
          </p:nvSpPr>
          <p:spPr>
            <a:xfrm>
              <a:off x="15778" y="2869"/>
              <a:ext cx="1688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7200">
                  <a:solidFill>
                    <a:schemeClr val="tx1"/>
                  </a:solidFill>
                  <a:latin typeface="华文新魏" panose="02010800040101010101" charset="-122"/>
                  <a:ea typeface="华文新魏" panose="02010800040101010101" charset="-122"/>
                </a:rPr>
                <a:t>要</a:t>
              </a:r>
              <a:endParaRPr lang="zh-CN" altLang="en-US" sz="72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418" y="4155"/>
              <a:ext cx="1888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8000">
                  <a:solidFill>
                    <a:schemeClr val="tx1"/>
                  </a:solidFill>
                  <a:latin typeface="华文新魏" panose="02010800040101010101" charset="-122"/>
                  <a:ea typeface="华文新魏" panose="02010800040101010101" charset="-122"/>
                </a:rPr>
                <a:t>领</a:t>
              </a:r>
              <a:endParaRPr lang="zh-CN" altLang="en-US" sz="80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  <p:pic>
          <p:nvPicPr>
            <p:cNvPr id="31" name="图片 30" descr="冬梅章中国风仿古印章可换字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44" y="4460"/>
              <a:ext cx="942" cy="942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15978" y="940"/>
              <a:ext cx="1288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5000">
                  <a:solidFill>
                    <a:schemeClr val="tx1"/>
                  </a:solidFill>
                  <a:latin typeface="思源宋体 CN Heavy" panose="02020900000000000000" charset="-122"/>
                  <a:ea typeface="思源宋体 CN Heavy" panose="02020900000000000000" charset="-122"/>
                </a:rPr>
                <a:t>成</a:t>
              </a:r>
              <a:endParaRPr lang="zh-CN" altLang="en-US" sz="5000">
                <a:solidFill>
                  <a:schemeClr val="tx1"/>
                </a:solidFill>
                <a:latin typeface="思源宋体 CN Heavy" panose="02020900000000000000" charset="-122"/>
                <a:ea typeface="思源宋体 CN Heavy" panose="02020900000000000000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978" y="1872"/>
              <a:ext cx="1288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5000">
                  <a:solidFill>
                    <a:schemeClr val="tx1"/>
                  </a:solidFill>
                  <a:latin typeface="思源宋体 CN Heavy" panose="02020900000000000000" charset="-122"/>
                  <a:ea typeface="思源宋体 CN Heavy" panose="02020900000000000000" charset="-122"/>
                </a:rPr>
                <a:t>型</a:t>
              </a:r>
              <a:endParaRPr lang="zh-CN" altLang="en-US" sz="5000">
                <a:solidFill>
                  <a:schemeClr val="tx1"/>
                </a:solidFill>
                <a:latin typeface="思源宋体 CN Heavy" panose="02020900000000000000" charset="-122"/>
                <a:ea typeface="思源宋体 CN Heavy" panose="02020900000000000000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7037" y="1127"/>
              <a:ext cx="651" cy="263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dist"/>
              <a:r>
                <a:rPr lang="zh-CN" altLang="en-US" sz="1500">
                  <a:solidFill>
                    <a:srgbClr val="FF0000"/>
                  </a:solidFill>
                  <a:latin typeface="问藏书房" charset="-122"/>
                  <a:ea typeface="问藏书房" charset="-122"/>
                </a:rPr>
                <a:t>Chinese food</a:t>
              </a:r>
              <a:endParaRPr lang="zh-CN" altLang="en-US" sz="1500">
                <a:solidFill>
                  <a:srgbClr val="FF0000"/>
                </a:solidFill>
                <a:latin typeface="问藏书房" charset="-122"/>
                <a:ea typeface="问藏书房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090420" y="490220"/>
            <a:ext cx="89312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3200" b="0">
                <a:ea typeface="宋体" panose="02010600030101010101" pitchFamily="2" charset="-122"/>
              </a:rPr>
              <a:t>1</a:t>
            </a:r>
            <a:r>
              <a:rPr lang="zh-CN" sz="3200" b="0">
                <a:ea typeface="宋体" panose="02010600030101010101" pitchFamily="2" charset="-122"/>
              </a:rPr>
              <a:t>.擀皮时不能擀太大，能包入馅心即可；</a:t>
            </a:r>
            <a:endParaRPr lang="zh-CN" altLang="en-US" sz="3200" b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90420" y="1234440"/>
            <a:ext cx="88779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.白刮板按压中线时注意两边大小一致，纹路要压的深一点；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0420" y="2390775"/>
            <a:ext cx="87528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.平夹夹制核桃中线时，夹子的两边离中间的压痕各0.3厘米的宽度；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90420" y="3547110"/>
            <a:ext cx="90538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.夹核桃两边的纹路时，6齿花夹两边的宽度在0.5厘米左右，要用力将面皮夹薄，且每条纹路的间距要小一点，齿缝互相衔接。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90420" y="5348605"/>
            <a:ext cx="5890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5.每一步完成后要进行整形。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4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如懿传宫廷古典海报-1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8" name="图片 7" descr="1"/>
          <p:cNvPicPr>
            <a:picLocks noChangeAspect="1"/>
          </p:cNvPicPr>
          <p:nvPr/>
        </p:nvPicPr>
        <p:blipFill>
          <a:blip r:embed="rId2">
            <a:lum bright="-6000" contrast="6000"/>
          </a:blip>
          <a:stretch>
            <a:fillRect/>
          </a:stretch>
        </p:blipFill>
        <p:spPr>
          <a:xfrm>
            <a:off x="351155" y="339090"/>
            <a:ext cx="11492230" cy="6149975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5412740" y="2466975"/>
            <a:ext cx="107188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000">
                <a:solidFill>
                  <a:schemeClr val="tx1"/>
                </a:solidFill>
                <a:latin typeface="鸿雷板书简体" panose="00000500000000000000" charset="-122"/>
                <a:ea typeface="鸿雷板书简体" panose="00000500000000000000" charset="-122"/>
              </a:rPr>
              <a:t>要</a:t>
            </a:r>
            <a:endParaRPr lang="zh-CN" altLang="en-US" sz="7000">
              <a:solidFill>
                <a:schemeClr val="tx1"/>
              </a:solidFill>
              <a:latin typeface="鸿雷板书简体" panose="00000500000000000000" charset="-122"/>
              <a:ea typeface="鸿雷板书简体" panose="00000500000000000000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497830" y="3429000"/>
            <a:ext cx="11988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solidFill>
                  <a:schemeClr val="tx1"/>
                </a:solidFill>
                <a:latin typeface="鸿雷板书简体" panose="00000500000000000000" charset="-122"/>
                <a:ea typeface="鸿雷板书简体" panose="00000500000000000000" charset="-122"/>
              </a:rPr>
              <a:t>点</a:t>
            </a:r>
            <a:endParaRPr lang="zh-CN" altLang="en-US" sz="8000">
              <a:solidFill>
                <a:schemeClr val="tx1"/>
              </a:solidFill>
              <a:latin typeface="鸿雷板书简体" panose="00000500000000000000" charset="-122"/>
              <a:ea typeface="鸿雷板书简体" panose="00000500000000000000" charset="-122"/>
            </a:endParaRPr>
          </a:p>
        </p:txBody>
      </p:sp>
      <p:pic>
        <p:nvPicPr>
          <p:cNvPr id="57" name="图片 56" descr="冬梅章中国风仿古印章可换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455" y="3635375"/>
            <a:ext cx="598170" cy="598170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5074920" y="1048385"/>
            <a:ext cx="817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5000">
                <a:solidFill>
                  <a:schemeClr val="tx1"/>
                </a:solidFill>
                <a:latin typeface="思源宋体 CN Heavy" panose="02020900000000000000" charset="-122"/>
                <a:ea typeface="思源宋体 CN Heavy" panose="02020900000000000000" charset="-122"/>
              </a:rPr>
              <a:t>成</a:t>
            </a:r>
            <a:endParaRPr lang="zh-CN" altLang="en-US" sz="5000">
              <a:solidFill>
                <a:schemeClr val="tx1"/>
              </a:solidFill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074920" y="1779270"/>
            <a:ext cx="817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5000">
                <a:solidFill>
                  <a:schemeClr val="tx1"/>
                </a:solidFill>
                <a:latin typeface="思源宋体 CN Heavy" panose="02020900000000000000" charset="-122"/>
                <a:ea typeface="思源宋体 CN Heavy" panose="02020900000000000000" charset="-122"/>
              </a:rPr>
              <a:t>熟</a:t>
            </a:r>
            <a:endParaRPr lang="zh-CN" altLang="en-US" sz="5000">
              <a:solidFill>
                <a:schemeClr val="tx1"/>
              </a:solidFill>
              <a:latin typeface="思源宋体 CN Heavy" panose="02020900000000000000" charset="-122"/>
              <a:ea typeface="思源宋体 CN Heavy" panose="020209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6000" y="1567180"/>
            <a:ext cx="5747385" cy="4796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 fontAlgn="auto">
              <a:lnSpc>
                <a:spcPct val="150000"/>
              </a:lnSpc>
            </a:pPr>
            <a:r>
              <a:rPr lang="zh-CN" altLang="en-US" sz="3200">
                <a:sym typeface="+mn-ea"/>
              </a:rPr>
              <a:t>（</a:t>
            </a:r>
            <a:r>
              <a:rPr lang="en-US" altLang="zh-CN" sz="3600">
                <a:sym typeface="+mn-ea"/>
              </a:rPr>
              <a:t>1</a:t>
            </a:r>
            <a:r>
              <a:rPr lang="zh-CN" altLang="en-US" sz="3600">
                <a:sym typeface="+mn-ea"/>
              </a:rPr>
              <a:t>）</a:t>
            </a:r>
            <a:r>
              <a:rPr lang="zh-CN" altLang="en-US" sz="3600"/>
              <a:t>蒸汽充足</a:t>
            </a:r>
            <a:endParaRPr lang="zh-CN" altLang="en-US" sz="3600"/>
          </a:p>
          <a:p>
            <a:pPr algn="l" fontAlgn="auto">
              <a:lnSpc>
                <a:spcPct val="150000"/>
              </a:lnSpc>
            </a:pPr>
            <a:r>
              <a:rPr lang="zh-CN" altLang="en-US" sz="3600"/>
              <a:t>（2）蒸制时间恰当</a:t>
            </a:r>
            <a:r>
              <a:rPr lang="zh-CN" altLang="en-US" sz="3200"/>
              <a:t>（</a:t>
            </a:r>
            <a:r>
              <a:rPr lang="en-US" altLang="zh-CN" sz="3200"/>
              <a:t>10min</a:t>
            </a:r>
            <a:r>
              <a:rPr lang="zh-CN" altLang="en-US" sz="3200"/>
              <a:t>）</a:t>
            </a:r>
            <a:endParaRPr lang="zh-CN" altLang="en-US" sz="3600"/>
          </a:p>
          <a:p>
            <a:pPr algn="l" fontAlgn="auto">
              <a:lnSpc>
                <a:spcPct val="150000"/>
              </a:lnSpc>
            </a:pPr>
            <a:r>
              <a:rPr lang="zh-CN" altLang="en-US" sz="3600"/>
              <a:t>（3）蒸制后不要立即开盖</a:t>
            </a:r>
            <a:endParaRPr lang="zh-CN" altLang="en-US" sz="3600"/>
          </a:p>
        </p:txBody>
      </p:sp>
      <p:pic>
        <p:nvPicPr>
          <p:cNvPr id="2" name="图片 1" descr="IMG_38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1048385"/>
            <a:ext cx="3862070" cy="5126990"/>
          </a:xfrm>
          <a:prstGeom prst="rect">
            <a:avLst/>
          </a:prstGeom>
        </p:spPr>
      </p:pic>
      <p:pic>
        <p:nvPicPr>
          <p:cNvPr id="28" name="图片 27" descr="11"/>
          <p:cNvPicPr>
            <a:picLocks noChangeAspect="1"/>
          </p:cNvPicPr>
          <p:nvPr/>
        </p:nvPicPr>
        <p:blipFill>
          <a:blip r:embed="rId5"/>
          <a:srcRect l="29571" b="4810"/>
          <a:stretch>
            <a:fillRect/>
          </a:stretch>
        </p:blipFill>
        <p:spPr>
          <a:xfrm>
            <a:off x="351155" y="339090"/>
            <a:ext cx="4530090" cy="61226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IMG_3885"/>
          <p:cNvPicPr>
            <a:picLocks noChangeAspect="1"/>
          </p:cNvPicPr>
          <p:nvPr/>
        </p:nvPicPr>
        <p:blipFill>
          <a:blip r:embed="rId1"/>
          <a:srcRect b="20738"/>
          <a:stretch>
            <a:fillRect/>
          </a:stretch>
        </p:blipFill>
        <p:spPr>
          <a:xfrm>
            <a:off x="-91440" y="0"/>
            <a:ext cx="12283440" cy="6858635"/>
          </a:xfrm>
          <a:prstGeom prst="rect">
            <a:avLst/>
          </a:prstGeom>
        </p:spPr>
      </p:pic>
      <p:pic>
        <p:nvPicPr>
          <p:cNvPr id="7" name="图片 6" descr="12"/>
          <p:cNvPicPr>
            <a:picLocks noChangeAspect="1"/>
          </p:cNvPicPr>
          <p:nvPr/>
        </p:nvPicPr>
        <p:blipFill>
          <a:blip r:embed="rId2"/>
          <a:srcRect b="65152"/>
          <a:stretch>
            <a:fillRect/>
          </a:stretch>
        </p:blipFill>
        <p:spPr>
          <a:xfrm>
            <a:off x="990600" y="2294255"/>
            <a:ext cx="3715385" cy="1294765"/>
          </a:xfrm>
          <a:prstGeom prst="rect">
            <a:avLst/>
          </a:prstGeom>
        </p:spPr>
      </p:pic>
      <p:pic>
        <p:nvPicPr>
          <p:cNvPr id="8" name="图片 7" descr="12"/>
          <p:cNvPicPr>
            <a:picLocks noChangeAspect="1"/>
          </p:cNvPicPr>
          <p:nvPr/>
        </p:nvPicPr>
        <p:blipFill>
          <a:blip r:embed="rId3"/>
          <a:srcRect l="14128" t="40637" r="15894" b="21452"/>
          <a:stretch>
            <a:fillRect/>
          </a:stretch>
        </p:blipFill>
        <p:spPr>
          <a:xfrm>
            <a:off x="8843645" y="4784090"/>
            <a:ext cx="3019425" cy="1635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12670" y="2800350"/>
            <a:ext cx="8437880" cy="2816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880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冬至暖宴</a:t>
            </a:r>
            <a:r>
              <a:rPr lang="en-US" altLang="zh-CN" sz="880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</a:t>
            </a:r>
            <a:endParaRPr lang="en-US" altLang="zh-CN" sz="8800">
              <a:ln>
                <a:solidFill>
                  <a:srgbClr val="FFC000"/>
                </a:solidFill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en-US" altLang="zh-CN" sz="880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 </a:t>
            </a:r>
            <a:r>
              <a:rPr lang="zh-CN" altLang="en-US" sz="8800">
                <a:ln>
                  <a:solidFill>
                    <a:srgbClr val="FFC000"/>
                  </a:solidFill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蒸包传情</a:t>
            </a:r>
            <a:endParaRPr lang="zh-CN" altLang="en-US" sz="8800">
              <a:ln>
                <a:solidFill>
                  <a:srgbClr val="FFC000"/>
                </a:solidFill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306.15,&quot;left&quot;:665.05,&quot;top&quot;:121.45,&quot;width&quot;:216}"/>
</p:tagLst>
</file>

<file path=ppt/tags/tag2.xml><?xml version="1.0" encoding="utf-8"?>
<p:tagLst xmlns:p="http://schemas.openxmlformats.org/presentationml/2006/main">
  <p:tag name="commondata" val="eyJjb3VudCI6MjAsImhkaWQiOiJjNzVjMzcxZmIzOTU0MzBmZGZjNzA5Nzk5MjAxYzFmZiIsInVzZXJDb3VudCI6Mn0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WPS 演示</Application>
  <PresentationFormat>宽屏</PresentationFormat>
  <Paragraphs>83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方正中等线繁体</vt:lpstr>
      <vt:lpstr>华文行楷</vt:lpstr>
      <vt:lpstr>问藏书房</vt:lpstr>
      <vt:lpstr>思源宋体 CN Heavy</vt:lpstr>
      <vt:lpstr>华文新魏</vt:lpstr>
      <vt:lpstr>Arial Unicode MS</vt:lpstr>
      <vt:lpstr>鸿雷板书简体</vt:lpstr>
      <vt:lpstr>微软雅黑</vt:lpstr>
      <vt:lpstr>Calibri</vt:lpstr>
      <vt:lpstr>等线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PPT_幻雨</dc:creator>
  <cp:lastModifiedBy>心动</cp:lastModifiedBy>
  <cp:revision>59</cp:revision>
  <dcterms:created xsi:type="dcterms:W3CDTF">2016-03-01T00:57:00Z</dcterms:created>
  <dcterms:modified xsi:type="dcterms:W3CDTF">2024-12-13T06:46:00Z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KSOTemplateUUID">
    <vt:lpwstr>v1.0_mb_YfD5HMKwx2Y2g6tetIKw4Q==</vt:lpwstr>
  </property>
  <property fmtid="{D5CDD505-2E9C-101B-9397-08002B2CF9AE}" pid="4" name="ICV">
    <vt:lpwstr>765A30A1070C4E868AA9FF293F5AAE82_11</vt:lpwstr>
  </property>
</Properties>
</file>