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3.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5" r:id="rId5"/>
    <p:sldId id="266" r:id="rId6"/>
    <p:sldId id="275" r:id="rId7"/>
    <p:sldId id="276" r:id="rId8"/>
    <p:sldId id="279" r:id="rId9"/>
    <p:sldId id="280" r:id="rId10"/>
    <p:sldId id="300" r:id="rId11"/>
    <p:sldId id="301" r:id="rId12"/>
    <p:sldId id="338" r:id="rId13"/>
    <p:sldId id="364" r:id="rId14"/>
    <p:sldId id="313" r:id="rId15"/>
    <p:sldId id="314" r:id="rId16"/>
    <p:sldId id="362" r:id="rId17"/>
    <p:sldId id="316" r:id="rId18"/>
    <p:sldId id="317" r:id="rId19"/>
    <p:sldId id="318" r:id="rId20"/>
    <p:sldId id="326" r:id="rId21"/>
    <p:sldId id="354" r:id="rId22"/>
    <p:sldId id="263" r:id="rId23"/>
    <p:sldId id="335" r:id="rId24"/>
    <p:sldId id="356" r:id="rId25"/>
    <p:sldId id="361" r:id="rId26"/>
    <p:sldId id="333" r:id="rId27"/>
    <p:sldId id="360"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userDrawn="1">
          <p15:clr>
            <a:srgbClr val="A4A3A4"/>
          </p15:clr>
        </p15:guide>
        <p15:guide id="2" pos="3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initials="w" lastIdx="0" clrIdx="0"/>
  <p:cmAuthor id="2" name="Administrator" initials="A" lastIdx="10" clrIdx="0"/>
  <p:cmAuthor id="3" name="Windows 用户" initials="W" lastIdx="8" clrIdx="0"/>
  <p:cmAuthor id="4" name="微软用户" initials="微" lastIdx="1" clrIdx="0"/>
  <p:cmAuthor id="5" name="新课标第一网" initials="新" lastIdx="2" clrIdx="0"/>
  <p:cmAuthor id="0" name="Mia Vida Villanueva" initials="MVV" lastIdx="0" clrIdx="0"/>
  <p:cmAuthor id="7" name="1206988966@qq.com" initials="1" lastIdx="0" clrIdx="2"/>
  <p:cmAuthor id="8" name="姜伟光" initials="姜" lastIdx="0" clrIdx="0"/>
  <p:cmAuthor id="6" name="ming qiu" initials="m" lastIdx="0" clrIdx="1"/>
  <p:cmAuthor id="10" name="86136" initials="8" lastIdx="1" clrIdx="9"/>
  <p:cmAuthor id="11" name="作者"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0"/>
        <p:guide pos="387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77.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2CD896-5BB0-47EA-A9FD-AA08636F55D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2CD896-5BB0-47EA-A9FD-AA08636F55D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2CD896-5BB0-47EA-A9FD-AA08636F55D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2CD896-5BB0-47EA-A9FD-AA08636F55D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2CD896-5BB0-47EA-A9FD-AA08636F55D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E4C1D-2C55-4EB7-B3E2-4FD1DC75D3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2" name="矩形 1"/>
          <p:cNvSpPr/>
          <p:nvPr userDrawn="1"/>
        </p:nvSpPr>
        <p:spPr>
          <a:xfrm>
            <a:off x="0" y="6242050"/>
            <a:ext cx="12192000" cy="61595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矩形 3"/>
          <p:cNvSpPr/>
          <p:nvPr userDrawn="1"/>
        </p:nvSpPr>
        <p:spPr>
          <a:xfrm>
            <a:off x="0" y="361590"/>
            <a:ext cx="180000" cy="43200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userDrawn="1"/>
        </p:nvSpPr>
        <p:spPr>
          <a:xfrm>
            <a:off x="174522" y="361590"/>
            <a:ext cx="36000" cy="432000"/>
          </a:xfrm>
          <a:prstGeom prst="rect">
            <a:avLst/>
          </a:prstGeom>
          <a:gradFill flip="none" rotWithShape="1">
            <a:gsLst>
              <a:gs pos="0">
                <a:srgbClr val="208CA4"/>
              </a:gs>
              <a:gs pos="100000">
                <a:srgbClr val="195F8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文本占位符 104"/>
          <p:cNvSpPr>
            <a:spLocks noGrp="1"/>
          </p:cNvSpPr>
          <p:nvPr>
            <p:ph type="body" sz="quarter" idx="11" hasCustomPrompt="1"/>
          </p:nvPr>
        </p:nvSpPr>
        <p:spPr>
          <a:xfrm>
            <a:off x="307396" y="319579"/>
            <a:ext cx="6433669" cy="516023"/>
          </a:xfrm>
          <a:prstGeom prst="rect">
            <a:avLst/>
          </a:prstGeom>
        </p:spPr>
        <p:txBody>
          <a:bodyPr anchor="ctr"/>
          <a:lstStyle>
            <a:lvl1pPr marL="0" indent="0" algn="l">
              <a:buNone/>
              <a:defRPr sz="3200">
                <a:solidFill>
                  <a:srgbClr val="3D5070"/>
                </a:solidFill>
                <a:latin typeface="+mj-ea"/>
                <a:ea typeface="+mj-ea"/>
              </a:defRPr>
            </a:lvl1pPr>
          </a:lstStyle>
          <a:p>
            <a:pPr lvl="0"/>
            <a:r>
              <a:rPr lang="zh-CN" altLang="en-US" dirty="0"/>
              <a:t>请在此处添加标题</a:t>
            </a:r>
            <a:endParaRPr lang="zh-CN" altLang="en-US" dirty="0"/>
          </a:p>
        </p:txBody>
      </p:sp>
      <p:pic>
        <p:nvPicPr>
          <p:cNvPr id="6" name="图片 5" descr="史辰工作室1(1)"/>
          <p:cNvPicPr>
            <a:picLocks noChangeAspect="1"/>
          </p:cNvPicPr>
          <p:nvPr userDrawn="1"/>
        </p:nvPicPr>
        <p:blipFill>
          <a:blip r:embed="rId2">
            <a:lum bright="90000"/>
          </a:blip>
          <a:srcRect t="30848" b="29260"/>
          <a:stretch>
            <a:fillRect/>
          </a:stretch>
        </p:blipFill>
        <p:spPr>
          <a:xfrm>
            <a:off x="10121265" y="6129655"/>
            <a:ext cx="1932305" cy="7708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media/image5.jpeg"/><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4.jpeg"/><Relationship Id="rId3" Type="http://schemas.openxmlformats.org/officeDocument/2006/relationships/tags" Target="../tags/tag63.xml"/><Relationship Id="rId2" Type="http://schemas.openxmlformats.org/officeDocument/2006/relationships/image" Target="../media/image3.jpeg"/><Relationship Id="rId16" Type="http://schemas.openxmlformats.org/officeDocument/2006/relationships/notesSlide" Target="../notesSlides/notesSlide1.xml"/><Relationship Id="rId15" Type="http://schemas.openxmlformats.org/officeDocument/2006/relationships/slideLayout" Target="../slideLayouts/slideLayout2.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web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hyperlink" Target="1111.mp4"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media/image18.jpeg"/><Relationship Id="rId3" Type="http://schemas.openxmlformats.org/officeDocument/2006/relationships/tags" Target="../tags/tag74.xml"/><Relationship Id="rId2" Type="http://schemas.openxmlformats.org/officeDocument/2006/relationships/image" Target="../media/image17.png"/><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jpeg"/><Relationship Id="rId1" Type="http://schemas.openxmlformats.org/officeDocument/2006/relationships/hyperlink" Target="3333.MP4"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file:///E:\&#19969;&#33495;&#33495;\2019\&#35838;&#20214;\&#21382;&#21490; &#24517;&#20462; &#20013;&#22806;&#21382;&#21490;&#32434;&#35201;&#19978;&#20876;&#65288;&#26032;&#25945;&#26448;&#26032;&#26631;&#20934;&#65289;\276.TIF" TargetMode="Externa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p:nvPr/>
        </p:nvPicPr>
        <p:blipFill>
          <a:blip r:embed="rId1"/>
          <a:stretch>
            <a:fillRect/>
          </a:stretch>
        </p:blipFill>
        <p:spPr>
          <a:xfrm>
            <a:off x="6146165" y="3945255"/>
            <a:ext cx="5318125" cy="2546350"/>
          </a:xfrm>
          <a:prstGeom prst="rect">
            <a:avLst/>
          </a:prstGeom>
        </p:spPr>
      </p:pic>
      <p:pic>
        <p:nvPicPr>
          <p:cNvPr id="17" name="图片 16"/>
          <p:cNvPicPr/>
          <p:nvPr/>
        </p:nvPicPr>
        <p:blipFill>
          <a:blip r:embed="rId2"/>
          <a:stretch>
            <a:fillRect/>
          </a:stretch>
        </p:blipFill>
        <p:spPr>
          <a:xfrm>
            <a:off x="6146165" y="841375"/>
            <a:ext cx="5117465" cy="2524125"/>
          </a:xfrm>
          <a:prstGeom prst="rect">
            <a:avLst/>
          </a:prstGeom>
        </p:spPr>
      </p:pic>
      <p:sp>
        <p:nvSpPr>
          <p:cNvPr id="2" name="标题 1"/>
          <p:cNvSpPr>
            <a:spLocks noGrp="1"/>
          </p:cNvSpPr>
          <p:nvPr>
            <p:ph type="title"/>
          </p:nvPr>
        </p:nvSpPr>
        <p:spPr>
          <a:xfrm>
            <a:off x="838200" y="160020"/>
            <a:ext cx="10515600" cy="624840"/>
          </a:xfrm>
        </p:spPr>
        <p:txBody>
          <a:bodyPr>
            <a:normAutofit fontScale="90000"/>
          </a:bodyPr>
          <a:p>
            <a:pPr algn="ctr"/>
            <a:r>
              <a:rPr lang="zh-CN" altLang="en-US"/>
              <a:t>路在何方？</a:t>
            </a:r>
            <a:endParaRPr lang="zh-CN" altLang="en-US"/>
          </a:p>
        </p:txBody>
      </p:sp>
      <p:pic>
        <p:nvPicPr>
          <p:cNvPr id="5" name="图片 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37540" y="742950"/>
            <a:ext cx="5317490" cy="3010535"/>
          </a:xfrm>
          <a:prstGeom prst="rect">
            <a:avLst/>
          </a:prstGeom>
        </p:spPr>
      </p:pic>
      <p:sp>
        <p:nvSpPr>
          <p:cNvPr id="6" name="TextBox 2"/>
          <p:cNvSpPr txBox="1"/>
          <p:nvPr>
            <p:custDataLst>
              <p:tags r:id="rId5"/>
            </p:custDataLst>
          </p:nvPr>
        </p:nvSpPr>
        <p:spPr>
          <a:xfrm>
            <a:off x="653415" y="3435985"/>
            <a:ext cx="5317490" cy="523240"/>
          </a:xfrm>
          <a:prstGeom prst="rect">
            <a:avLst/>
          </a:prstGeom>
          <a:solidFill>
            <a:schemeClr val="bg1"/>
          </a:solidFill>
        </p:spPr>
        <p:txBody>
          <a:bodyPr wrap="square" rtlCol="0">
            <a:spAutoFit/>
          </a:bodyPr>
          <a:p>
            <a:pPr algn="ct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rPr>
              <a:t>走西方军事强国之路</a:t>
            </a:r>
            <a:endParaRPr lang="zh-CN" altLang="en-US" sz="2800" b="1" dirty="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7" name="图片 6"/>
          <p:cNvPicPr>
            <a:picLocks noChangeAspect="1"/>
          </p:cNvPicPr>
          <p:nvPr>
            <p:custDataLst>
              <p:tags r:id="rId6"/>
            </p:custDataLst>
          </p:nvPr>
        </p:nvPicPr>
        <p:blipFill>
          <a:blip r:embed="rId7"/>
          <a:stretch>
            <a:fillRect/>
          </a:stretch>
        </p:blipFill>
        <p:spPr>
          <a:xfrm>
            <a:off x="653415" y="3945255"/>
            <a:ext cx="5224780" cy="2514600"/>
          </a:xfrm>
          <a:prstGeom prst="rect">
            <a:avLst/>
          </a:prstGeom>
        </p:spPr>
      </p:pic>
      <p:sp>
        <p:nvSpPr>
          <p:cNvPr id="24" name="TextBox 23"/>
          <p:cNvSpPr txBox="1"/>
          <p:nvPr>
            <p:custDataLst>
              <p:tags r:id="rId8"/>
            </p:custDataLst>
          </p:nvPr>
        </p:nvSpPr>
        <p:spPr>
          <a:xfrm>
            <a:off x="6092190" y="3422015"/>
            <a:ext cx="5122545" cy="521970"/>
          </a:xfrm>
          <a:prstGeom prst="rect">
            <a:avLst/>
          </a:prstGeom>
          <a:solidFill>
            <a:schemeClr val="bg1"/>
          </a:solidFill>
        </p:spPr>
        <p:txBody>
          <a:bodyPr wrap="square" rtlCol="0">
            <a:spAutoFit/>
          </a:bodyPr>
          <a:p>
            <a:pPr algn="ct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rPr>
              <a:t>走西方</a:t>
            </a: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改良政治</a:t>
            </a: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rPr>
              <a:t>之路</a:t>
            </a:r>
            <a:endParaRPr lang="zh-CN" altLang="en-US" sz="2800" b="1" dirty="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5" name="TextBox 24"/>
          <p:cNvSpPr txBox="1"/>
          <p:nvPr>
            <p:custDataLst>
              <p:tags r:id="rId9"/>
            </p:custDataLst>
          </p:nvPr>
        </p:nvSpPr>
        <p:spPr>
          <a:xfrm>
            <a:off x="637540" y="6212205"/>
            <a:ext cx="5444490" cy="521970"/>
          </a:xfrm>
          <a:prstGeom prst="rect">
            <a:avLst/>
          </a:prstGeom>
          <a:solidFill>
            <a:schemeClr val="bg1"/>
          </a:solidFill>
        </p:spPr>
        <p:txBody>
          <a:bodyPr wrap="square" rtlCol="0">
            <a:spAutoFit/>
          </a:bodyPr>
          <a:p>
            <a:pPr algn="ct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rPr>
              <a:t>走西方</a:t>
            </a: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民主政治</a:t>
            </a: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rPr>
              <a:t>之路</a:t>
            </a:r>
            <a:endParaRPr lang="zh-CN" altLang="en-US" sz="2800" b="1" dirty="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6" name="TextBox 25"/>
          <p:cNvSpPr txBox="1"/>
          <p:nvPr>
            <p:custDataLst>
              <p:tags r:id="rId10"/>
            </p:custDataLst>
          </p:nvPr>
        </p:nvSpPr>
        <p:spPr>
          <a:xfrm>
            <a:off x="6073775" y="6342380"/>
            <a:ext cx="5189855" cy="521970"/>
          </a:xfrm>
          <a:prstGeom prst="rect">
            <a:avLst/>
          </a:prstGeom>
          <a:solidFill>
            <a:schemeClr val="bg1"/>
          </a:solidFill>
        </p:spPr>
        <p:txBody>
          <a:bodyPr wrap="square" rtlCol="0">
            <a:spAutoFit/>
          </a:bodyPr>
          <a:p>
            <a:pPr algn="ct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rPr>
              <a:t>走西方</a:t>
            </a: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启蒙文化</a:t>
            </a:r>
            <a:r>
              <a:rPr lang="zh-CN" altLang="en-US" sz="2800" b="1" dirty="0" smtClean="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rPr>
              <a:t>之路</a:t>
            </a:r>
            <a:endParaRPr lang="zh-CN" altLang="en-US" sz="2800" b="1" dirty="0">
              <a:solidFill>
                <a:srgbClr val="FF5E8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2" name="文本框 11"/>
          <p:cNvSpPr txBox="1"/>
          <p:nvPr>
            <p:custDataLst>
              <p:tags r:id="rId11"/>
            </p:custDataLst>
          </p:nvPr>
        </p:nvSpPr>
        <p:spPr>
          <a:xfrm>
            <a:off x="653415" y="784860"/>
            <a:ext cx="1816100" cy="583565"/>
          </a:xfrm>
          <a:prstGeom prst="rect">
            <a:avLst/>
          </a:prstGeom>
          <a:solidFill>
            <a:schemeClr val="tx1"/>
          </a:solidFill>
        </p:spPr>
        <p:txBody>
          <a:bodyPr wrap="none" rtlCol="0">
            <a:spAutoFit/>
          </a:bodyPr>
          <a:p>
            <a:r>
              <a:rPr lang="zh-CN" altLang="en-US" sz="3200" b="1">
                <a:solidFill>
                  <a:schemeClr val="bg1"/>
                </a:solidFill>
                <a:latin typeface="楷体" panose="02010609060101010101" charset="-122"/>
                <a:ea typeface="楷体" panose="02010609060101010101" charset="-122"/>
              </a:rPr>
              <a:t>洋务运动</a:t>
            </a:r>
            <a:endParaRPr lang="zh-CN" altLang="en-US" sz="3200" b="1">
              <a:solidFill>
                <a:schemeClr val="bg1"/>
              </a:solidFill>
              <a:latin typeface="楷体" panose="02010609060101010101" charset="-122"/>
              <a:ea typeface="楷体" panose="02010609060101010101" charset="-122"/>
            </a:endParaRPr>
          </a:p>
        </p:txBody>
      </p:sp>
      <p:sp>
        <p:nvSpPr>
          <p:cNvPr id="13" name="文本框 12"/>
          <p:cNvSpPr txBox="1"/>
          <p:nvPr>
            <p:custDataLst>
              <p:tags r:id="rId12"/>
            </p:custDataLst>
          </p:nvPr>
        </p:nvSpPr>
        <p:spPr>
          <a:xfrm>
            <a:off x="653415" y="3945255"/>
            <a:ext cx="1816100" cy="583565"/>
          </a:xfrm>
          <a:prstGeom prst="rect">
            <a:avLst/>
          </a:prstGeom>
          <a:solidFill>
            <a:schemeClr val="tx1"/>
          </a:solidFill>
        </p:spPr>
        <p:txBody>
          <a:bodyPr wrap="none" rtlCol="0">
            <a:spAutoFit/>
          </a:bodyPr>
          <a:p>
            <a:r>
              <a:rPr lang="zh-CN" altLang="en-US" sz="3200" b="1">
                <a:solidFill>
                  <a:schemeClr val="bg1"/>
                </a:solidFill>
                <a:latin typeface="楷体" panose="02010609060101010101" charset="-122"/>
                <a:ea typeface="楷体" panose="02010609060101010101" charset="-122"/>
              </a:rPr>
              <a:t>辛亥革命</a:t>
            </a:r>
            <a:endParaRPr lang="zh-CN" altLang="en-US" sz="3200" b="1">
              <a:solidFill>
                <a:schemeClr val="bg1"/>
              </a:solidFill>
              <a:latin typeface="楷体" panose="02010609060101010101" charset="-122"/>
              <a:ea typeface="楷体" panose="02010609060101010101" charset="-122"/>
            </a:endParaRPr>
          </a:p>
        </p:txBody>
      </p:sp>
      <p:sp>
        <p:nvSpPr>
          <p:cNvPr id="14" name="文本框 13"/>
          <p:cNvSpPr txBox="1"/>
          <p:nvPr>
            <p:custDataLst>
              <p:tags r:id="rId13"/>
            </p:custDataLst>
          </p:nvPr>
        </p:nvSpPr>
        <p:spPr>
          <a:xfrm>
            <a:off x="6146165" y="3945255"/>
            <a:ext cx="2224405" cy="583565"/>
          </a:xfrm>
          <a:prstGeom prst="rect">
            <a:avLst/>
          </a:prstGeom>
          <a:solidFill>
            <a:schemeClr val="tx1"/>
          </a:solidFill>
        </p:spPr>
        <p:txBody>
          <a:bodyPr wrap="none" rtlCol="0">
            <a:spAutoFit/>
          </a:bodyPr>
          <a:p>
            <a:r>
              <a:rPr lang="zh-CN" altLang="en-US" sz="3200" b="1">
                <a:solidFill>
                  <a:schemeClr val="bg1"/>
                </a:solidFill>
                <a:latin typeface="楷体" panose="02010609060101010101" charset="-122"/>
                <a:ea typeface="楷体" panose="02010609060101010101" charset="-122"/>
              </a:rPr>
              <a:t>新文化运动</a:t>
            </a:r>
            <a:endParaRPr lang="zh-CN" altLang="en-US" sz="3200" b="1">
              <a:solidFill>
                <a:schemeClr val="bg1"/>
              </a:solidFill>
              <a:latin typeface="楷体" panose="02010609060101010101" charset="-122"/>
              <a:ea typeface="楷体" panose="02010609060101010101" charset="-122"/>
            </a:endParaRPr>
          </a:p>
        </p:txBody>
      </p:sp>
      <p:sp>
        <p:nvSpPr>
          <p:cNvPr id="15" name="文本框 14"/>
          <p:cNvSpPr txBox="1"/>
          <p:nvPr>
            <p:custDataLst>
              <p:tags r:id="rId14"/>
            </p:custDataLst>
          </p:nvPr>
        </p:nvSpPr>
        <p:spPr>
          <a:xfrm>
            <a:off x="6146165" y="723900"/>
            <a:ext cx="1816100" cy="550545"/>
          </a:xfrm>
          <a:prstGeom prst="rect">
            <a:avLst/>
          </a:prstGeom>
          <a:solidFill>
            <a:schemeClr val="tx1"/>
          </a:solidFill>
        </p:spPr>
        <p:txBody>
          <a:bodyPr wrap="none" rtlCol="0">
            <a:noAutofit/>
          </a:bodyPr>
          <a:p>
            <a:pPr algn="l">
              <a:buClrTx/>
              <a:buSzTx/>
              <a:buFontTx/>
            </a:pPr>
            <a:r>
              <a:rPr lang="zh-CN" altLang="en-US" sz="3200" b="1">
                <a:solidFill>
                  <a:schemeClr val="bg1"/>
                </a:solidFill>
                <a:latin typeface="楷体" panose="02010609060101010101" charset="-122"/>
                <a:ea typeface="楷体" panose="02010609060101010101" charset="-122"/>
              </a:rPr>
              <a:t>戊戌变法</a:t>
            </a:r>
            <a:endParaRPr lang="zh-CN" altLang="en-US" sz="3200" b="1">
              <a:solidFill>
                <a:schemeClr val="bg1"/>
              </a:solidFill>
              <a:latin typeface="楷体" panose="02010609060101010101" charset="-122"/>
              <a:ea typeface="楷体" panose="02010609060101010101" charset="-122"/>
            </a:endParaRPr>
          </a:p>
        </p:txBody>
      </p:sp>
      <p:sp>
        <p:nvSpPr>
          <p:cNvPr id="3" name="矩形 2"/>
          <p:cNvSpPr/>
          <p:nvPr/>
        </p:nvSpPr>
        <p:spPr>
          <a:xfrm>
            <a:off x="-94615" y="477520"/>
            <a:ext cx="1097280" cy="1198880"/>
          </a:xfrm>
          <a:prstGeom prst="rect">
            <a:avLst/>
          </a:prstGeom>
          <a:noFill/>
          <a:ln>
            <a:noFill/>
          </a:ln>
        </p:spPr>
        <p:txBody>
          <a:bodyPr wrap="none" rtlCol="0" anchor="t">
            <a:spAutoFit/>
          </a:bodyPr>
          <a:p>
            <a:pPr algn="ctr"/>
            <a:r>
              <a:rPr lang="zh-CN" altLang="en-US" sz="7200" b="1">
                <a:ln w="12700">
                  <a:solidFill>
                    <a:schemeClr val="accent5"/>
                  </a:solidFill>
                  <a:prstDash val="solid"/>
                </a:ln>
                <a:pattFill prst="ltDnDiag">
                  <a:fgClr>
                    <a:schemeClr val="accent5">
                      <a:lumMod val="60000"/>
                      <a:lumOff val="40000"/>
                    </a:schemeClr>
                  </a:fgClr>
                  <a:bgClr>
                    <a:schemeClr val="bg1"/>
                  </a:bgClr>
                </a:pattFill>
                <a:effectLst/>
              </a:rPr>
              <a:t>①</a:t>
            </a:r>
            <a:endParaRPr lang="zh-CN" altLang="en-US" sz="7200" b="1">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4" name="矩形 3"/>
          <p:cNvSpPr/>
          <p:nvPr/>
        </p:nvSpPr>
        <p:spPr>
          <a:xfrm>
            <a:off x="10919460" y="477520"/>
            <a:ext cx="1097280" cy="1198880"/>
          </a:xfrm>
          <a:prstGeom prst="rect">
            <a:avLst/>
          </a:prstGeom>
          <a:noFill/>
          <a:ln>
            <a:noFill/>
          </a:ln>
        </p:spPr>
        <p:txBody>
          <a:bodyPr wrap="none" rtlCol="0" anchor="t">
            <a:spAutoFit/>
          </a:bodyPr>
          <a:p>
            <a:pPr algn="ctr"/>
            <a:r>
              <a:rPr lang="zh-CN" altLang="en-US" sz="7200" b="1">
                <a:ln w="12700">
                  <a:solidFill>
                    <a:schemeClr val="accent5"/>
                  </a:solidFill>
                  <a:prstDash val="solid"/>
                </a:ln>
                <a:pattFill prst="ltDnDiag">
                  <a:fgClr>
                    <a:schemeClr val="accent5">
                      <a:lumMod val="60000"/>
                      <a:lumOff val="40000"/>
                    </a:schemeClr>
                  </a:fgClr>
                  <a:bgClr>
                    <a:schemeClr val="bg1"/>
                  </a:bgClr>
                </a:pattFill>
                <a:effectLst/>
              </a:rPr>
              <a:t>②</a:t>
            </a:r>
            <a:endParaRPr lang="zh-CN" altLang="en-US" sz="7200" b="1">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8" name="矩形 7"/>
          <p:cNvSpPr/>
          <p:nvPr/>
        </p:nvSpPr>
        <p:spPr>
          <a:xfrm>
            <a:off x="-157480" y="3586480"/>
            <a:ext cx="1097280" cy="1198880"/>
          </a:xfrm>
          <a:prstGeom prst="rect">
            <a:avLst/>
          </a:prstGeom>
          <a:noFill/>
          <a:ln>
            <a:noFill/>
          </a:ln>
        </p:spPr>
        <p:txBody>
          <a:bodyPr wrap="none" rtlCol="0" anchor="t">
            <a:spAutoFit/>
          </a:bodyPr>
          <a:p>
            <a:pPr algn="ctr"/>
            <a:r>
              <a:rPr lang="zh-CN" altLang="en-US" sz="7200" b="1">
                <a:ln w="12700">
                  <a:solidFill>
                    <a:schemeClr val="accent5"/>
                  </a:solidFill>
                  <a:prstDash val="solid"/>
                </a:ln>
                <a:pattFill prst="ltDnDiag">
                  <a:fgClr>
                    <a:schemeClr val="accent5">
                      <a:lumMod val="60000"/>
                      <a:lumOff val="40000"/>
                    </a:schemeClr>
                  </a:fgClr>
                  <a:bgClr>
                    <a:schemeClr val="bg1"/>
                  </a:bgClr>
                </a:pattFill>
                <a:effectLst/>
              </a:rPr>
              <a:t>③</a:t>
            </a:r>
            <a:endParaRPr lang="zh-CN" altLang="en-US" sz="7200" b="1">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0" name="矩形 9"/>
          <p:cNvSpPr/>
          <p:nvPr/>
        </p:nvSpPr>
        <p:spPr>
          <a:xfrm>
            <a:off x="10919460" y="3619500"/>
            <a:ext cx="1097280" cy="1198880"/>
          </a:xfrm>
          <a:prstGeom prst="rect">
            <a:avLst/>
          </a:prstGeom>
          <a:noFill/>
          <a:ln>
            <a:noFill/>
          </a:ln>
        </p:spPr>
        <p:txBody>
          <a:bodyPr wrap="none" rtlCol="0" anchor="t">
            <a:spAutoFit/>
          </a:bodyPr>
          <a:p>
            <a:pPr algn="ctr"/>
            <a:r>
              <a:rPr lang="zh-CN" altLang="en-US" sz="7200" b="1">
                <a:ln w="12700">
                  <a:solidFill>
                    <a:schemeClr val="accent5"/>
                  </a:solidFill>
                  <a:prstDash val="solid"/>
                </a:ln>
                <a:pattFill prst="ltDnDiag">
                  <a:fgClr>
                    <a:schemeClr val="accent5">
                      <a:lumMod val="60000"/>
                      <a:lumOff val="40000"/>
                    </a:schemeClr>
                  </a:fgClr>
                  <a:bgClr>
                    <a:schemeClr val="bg1"/>
                  </a:bgClr>
                </a:pattFill>
                <a:effectLst/>
              </a:rPr>
              <a:t>④</a:t>
            </a:r>
            <a:endParaRPr lang="zh-CN" altLang="en-US" sz="7200" b="1">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13" grpId="0" bldLvl="0" animBg="1"/>
      <p:bldP spid="24" grpId="0" bldLvl="0" animBg="1"/>
      <p:bldP spid="14" grpId="0" bldLvl="0" animBg="1"/>
      <p:bldP spid="15" grpId="0" bldLvl="0" animBg="1"/>
      <p:bldP spid="25" grpId="0" bldLvl="0" animBg="1"/>
      <p:bldP spid="26" grpId="0" bldLvl="0" animBg="1"/>
      <p:bldP spid="2" grpId="0"/>
      <p:bldP spid="2" grpId="1"/>
      <p:bldP spid="2" grpId="2"/>
      <p:bldP spid="3" grpId="0"/>
      <p:bldP spid="3" grpId="1"/>
      <p:bldP spid="4" grpId="0"/>
      <p:bldP spid="4" grpId="1"/>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8650" y="893445"/>
            <a:ext cx="6182360" cy="1753235"/>
          </a:xfrm>
          <a:prstGeom prst="rect">
            <a:avLst/>
          </a:prstGeom>
          <a:ln w="12700" cap="flat" cmpd="sng" algn="ctr">
            <a:solidFill>
              <a:prstClr val="black"/>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marR="0" lvl="0" indent="0" algn="just" defTabSz="914400" rtl="0" fontAlgn="auto">
              <a:lnSpc>
                <a:spcPct val="150000"/>
              </a:lnSpc>
              <a:spcBef>
                <a:spcPts val="0"/>
              </a:spcBef>
              <a:spcAft>
                <a:spcPts val="0"/>
              </a:spcAft>
              <a:buClrTx/>
              <a:buSzTx/>
              <a:buFontTx/>
              <a:buNone/>
              <a:defRPr/>
            </a:pPr>
            <a:r>
              <a:rPr lang="zh-CN" altLang="en-US" sz="2400" b="1">
                <a:latin typeface="汉仪劲楷简" panose="00020600040101010101" charset="-122"/>
                <a:ea typeface="汉仪劲楷简" panose="00020600040101010101" charset="-122"/>
                <a:sym typeface="+mn-ea"/>
              </a:rPr>
              <a:t>材料1：1978年前的小岗村：吃粮靠返销，用钱靠救济，生产靠贷款。</a:t>
            </a:r>
            <a:endParaRPr kumimoji="0" lang="zh-CN" altLang="en-US" sz="2400" b="1" i="0" u="none" strike="noStrike" kern="1200" cap="none" spc="0" normalizeH="0" baseline="0">
              <a:latin typeface="汉仪劲楷简" panose="00020600040101010101" charset="-122"/>
              <a:ea typeface="汉仪劲楷简" panose="00020600040101010101" charset="-122"/>
              <a:cs typeface="+mn-cs"/>
            </a:endParaRPr>
          </a:p>
          <a:p>
            <a:pPr marR="0" lvl="0" indent="0" algn="r" defTabSz="914400" rtl="0" fontAlgn="auto">
              <a:lnSpc>
                <a:spcPct val="150000"/>
              </a:lnSpc>
              <a:spcBef>
                <a:spcPts val="0"/>
              </a:spcBef>
              <a:spcAft>
                <a:spcPts val="0"/>
              </a:spcAft>
              <a:buClrTx/>
              <a:buSzTx/>
              <a:buFontTx/>
              <a:buNone/>
              <a:defRPr/>
            </a:pPr>
            <a:r>
              <a:rPr lang="zh-CN" altLang="en-US" sz="2400" b="1">
                <a:latin typeface="汉仪劲楷简" panose="00020600040101010101" charset="-122"/>
                <a:ea typeface="汉仪劲楷简" panose="00020600040101010101" charset="-122"/>
                <a:sym typeface="+mn-ea"/>
              </a:rPr>
              <a:t>——吴晓波《激荡三十年·上》</a:t>
            </a:r>
            <a:endParaRPr lang="zh-CN" altLang="en-US" sz="2400" b="1">
              <a:latin typeface="汉仪劲楷简" panose="00020600040101010101" charset="-122"/>
              <a:ea typeface="汉仪劲楷简" panose="00020600040101010101" charset="-122"/>
              <a:sym typeface="+mn-ea"/>
            </a:endParaRPr>
          </a:p>
        </p:txBody>
      </p:sp>
      <p:sp>
        <p:nvSpPr>
          <p:cNvPr id="5" name="文本框 4"/>
          <p:cNvSpPr txBox="1"/>
          <p:nvPr/>
        </p:nvSpPr>
        <p:spPr>
          <a:xfrm>
            <a:off x="628650" y="2793365"/>
            <a:ext cx="6182360" cy="3969385"/>
          </a:xfrm>
          <a:prstGeom prst="rect">
            <a:avLst/>
          </a:prstGeom>
          <a:ln w="12700" cap="flat" cmpd="sng" algn="ctr">
            <a:solidFill>
              <a:prstClr val="black"/>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marR="0" lvl="0" indent="0" algn="just" defTabSz="914400" rtl="0" fontAlgn="auto">
              <a:lnSpc>
                <a:spcPct val="150000"/>
              </a:lnSpc>
              <a:spcBef>
                <a:spcPts val="0"/>
              </a:spcBef>
              <a:spcAft>
                <a:spcPts val="0"/>
              </a:spcAft>
              <a:buClrTx/>
              <a:buSzTx/>
              <a:buFontTx/>
              <a:buNone/>
              <a:defRPr/>
            </a:pPr>
            <a:r>
              <a:rPr lang="zh-CN" altLang="en-US" sz="2400" b="1">
                <a:latin typeface="汉仪劲楷简" panose="00020600040101010101" charset="-122"/>
                <a:ea typeface="汉仪劲楷简" panose="00020600040101010101" charset="-122"/>
                <a:sym typeface="+mn-ea"/>
              </a:rPr>
              <a:t>材料</a:t>
            </a:r>
            <a:r>
              <a:rPr lang="en-US" altLang="zh-CN" sz="2400" b="1">
                <a:latin typeface="汉仪劲楷简" panose="00020600040101010101" charset="-122"/>
                <a:ea typeface="汉仪劲楷简" panose="00020600040101010101" charset="-122"/>
                <a:sym typeface="+mn-ea"/>
              </a:rPr>
              <a:t>2</a:t>
            </a:r>
            <a:r>
              <a:rPr lang="zh-CN" altLang="en-US" sz="2400" b="1">
                <a:latin typeface="汉仪劲楷简" panose="00020600040101010101" charset="-122"/>
                <a:ea typeface="汉仪劲楷简" panose="00020600040101010101" charset="-122"/>
                <a:sym typeface="+mn-ea"/>
              </a:rPr>
              <a:t>：小岗村1979年卖给国家粮食12497公斤，超过政府计划的7倍；卖给国家油料12466公斤，超过国家规定任务的80倍。还有钱，小岗农副产品收入47000元，平均每人400多元。在当时，对这群“叫花子”来说，这无疑是一座光芒四射的金山。</a:t>
            </a:r>
            <a:endParaRPr lang="zh-CN" altLang="en-US" sz="2400" b="1">
              <a:latin typeface="汉仪劲楷简" panose="00020600040101010101" charset="-122"/>
              <a:ea typeface="汉仪劲楷简" panose="00020600040101010101" charset="-122"/>
            </a:endParaRPr>
          </a:p>
          <a:p>
            <a:pPr indent="0" algn="r" fontAlgn="auto">
              <a:lnSpc>
                <a:spcPct val="150000"/>
              </a:lnSpc>
            </a:pPr>
            <a:r>
              <a:rPr lang="zh-CN" altLang="en-US" sz="2400" b="1">
                <a:latin typeface="汉仪劲楷简" panose="00020600040101010101" charset="-122"/>
                <a:ea typeface="汉仪劲楷简" panose="00020600040101010101" charset="-122"/>
                <a:sym typeface="+mn-ea"/>
              </a:rPr>
              <a:t>——马立诚、凌志军著作《交锋》</a:t>
            </a:r>
            <a:endParaRPr lang="zh-CN" altLang="en-US" sz="2400" b="1">
              <a:latin typeface="汉仪劲楷简" panose="00020600040101010101" charset="-122"/>
              <a:ea typeface="汉仪劲楷简" panose="00020600040101010101" charset="-122"/>
              <a:sym typeface="+mn-ea"/>
            </a:endParaRPr>
          </a:p>
        </p:txBody>
      </p:sp>
      <p:sp>
        <p:nvSpPr>
          <p:cNvPr id="10" name="文本框 9"/>
          <p:cNvSpPr txBox="1"/>
          <p:nvPr/>
        </p:nvSpPr>
        <p:spPr>
          <a:xfrm>
            <a:off x="486410" y="163195"/>
            <a:ext cx="8585200" cy="583565"/>
          </a:xfrm>
          <a:prstGeom prst="rect">
            <a:avLst/>
          </a:prstGeom>
          <a:solidFill>
            <a:srgbClr val="FFFFFF"/>
          </a:solidFill>
        </p:spPr>
        <p:txBody>
          <a:bodyPr wrap="square" rtlCol="0">
            <a:spAutoFit/>
          </a:bodyPr>
          <a:p>
            <a:r>
              <a:rPr lang="zh-CN" altLang="en-US" sz="3200">
                <a:ln w="15875">
                  <a:gradFill>
                    <a:gsLst>
                      <a:gs pos="0">
                        <a:schemeClr val="accent1">
                          <a:hueMod val="80000"/>
                        </a:schemeClr>
                      </a:gs>
                      <a:gs pos="100000">
                        <a:schemeClr val="accent1"/>
                      </a:gs>
                    </a:gsLst>
                    <a:lin ang="2700000" scaled="1"/>
                  </a:gradFill>
                </a:ln>
                <a:solidFill>
                  <a:schemeClr val="bg1"/>
                </a:solidFill>
                <a:effectLst/>
              </a:rPr>
              <a:t>思考</a:t>
            </a:r>
            <a:r>
              <a:rPr lang="zh-CN" sz="3200">
                <a:ln w="15875">
                  <a:gradFill>
                    <a:gsLst>
                      <a:gs pos="0">
                        <a:schemeClr val="accent1">
                          <a:hueMod val="80000"/>
                        </a:schemeClr>
                      </a:gs>
                      <a:gs pos="100000">
                        <a:schemeClr val="accent1"/>
                      </a:gs>
                    </a:gsLst>
                    <a:lin ang="2700000" scaled="1"/>
                  </a:gradFill>
                </a:ln>
                <a:solidFill>
                  <a:schemeClr val="bg1"/>
                </a:solidFill>
                <a:effectLst/>
              </a:rPr>
              <a:t>：</a:t>
            </a:r>
            <a:r>
              <a:rPr lang="zh-CN" altLang="en-US" sz="3200">
                <a:ln w="15875">
                  <a:gradFill>
                    <a:gsLst>
                      <a:gs pos="0">
                        <a:schemeClr val="accent1">
                          <a:hueMod val="80000"/>
                        </a:schemeClr>
                      </a:gs>
                      <a:gs pos="100000">
                        <a:schemeClr val="accent1"/>
                      </a:gs>
                    </a:gsLst>
                    <a:lin ang="2700000" scaled="1"/>
                  </a:gradFill>
                </a:ln>
                <a:solidFill>
                  <a:schemeClr val="bg1"/>
                </a:solidFill>
                <a:effectLst/>
              </a:rPr>
              <a:t>为什么会</a:t>
            </a:r>
            <a:r>
              <a:rPr lang="en-US" altLang="zh-CN" sz="3200">
                <a:ln w="15875">
                  <a:gradFill>
                    <a:gsLst>
                      <a:gs pos="0">
                        <a:schemeClr val="accent1">
                          <a:hueMod val="80000"/>
                        </a:schemeClr>
                      </a:gs>
                      <a:gs pos="100000">
                        <a:schemeClr val="accent1"/>
                      </a:gs>
                    </a:gsLst>
                    <a:lin ang="2700000" scaled="1"/>
                  </a:gradFill>
                </a:ln>
                <a:solidFill>
                  <a:schemeClr val="bg1"/>
                </a:solidFill>
                <a:effectLst/>
              </a:rPr>
              <a:t>“</a:t>
            </a:r>
            <a:r>
              <a:rPr lang="zh-CN" altLang="en-US" sz="3200">
                <a:ln w="15875">
                  <a:gradFill>
                    <a:gsLst>
                      <a:gs pos="0">
                        <a:schemeClr val="accent1">
                          <a:hueMod val="80000"/>
                        </a:schemeClr>
                      </a:gs>
                      <a:gs pos="100000">
                        <a:schemeClr val="accent1"/>
                      </a:gs>
                    </a:gsLst>
                    <a:lin ang="2700000" scaled="1"/>
                  </a:gradFill>
                </a:ln>
                <a:solidFill>
                  <a:schemeClr val="bg1"/>
                </a:solidFill>
                <a:effectLst/>
              </a:rPr>
              <a:t>托孤</a:t>
            </a:r>
            <a:r>
              <a:rPr lang="en-US" altLang="zh-CN" sz="3200">
                <a:ln w="15875">
                  <a:gradFill>
                    <a:gsLst>
                      <a:gs pos="0">
                        <a:schemeClr val="accent1">
                          <a:hueMod val="80000"/>
                        </a:schemeClr>
                      </a:gs>
                      <a:gs pos="100000">
                        <a:schemeClr val="accent1"/>
                      </a:gs>
                    </a:gsLst>
                    <a:lin ang="2700000" scaled="1"/>
                  </a:gradFill>
                </a:ln>
                <a:solidFill>
                  <a:schemeClr val="bg1"/>
                </a:solidFill>
                <a:effectLst/>
              </a:rPr>
              <a:t>”</a:t>
            </a:r>
            <a:r>
              <a:rPr lang="zh-CN" altLang="en-US" sz="3200">
                <a:ln w="15875">
                  <a:gradFill>
                    <a:gsLst>
                      <a:gs pos="0">
                        <a:schemeClr val="accent1">
                          <a:hueMod val="80000"/>
                        </a:schemeClr>
                      </a:gs>
                      <a:gs pos="100000">
                        <a:schemeClr val="accent1"/>
                      </a:gs>
                    </a:gsLst>
                    <a:lin ang="2700000" scaled="1"/>
                  </a:gradFill>
                </a:ln>
                <a:solidFill>
                  <a:schemeClr val="bg1"/>
                </a:solidFill>
                <a:effectLst/>
              </a:rPr>
              <a:t>？</a:t>
            </a:r>
            <a:r>
              <a:rPr lang="en-US" altLang="zh-CN" sz="3200">
                <a:ln w="15875">
                  <a:gradFill>
                    <a:gsLst>
                      <a:gs pos="0">
                        <a:schemeClr val="accent1">
                          <a:hueMod val="80000"/>
                        </a:schemeClr>
                      </a:gs>
                      <a:gs pos="100000">
                        <a:schemeClr val="accent1"/>
                      </a:gs>
                    </a:gsLst>
                    <a:lin ang="2700000" scaled="1"/>
                  </a:gradFill>
                </a:ln>
                <a:solidFill>
                  <a:schemeClr val="bg1"/>
                </a:solidFill>
                <a:effectLst/>
              </a:rPr>
              <a:t>“</a:t>
            </a:r>
            <a:r>
              <a:rPr lang="zh-CN" altLang="en-US" sz="3200">
                <a:ln w="15875">
                  <a:gradFill>
                    <a:gsLst>
                      <a:gs pos="0">
                        <a:schemeClr val="accent1">
                          <a:hueMod val="80000"/>
                        </a:schemeClr>
                      </a:gs>
                      <a:gs pos="100000">
                        <a:schemeClr val="accent1"/>
                      </a:gs>
                    </a:gsLst>
                    <a:lin ang="2700000" scaled="1"/>
                  </a:gradFill>
                </a:ln>
                <a:solidFill>
                  <a:schemeClr val="bg1"/>
                </a:solidFill>
                <a:effectLst/>
              </a:rPr>
              <a:t>托孤</a:t>
            </a:r>
            <a:r>
              <a:rPr lang="en-US" altLang="zh-CN" sz="3200">
                <a:ln w="15875">
                  <a:gradFill>
                    <a:gsLst>
                      <a:gs pos="0">
                        <a:schemeClr val="accent1">
                          <a:hueMod val="80000"/>
                        </a:schemeClr>
                      </a:gs>
                      <a:gs pos="100000">
                        <a:schemeClr val="accent1"/>
                      </a:gs>
                    </a:gsLst>
                    <a:lin ang="2700000" scaled="1"/>
                  </a:gradFill>
                </a:ln>
                <a:solidFill>
                  <a:schemeClr val="bg1"/>
                </a:solidFill>
                <a:effectLst/>
              </a:rPr>
              <a:t>”</a:t>
            </a:r>
            <a:r>
              <a:rPr lang="zh-CN" altLang="en-US" sz="3200">
                <a:ln w="15875">
                  <a:gradFill>
                    <a:gsLst>
                      <a:gs pos="0">
                        <a:schemeClr val="accent1">
                          <a:hueMod val="80000"/>
                        </a:schemeClr>
                      </a:gs>
                      <a:gs pos="100000">
                        <a:schemeClr val="accent1"/>
                      </a:gs>
                    </a:gsLst>
                    <a:lin ang="2700000" scaled="1"/>
                  </a:gradFill>
                </a:ln>
                <a:solidFill>
                  <a:schemeClr val="bg1"/>
                </a:solidFill>
                <a:effectLst/>
              </a:rPr>
              <a:t>的结果又是怎样？</a:t>
            </a:r>
            <a:endParaRPr lang="zh-CN" altLang="en-US" sz="3200">
              <a:ln w="15875">
                <a:gradFill>
                  <a:gsLst>
                    <a:gs pos="0">
                      <a:schemeClr val="accent1">
                        <a:hueMod val="80000"/>
                      </a:schemeClr>
                    </a:gs>
                    <a:gs pos="100000">
                      <a:schemeClr val="accent1"/>
                    </a:gs>
                  </a:gsLst>
                  <a:lin ang="2700000" scaled="1"/>
                </a:gradFill>
              </a:ln>
              <a:solidFill>
                <a:schemeClr val="bg1"/>
              </a:solidFill>
              <a:effectLst/>
            </a:endParaRPr>
          </a:p>
        </p:txBody>
      </p:sp>
      <p:pic>
        <p:nvPicPr>
          <p:cNvPr id="7" name="图片 6"/>
          <p:cNvPicPr/>
          <p:nvPr/>
        </p:nvPicPr>
        <p:blipFill>
          <a:blip r:embed="rId1"/>
          <a:stretch>
            <a:fillRect/>
          </a:stretch>
        </p:blipFill>
        <p:spPr>
          <a:xfrm>
            <a:off x="6904990" y="834390"/>
            <a:ext cx="5089525" cy="60236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2" grpId="0" bldLvl="0" animBg="1"/>
      <p:bldP spid="2" grpId="1" animBg="1"/>
      <p:bldP spid="5" grpId="0" bldLvl="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2225" y="0"/>
            <a:ext cx="12214225" cy="734695"/>
          </a:xfrm>
          <a:prstGeom prst="rect">
            <a:avLst/>
          </a:prstGeom>
          <a:solidFill>
            <a:srgbClr val="E04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2870" y="75565"/>
            <a:ext cx="8458835" cy="583565"/>
          </a:xfrm>
          <a:prstGeom prst="rect">
            <a:avLst/>
          </a:prstGeom>
          <a:noFill/>
        </p:spPr>
        <p:txBody>
          <a:bodyPr wrap="square" rtlCol="0">
            <a:spAutoFit/>
          </a:bodyPr>
          <a:p>
            <a:r>
              <a:rPr lang="zh-CN" sz="3200">
                <a:solidFill>
                  <a:schemeClr val="bg1"/>
                </a:solidFill>
                <a:latin typeface="汉仪中楷简" panose="02010600000101010101" charset="-122"/>
                <a:ea typeface="汉仪中楷简" panose="02010600000101010101" charset="-122"/>
                <a:cs typeface="汉仪中楷简" panose="02010600000101010101" charset="-122"/>
                <a:sym typeface="+mn-ea"/>
              </a:rPr>
              <a:t>对内改革：</a:t>
            </a:r>
            <a:r>
              <a:rPr sz="3200">
                <a:solidFill>
                  <a:schemeClr val="bg1"/>
                </a:solidFill>
                <a:latin typeface="汉仪中楷简" panose="02010600000101010101" charset="-122"/>
                <a:ea typeface="汉仪中楷简" panose="02010600000101010101" charset="-122"/>
                <a:cs typeface="汉仪中楷简" panose="02010600000101010101" charset="-122"/>
                <a:sym typeface="+mn-ea"/>
              </a:rPr>
              <a:t>城市后发——城市经济体制改革</a:t>
            </a:r>
            <a:endParaRPr sz="3200">
              <a:solidFill>
                <a:schemeClr val="bg1"/>
              </a:solidFill>
              <a:latin typeface="汉仪中楷简" panose="02010600000101010101" charset="-122"/>
              <a:ea typeface="汉仪中楷简" panose="02010600000101010101" charset="-122"/>
              <a:cs typeface="汉仪中楷简" panose="02010600000101010101" charset="-122"/>
              <a:sym typeface="+mn-ea"/>
            </a:endParaRPr>
          </a:p>
        </p:txBody>
      </p:sp>
      <p:pic>
        <p:nvPicPr>
          <p:cNvPr id="8" name="图片 7"/>
          <p:cNvPicPr/>
          <p:nvPr/>
        </p:nvPicPr>
        <p:blipFill>
          <a:blip r:embed="rId1"/>
          <a:stretch>
            <a:fillRect/>
          </a:stretch>
        </p:blipFill>
        <p:spPr>
          <a:xfrm>
            <a:off x="754380" y="1070610"/>
            <a:ext cx="4095750" cy="4631055"/>
          </a:xfrm>
          <a:prstGeom prst="rect">
            <a:avLst/>
          </a:prstGeom>
        </p:spPr>
      </p:pic>
      <p:sp>
        <p:nvSpPr>
          <p:cNvPr id="10" name="文本框 9"/>
          <p:cNvSpPr txBox="1"/>
          <p:nvPr/>
        </p:nvSpPr>
        <p:spPr>
          <a:xfrm>
            <a:off x="5157470" y="1070610"/>
            <a:ext cx="6289675" cy="5170170"/>
          </a:xfrm>
          <a:prstGeom prst="rect">
            <a:avLst/>
          </a:prstGeom>
          <a:ln w="12700" cap="flat" cmpd="sng" algn="ctr">
            <a:solidFill>
              <a:prstClr val="black"/>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oAutofit/>
          </a:bodyPr>
          <a:p>
            <a:pPr indent="457200" algn="just" defTabSz="266700" fontAlgn="auto">
              <a:lnSpc>
                <a:spcPct val="150000"/>
              </a:lnSpc>
              <a:spcBef>
                <a:spcPct val="0"/>
              </a:spcBef>
              <a:spcAft>
                <a:spcPct val="0"/>
              </a:spcAft>
            </a:pPr>
            <a:r>
              <a:rPr lang="en-US" altLang="zh-CN" sz="2400">
                <a:latin typeface="Calibri" panose="020F0502020204030204"/>
                <a:ea typeface="Calibri" panose="020F0502020204030204"/>
                <a:sym typeface="+mn-ea"/>
              </a:rPr>
              <a:t>1983</a:t>
            </a:r>
            <a:r>
              <a:rPr lang="zh-CN" altLang="en-US" sz="2400">
                <a:latin typeface="Calibri" panose="020F0502020204030204"/>
                <a:ea typeface="宋体" panose="02010600030101010101" pitchFamily="2" charset="-122"/>
                <a:sym typeface="+mn-ea"/>
              </a:rPr>
              <a:t>年</a:t>
            </a:r>
            <a:r>
              <a:rPr lang="en-US" altLang="zh-CN" sz="2400">
                <a:latin typeface="Calibri" panose="020F0502020204030204"/>
                <a:ea typeface="Calibri" panose="020F0502020204030204"/>
                <a:sym typeface="+mn-ea"/>
              </a:rPr>
              <a:t>11</a:t>
            </a:r>
            <a:r>
              <a:rPr lang="zh-CN" altLang="en-US" sz="2400">
                <a:latin typeface="Calibri" panose="020F0502020204030204"/>
                <a:ea typeface="宋体" panose="02010600030101010101" pitchFamily="2" charset="-122"/>
                <a:sym typeface="+mn-ea"/>
              </a:rPr>
              <a:t>月</a:t>
            </a:r>
            <a:r>
              <a:rPr lang="en-US" altLang="zh-CN" sz="2400">
                <a:latin typeface="Calibri" panose="020F0502020204030204"/>
                <a:ea typeface="Calibri" panose="020F0502020204030204"/>
                <a:sym typeface="+mn-ea"/>
              </a:rPr>
              <a:t>16</a:t>
            </a:r>
            <a:r>
              <a:rPr lang="zh-CN" altLang="en-US" sz="2400">
                <a:latin typeface="Calibri" panose="020F0502020204030204"/>
                <a:ea typeface="宋体" panose="02010600030101010101" pitchFamily="2" charset="-122"/>
                <a:sym typeface="+mn-ea"/>
              </a:rPr>
              <a:t>日，</a:t>
            </a:r>
            <a:r>
              <a:rPr lang="en-US" altLang="zh-CN" sz="2400">
                <a:latin typeface="Calibri" panose="020F0502020204030204"/>
                <a:ea typeface="宋体" panose="02010600030101010101" pitchFamily="2" charset="-122"/>
                <a:sym typeface="+mn-ea"/>
              </a:rPr>
              <a:t>《</a:t>
            </a:r>
            <a:r>
              <a:rPr lang="zh-CN" altLang="en-US" sz="2400">
                <a:latin typeface="Calibri" panose="020F0502020204030204"/>
                <a:ea typeface="宋体" panose="02010600030101010101" pitchFamily="2" charset="-122"/>
                <a:sym typeface="+mn-ea"/>
              </a:rPr>
              <a:t>人民日报</a:t>
            </a:r>
            <a:r>
              <a:rPr lang="en-US" altLang="zh-CN" sz="2400">
                <a:latin typeface="Calibri" panose="020F0502020204030204"/>
                <a:ea typeface="宋体" panose="02010600030101010101" pitchFamily="2" charset="-122"/>
                <a:sym typeface="+mn-ea"/>
              </a:rPr>
              <a:t>》</a:t>
            </a:r>
            <a:r>
              <a:rPr lang="zh-CN" altLang="en-US" sz="2400">
                <a:latin typeface="Calibri" panose="020F0502020204030204"/>
                <a:ea typeface="宋体" panose="02010600030101010101" pitchFamily="2" charset="-122"/>
                <a:sym typeface="+mn-ea"/>
              </a:rPr>
              <a:t>在头版显要位置发表了一篇报道</a:t>
            </a:r>
            <a:r>
              <a:rPr lang="en-US" altLang="zh-CN" sz="2400">
                <a:latin typeface="Calibri" panose="020F0502020204030204"/>
                <a:ea typeface="宋体" panose="02010600030101010101" pitchFamily="2" charset="-122"/>
                <a:sym typeface="+mn-ea"/>
              </a:rPr>
              <a:t>——《</a:t>
            </a:r>
            <a:r>
              <a:rPr lang="zh-CN" altLang="en-US" sz="2400">
                <a:latin typeface="Calibri" panose="020F0502020204030204"/>
                <a:ea typeface="宋体" panose="02010600030101010101" pitchFamily="2" charset="-122"/>
                <a:sym typeface="+mn-ea"/>
              </a:rPr>
              <a:t>一个有独创精神的厂长</a:t>
            </a:r>
            <a:r>
              <a:rPr lang="en-US" altLang="zh-CN" sz="2400">
                <a:latin typeface="Calibri" panose="020F0502020204030204"/>
                <a:ea typeface="宋体" panose="02010600030101010101" pitchFamily="2" charset="-122"/>
                <a:sym typeface="+mn-ea"/>
              </a:rPr>
              <a:t>》</a:t>
            </a:r>
            <a:r>
              <a:rPr lang="zh-CN" altLang="en-US" sz="2400">
                <a:latin typeface="Calibri" panose="020F0502020204030204"/>
                <a:ea typeface="宋体" panose="02010600030101010101" pitchFamily="2" charset="-122"/>
                <a:sym typeface="+mn-ea"/>
              </a:rPr>
              <a:t>，文章的主角就是步鑫生。</a:t>
            </a:r>
            <a:endParaRPr lang="zh-CN" altLang="en-US" sz="2400">
              <a:latin typeface="Calibri" panose="020F0502020204030204"/>
              <a:ea typeface="宋体" panose="02010600030101010101" pitchFamily="2" charset="-122"/>
              <a:sym typeface="+mn-ea"/>
            </a:endParaRPr>
          </a:p>
          <a:p>
            <a:pPr indent="457200" algn="just" defTabSz="266700" fontAlgn="auto">
              <a:lnSpc>
                <a:spcPct val="150000"/>
              </a:lnSpc>
              <a:spcBef>
                <a:spcPct val="0"/>
              </a:spcBef>
              <a:spcAft>
                <a:spcPct val="0"/>
              </a:spcAft>
            </a:pPr>
            <a:r>
              <a:rPr lang="zh-CN" altLang="en-US" sz="2400">
                <a:latin typeface="Calibri" panose="020F0502020204030204"/>
                <a:ea typeface="宋体" panose="02010600030101010101" pitchFamily="2" charset="-122"/>
                <a:sym typeface="+mn-ea"/>
              </a:rPr>
              <a:t>他在企业管理体制、分配制度、经营机制等方面开始探索一系列改革。到了</a:t>
            </a:r>
            <a:r>
              <a:rPr lang="en-US" altLang="zh-CN" sz="2400">
                <a:latin typeface="Calibri" panose="020F0502020204030204"/>
                <a:ea typeface="Calibri" panose="020F0502020204030204"/>
                <a:sym typeface="+mn-ea"/>
              </a:rPr>
              <a:t>1983</a:t>
            </a:r>
            <a:r>
              <a:rPr lang="zh-CN" altLang="en-US" sz="2400">
                <a:latin typeface="Calibri" panose="020F0502020204030204"/>
                <a:ea typeface="宋体" panose="02010600030101010101" pitchFamily="2" charset="-122"/>
                <a:sym typeface="+mn-ea"/>
              </a:rPr>
              <a:t>年，海盐衬衫总厂成为海盐首家产值超千万元企业</a:t>
            </a:r>
            <a:r>
              <a:rPr lang="zh-CN" sz="2400">
                <a:latin typeface="Calibri" panose="020F0502020204030204"/>
                <a:ea typeface="宋体" panose="02010600030101010101" pitchFamily="2" charset="-122"/>
                <a:sym typeface="+mn-ea"/>
              </a:rPr>
              <a:t>。</a:t>
            </a:r>
            <a:endParaRPr lang="zh-CN" sz="2400">
              <a:latin typeface="Calibri" panose="020F0502020204030204"/>
              <a:ea typeface="宋体" panose="02010600030101010101" pitchFamily="2" charset="-122"/>
              <a:sym typeface="+mn-ea"/>
            </a:endParaRPr>
          </a:p>
          <a:p>
            <a:pPr indent="457200" algn="just" defTabSz="266700" fontAlgn="auto">
              <a:lnSpc>
                <a:spcPct val="150000"/>
              </a:lnSpc>
              <a:spcBef>
                <a:spcPct val="0"/>
              </a:spcBef>
              <a:spcAft>
                <a:spcPct val="0"/>
              </a:spcAft>
            </a:pPr>
            <a:r>
              <a:rPr lang="en-US" altLang="zh-CN" sz="2400">
                <a:latin typeface="Calibri" panose="020F0502020204030204"/>
                <a:ea typeface="Calibri" panose="020F0502020204030204"/>
                <a:sym typeface="+mn-ea"/>
              </a:rPr>
              <a:t>1984</a:t>
            </a:r>
            <a:r>
              <a:rPr lang="zh-CN" altLang="en-US" sz="2400">
                <a:latin typeface="Calibri" panose="020F0502020204030204"/>
                <a:ea typeface="宋体" panose="02010600030101010101" pitchFamily="2" charset="-122"/>
                <a:sym typeface="+mn-ea"/>
              </a:rPr>
              <a:t>年美国</a:t>
            </a:r>
            <a:r>
              <a:rPr lang="en-US" altLang="zh-CN" sz="2400">
                <a:latin typeface="Calibri" panose="020F0502020204030204"/>
                <a:ea typeface="宋体" panose="02010600030101010101" pitchFamily="2" charset="-122"/>
                <a:sym typeface="+mn-ea"/>
              </a:rPr>
              <a:t>《</a:t>
            </a:r>
            <a:r>
              <a:rPr lang="zh-CN" altLang="en-US" sz="2400">
                <a:latin typeface="Calibri" panose="020F0502020204030204"/>
                <a:ea typeface="宋体" panose="02010600030101010101" pitchFamily="2" charset="-122"/>
                <a:sym typeface="+mn-ea"/>
              </a:rPr>
              <a:t>时代</a:t>
            </a:r>
            <a:r>
              <a:rPr lang="en-US" altLang="zh-CN" sz="2400">
                <a:latin typeface="Calibri" panose="020F0502020204030204"/>
                <a:ea typeface="宋体" panose="02010600030101010101" pitchFamily="2" charset="-122"/>
                <a:sym typeface="+mn-ea"/>
              </a:rPr>
              <a:t>》</a:t>
            </a:r>
            <a:r>
              <a:rPr lang="zh-CN" altLang="en-US" sz="2400">
                <a:latin typeface="Calibri" panose="020F0502020204030204"/>
                <a:ea typeface="宋体" panose="02010600030101010101" pitchFamily="2" charset="-122"/>
                <a:sym typeface="+mn-ea"/>
              </a:rPr>
              <a:t>杂志记者采访了步鑫生，向世界发出了中国改革开放的激荡之声。</a:t>
            </a:r>
            <a:endParaRPr lang="zh-CN" altLang="en-US" sz="2400"/>
          </a:p>
        </p:txBody>
      </p:sp>
      <p:sp>
        <p:nvSpPr>
          <p:cNvPr id="11" name="文本框 10"/>
          <p:cNvSpPr txBox="1"/>
          <p:nvPr/>
        </p:nvSpPr>
        <p:spPr>
          <a:xfrm>
            <a:off x="688340" y="5841365"/>
            <a:ext cx="4161790" cy="398780"/>
          </a:xfrm>
          <a:prstGeom prst="rect">
            <a:avLst/>
          </a:prstGeom>
        </p:spPr>
        <p:style>
          <a:lnRef idx="0">
            <a:srgbClr val="FFFFFF"/>
          </a:lnRef>
          <a:fillRef idx="3">
            <a:schemeClr val="accent1"/>
          </a:fillRef>
          <a:effectRef idx="0">
            <a:srgbClr val="FFFFFF"/>
          </a:effectRef>
          <a:fontRef idx="minor">
            <a:schemeClr val="lt1"/>
          </a:fontRef>
        </p:style>
        <p:txBody>
          <a:bodyPr wrap="square" rtlCol="0" anchor="t">
            <a:spAutoFit/>
          </a:bodyPr>
          <a:p>
            <a:r>
              <a:rPr lang="zh-CN" altLang="en-US" sz="2000" b="1">
                <a:latin typeface="Calibri" panose="020F0502020204030204"/>
                <a:ea typeface="宋体" panose="02010600030101010101" pitchFamily="2" charset="-122"/>
                <a:sym typeface="+mn-ea"/>
              </a:rPr>
              <a:t>步鑫生</a:t>
            </a:r>
            <a:r>
              <a:rPr lang="en-US" altLang="zh-CN" sz="2000" b="1">
                <a:latin typeface="Calibri" panose="020F0502020204030204"/>
                <a:ea typeface="宋体" panose="02010600030101010101" pitchFamily="2" charset="-122"/>
                <a:sym typeface="+mn-ea"/>
              </a:rPr>
              <a:t>——</a:t>
            </a:r>
            <a:r>
              <a:rPr lang="zh-CN" altLang="en-US" sz="2000" b="1">
                <a:latin typeface="Calibri" panose="020F0502020204030204"/>
                <a:ea typeface="宋体" panose="02010600030101010101" pitchFamily="2" charset="-122"/>
                <a:sym typeface="+mn-ea"/>
              </a:rPr>
              <a:t>敢为人先的“改革先锋”</a:t>
            </a:r>
            <a:endParaRPr lang="zh-CN" altLang="en-US" sz="2000" b="1">
              <a:latin typeface="Calibri" panose="020F0502020204030204"/>
              <a:ea typeface="宋体" panose="02010600030101010101" pitchFamily="2" charset="-122"/>
              <a:sym typeface="+mn-ea"/>
            </a:endParaRPr>
          </a:p>
        </p:txBody>
      </p:sp>
      <p:sp>
        <p:nvSpPr>
          <p:cNvPr id="4" name="文本框 3"/>
          <p:cNvSpPr txBox="1"/>
          <p:nvPr/>
        </p:nvSpPr>
        <p:spPr>
          <a:xfrm>
            <a:off x="5451475" y="5701665"/>
            <a:ext cx="8083550" cy="521970"/>
          </a:xfrm>
          <a:prstGeom prst="rect">
            <a:avLst/>
          </a:prstGeom>
          <a:noFill/>
        </p:spPr>
        <p:txBody>
          <a:bodyPr wrap="square" rtlCol="0" anchor="t">
            <a:spAutoFit/>
          </a:bodyPr>
          <a:p>
            <a:r>
              <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探寻“改革先锋”步鑫生的时代价值</a:t>
            </a:r>
            <a:endPar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425" y="0"/>
            <a:ext cx="12195264" cy="6858000"/>
          </a:xfrm>
          <a:prstGeom prst="rect">
            <a:avLst/>
          </a:prstGeom>
        </p:spPr>
      </p:pic>
      <p:sp>
        <p:nvSpPr>
          <p:cNvPr id="4" name="矩形 3"/>
          <p:cNvSpPr/>
          <p:nvPr/>
        </p:nvSpPr>
        <p:spPr>
          <a:xfrm>
            <a:off x="-105" y="87"/>
            <a:ext cx="12284364" cy="695498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811020" y="2382520"/>
            <a:ext cx="10260330" cy="829945"/>
          </a:xfrm>
          <a:prstGeom prst="rect">
            <a:avLst/>
          </a:prstGeom>
          <a:noFill/>
        </p:spPr>
        <p:txBody>
          <a:bodyPr wrap="square" rtlCol="0">
            <a:spAutoFit/>
          </a:bodyPr>
          <a:p>
            <a:r>
              <a:rPr lang="zh-CN" altLang="en-US" sz="4800" b="1">
                <a:solidFill>
                  <a:schemeClr val="bg1"/>
                </a:solidFill>
                <a:latin typeface="华文新魏" panose="02010800040101010101" charset="-122"/>
                <a:ea typeface="华文新魏" panose="02010800040101010101" charset="-122"/>
                <a:cs typeface="华文新魏" panose="02010800040101010101" charset="-122"/>
                <a:sym typeface="+mn-ea"/>
              </a:rPr>
              <a:t>从陈秉安“逃港信”勾勒开放新篇章</a:t>
            </a:r>
            <a:endParaRPr lang="zh-CN" altLang="en-US" sz="4800" b="1">
              <a:solidFill>
                <a:schemeClr val="bg1"/>
              </a:solidFill>
              <a:latin typeface="华文新魏" panose="02010800040101010101" charset="-122"/>
              <a:ea typeface="华文新魏" panose="02010800040101010101" charset="-122"/>
              <a:cs typeface="华文新魏" panose="02010800040101010101" charset="-122"/>
              <a:sym typeface="+mn-ea"/>
            </a:endParaRPr>
          </a:p>
        </p:txBody>
      </p:sp>
      <p:sp>
        <p:nvSpPr>
          <p:cNvPr id="6" name="文本框 5"/>
          <p:cNvSpPr txBox="1"/>
          <p:nvPr/>
        </p:nvSpPr>
        <p:spPr>
          <a:xfrm flipH="1">
            <a:off x="201295" y="1857375"/>
            <a:ext cx="1986280" cy="2303145"/>
          </a:xfrm>
          <a:prstGeom prst="rect">
            <a:avLst/>
          </a:prstGeom>
          <a:noFill/>
          <a:ln w="9525">
            <a:noFill/>
          </a:ln>
        </p:spPr>
        <p:txBody>
          <a:bodyPr wrap="square" anchor="t" anchorCtr="0">
            <a:noAutofit/>
          </a:bodyPr>
          <a:p>
            <a:r>
              <a:rPr lang="zh-CN" altLang="en-US" sz="8800" b="1" noProof="1" dirty="0">
                <a:solidFill>
                  <a:srgbClr val="FFC000"/>
                </a:solidFill>
                <a:latin typeface="汉仪颜楷繁" charset="-122"/>
                <a:ea typeface="汉仪颜楷繁" charset="-122"/>
                <a:cs typeface="+mn-cs"/>
              </a:rPr>
              <a:t>肆</a:t>
            </a:r>
            <a:endParaRPr lang="zh-CN" altLang="en-US" sz="8800" b="1" noProof="1" dirty="0">
              <a:solidFill>
                <a:srgbClr val="FFC000"/>
              </a:solidFill>
              <a:latin typeface="汉仪颜楷繁" charset="-122"/>
              <a:ea typeface="汉仪颜楷繁"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bldLst>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xfrm>
            <a:off x="598170" y="922019"/>
            <a:ext cx="10972800" cy="903607"/>
          </a:xfrm>
        </p:spPr>
        <p:txBody>
          <a:bodyPr anchor="ctr" anchorCtr="0"/>
          <a:p>
            <a:pPr fontAlgn="base"/>
            <a:r>
              <a:rPr lang="en-US" altLang="zh-CN" strike="noStrike" noProof="1">
                <a:solidFill>
                  <a:schemeClr val="tx1"/>
                </a:solidFill>
                <a:latin typeface="汉仪劲楷简" panose="00020600040101010101" charset="-122"/>
                <a:ea typeface="汉仪劲楷简" panose="00020600040101010101" charset="-122"/>
                <a:cs typeface="汉仪劲楷简" panose="00020600040101010101" charset="-122"/>
              </a:rPr>
              <a:t>“</a:t>
            </a:r>
            <a:r>
              <a:rPr lang="zh-CN" altLang="en-US" strike="noStrike" noProof="1">
                <a:solidFill>
                  <a:schemeClr val="tx1"/>
                </a:solidFill>
                <a:latin typeface="汉仪劲楷简" panose="00020600040101010101" charset="-122"/>
                <a:ea typeface="汉仪劲楷简" panose="00020600040101010101" charset="-122"/>
                <a:cs typeface="汉仪劲楷简" panose="00020600040101010101" charset="-122"/>
              </a:rPr>
              <a:t>大逃港</a:t>
            </a:r>
            <a:r>
              <a:rPr lang="en-US" altLang="zh-CN" strike="noStrike" noProof="1">
                <a:solidFill>
                  <a:schemeClr val="tx1"/>
                </a:solidFill>
                <a:latin typeface="汉仪劲楷简" panose="00020600040101010101" charset="-122"/>
                <a:ea typeface="汉仪劲楷简" panose="00020600040101010101" charset="-122"/>
                <a:cs typeface="汉仪劲楷简" panose="00020600040101010101" charset="-122"/>
              </a:rPr>
              <a:t>”</a:t>
            </a:r>
            <a:r>
              <a:rPr lang="zh-CN" altLang="en-US" strike="noStrike" noProof="1">
                <a:solidFill>
                  <a:schemeClr val="tx1"/>
                </a:solidFill>
                <a:latin typeface="汉仪劲楷简" panose="00020600040101010101" charset="-122"/>
                <a:ea typeface="汉仪劲楷简" panose="00020600040101010101" charset="-122"/>
                <a:cs typeface="汉仪劲楷简" panose="00020600040101010101" charset="-122"/>
              </a:rPr>
              <a:t>的背后</a:t>
            </a:r>
            <a:endParaRPr lang="zh-CN" altLang="en-US" strike="noStrike" noProof="1">
              <a:solidFill>
                <a:schemeClr val="tx1"/>
              </a:solidFill>
              <a:latin typeface="汉仪劲楷简" panose="00020600040101010101" charset="-122"/>
              <a:ea typeface="汉仪劲楷简" panose="00020600040101010101" charset="-122"/>
              <a:cs typeface="汉仪劲楷简" panose="00020600040101010101" charset="-122"/>
            </a:endParaRPr>
          </a:p>
        </p:txBody>
      </p:sp>
      <p:sp>
        <p:nvSpPr>
          <p:cNvPr id="108" name="文本框 107"/>
          <p:cNvSpPr txBox="1"/>
          <p:nvPr/>
        </p:nvSpPr>
        <p:spPr>
          <a:xfrm>
            <a:off x="898525" y="5601335"/>
            <a:ext cx="10285095" cy="521970"/>
          </a:xfrm>
          <a:prstGeom prst="rect">
            <a:avLst/>
          </a:prstGeom>
          <a:noFill/>
          <a:ln w="9525">
            <a:noFill/>
          </a:ln>
        </p:spPr>
        <p:txBody>
          <a:bodyPr wrap="square">
            <a:spAutoFit/>
          </a:bodyPr>
          <a:p>
            <a:r>
              <a:rPr lang="zh-CN" altLang="en-US" sz="2800" b="1" noProof="1">
                <a:latin typeface="汉仪劲楷简" panose="00020600040101010101" charset="-122"/>
                <a:ea typeface="汉仪劲楷简" panose="00020600040101010101" charset="-122"/>
              </a:rPr>
              <a:t>思考：为解决这一问题邓小平为核心的党中央采取了什么措施？</a:t>
            </a:r>
            <a:endParaRPr lang="zh-CN" altLang="en-US" sz="2800" b="1" noProof="1">
              <a:latin typeface="汉仪劲楷简" panose="00020600040101010101" charset="-122"/>
              <a:ea typeface="汉仪劲楷简" panose="00020600040101010101" charset="-122"/>
            </a:endParaRPr>
          </a:p>
        </p:txBody>
      </p:sp>
      <p:sp>
        <p:nvSpPr>
          <p:cNvPr id="23557" name="文本框 1"/>
          <p:cNvSpPr txBox="1"/>
          <p:nvPr/>
        </p:nvSpPr>
        <p:spPr>
          <a:xfrm>
            <a:off x="1096963" y="6237288"/>
            <a:ext cx="10059987" cy="460375"/>
          </a:xfrm>
          <a:prstGeom prst="rect">
            <a:avLst/>
          </a:prstGeom>
          <a:solidFill>
            <a:schemeClr val="bg1">
              <a:alpha val="53999"/>
            </a:schemeClr>
          </a:solidFill>
          <a:ln w="9525">
            <a:noFill/>
          </a:ln>
        </p:spPr>
        <p:txBody>
          <a:bodyPr wrap="square" anchor="t" anchorCtr="0">
            <a:spAutoFit/>
          </a:bodyPr>
          <a:p>
            <a:pPr algn="ctr"/>
            <a:r>
              <a:rPr lang="zh-CN" altLang="zh-CN" sz="2400">
                <a:solidFill>
                  <a:srgbClr val="C00000"/>
                </a:solidFill>
                <a:latin typeface="汉仪劲楷简" panose="00020600040101010101" charset="-122"/>
                <a:ea typeface="汉仪劲楷简" panose="00020600040101010101" charset="-122"/>
              </a:rPr>
              <a:t>措施：在深圳设立经济特区</a:t>
            </a:r>
            <a:endParaRPr lang="zh-CN" altLang="en-US" sz="2400">
              <a:solidFill>
                <a:srgbClr val="C00000"/>
              </a:solidFill>
              <a:latin typeface="汉仪劲楷简" panose="00020600040101010101" charset="-122"/>
              <a:ea typeface="汉仪劲楷简" panose="00020600040101010101" charset="-122"/>
            </a:endParaRPr>
          </a:p>
        </p:txBody>
      </p:sp>
      <p:sp>
        <p:nvSpPr>
          <p:cNvPr id="2" name="矩形 1"/>
          <p:cNvSpPr/>
          <p:nvPr/>
        </p:nvSpPr>
        <p:spPr>
          <a:xfrm>
            <a:off x="-22225" y="0"/>
            <a:ext cx="12214225" cy="734695"/>
          </a:xfrm>
          <a:prstGeom prst="rect">
            <a:avLst/>
          </a:prstGeom>
          <a:solidFill>
            <a:srgbClr val="E04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0650" y="74930"/>
            <a:ext cx="8054340" cy="583565"/>
          </a:xfrm>
          <a:prstGeom prst="rect">
            <a:avLst/>
          </a:prstGeom>
          <a:noFill/>
        </p:spPr>
        <p:txBody>
          <a:bodyPr wrap="square" rtlCol="0">
            <a:spAutoFit/>
          </a:bodyPr>
          <a:p>
            <a:r>
              <a:rPr lang="zh-CN" sz="3200">
                <a:solidFill>
                  <a:schemeClr val="bg1"/>
                </a:solidFill>
                <a:latin typeface="汉仪中楷简" panose="02010600000101010101" charset="-122"/>
                <a:ea typeface="汉仪中楷简" panose="02010600000101010101" charset="-122"/>
                <a:cs typeface="汉仪中楷简" panose="02010600000101010101" charset="-122"/>
              </a:rPr>
              <a:t>对外开放：从经济特区到全方位对外开放</a:t>
            </a:r>
            <a:endParaRPr lang="zh-CN" sz="3200">
              <a:solidFill>
                <a:schemeClr val="bg1"/>
              </a:solidFill>
              <a:latin typeface="汉仪中楷简" panose="02010600000101010101" charset="-122"/>
              <a:ea typeface="汉仪中楷简" panose="02010600000101010101" charset="-122"/>
              <a:cs typeface="汉仪中楷简" panose="02010600000101010101" charset="-122"/>
            </a:endParaRPr>
          </a:p>
        </p:txBody>
      </p:sp>
      <p:sp>
        <p:nvSpPr>
          <p:cNvPr id="5" name="文本框 4"/>
          <p:cNvSpPr txBox="1"/>
          <p:nvPr/>
        </p:nvSpPr>
        <p:spPr>
          <a:xfrm>
            <a:off x="898525" y="2010410"/>
            <a:ext cx="10370185" cy="3415030"/>
          </a:xfrm>
          <a:prstGeom prst="rect">
            <a:avLst/>
          </a:prstGeom>
          <a:ln w="12700" cap="flat" cmpd="sng" algn="ctr">
            <a:solidFill>
              <a:prstClr val="black"/>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spAutoFit/>
          </a:bodyPr>
          <a:p>
            <a:pPr marL="0" indent="457200" algn="just">
              <a:lnSpc>
                <a:spcPct val="150000"/>
              </a:lnSpc>
              <a:buNone/>
            </a:pPr>
            <a:r>
              <a:rPr lang="zh-CN" altLang="en-US" sz="2400" b="1">
                <a:latin typeface="汉仪劲楷简" panose="00020600040101010101" charset="-122"/>
                <a:ea typeface="汉仪劲楷简" panose="00020600040101010101" charset="-122"/>
                <a:sym typeface="+mn-ea"/>
              </a:rPr>
              <a:t>有一个保守的数字。即使是这个</a:t>
            </a: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保守</a:t>
            </a: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的数字，也令人惊心：</a:t>
            </a:r>
            <a:r>
              <a:rPr lang="en-US" altLang="zh-CN" sz="2400" b="1">
                <a:latin typeface="汉仪劲楷简" panose="00020600040101010101" charset="-122"/>
                <a:ea typeface="汉仪劲楷简" panose="00020600040101010101" charset="-122"/>
                <a:sym typeface="+mn-ea"/>
              </a:rPr>
              <a:t>1962</a:t>
            </a:r>
            <a:r>
              <a:rPr lang="zh-CN" altLang="en-US" sz="2400" b="1">
                <a:latin typeface="汉仪劲楷简" panose="00020600040101010101" charset="-122"/>
                <a:ea typeface="汉仪劲楷简" panose="00020600040101010101" charset="-122"/>
                <a:sym typeface="+mn-ea"/>
              </a:rPr>
              <a:t>年，宝安县逃跑到香港去的人数是</a:t>
            </a:r>
            <a:r>
              <a:rPr lang="en-US" altLang="zh-CN" sz="2400" b="1">
                <a:latin typeface="汉仪劲楷简" panose="00020600040101010101" charset="-122"/>
                <a:ea typeface="汉仪劲楷简" panose="00020600040101010101" charset="-122"/>
                <a:sym typeface="+mn-ea"/>
              </a:rPr>
              <a:t>12144</a:t>
            </a:r>
            <a:r>
              <a:rPr lang="zh-CN" altLang="en-US" sz="2400" b="1">
                <a:latin typeface="汉仪劲楷简" panose="00020600040101010101" charset="-122"/>
                <a:ea typeface="汉仪劲楷简" panose="00020600040101010101" charset="-122"/>
                <a:sym typeface="+mn-ea"/>
              </a:rPr>
              <a:t>人，</a:t>
            </a:r>
            <a:r>
              <a:rPr lang="en-US" altLang="zh-CN" sz="2400" b="1">
                <a:latin typeface="汉仪劲楷简" panose="00020600040101010101" charset="-122"/>
                <a:ea typeface="汉仪劲楷简" panose="00020600040101010101" charset="-122"/>
                <a:sym typeface="+mn-ea"/>
              </a:rPr>
              <a:t>1978</a:t>
            </a:r>
            <a:r>
              <a:rPr lang="zh-CN" altLang="en-US" sz="2400" b="1">
                <a:latin typeface="汉仪劲楷简" panose="00020600040101010101" charset="-122"/>
                <a:ea typeface="汉仪劲楷简" panose="00020600040101010101" charset="-122"/>
                <a:sym typeface="+mn-ea"/>
              </a:rPr>
              <a:t>年宝安县逃跑到香港去的人数是</a:t>
            </a:r>
            <a:r>
              <a:rPr lang="en-US" altLang="zh-CN" sz="2400" b="1">
                <a:latin typeface="汉仪劲楷简" panose="00020600040101010101" charset="-122"/>
                <a:ea typeface="汉仪劲楷简" panose="00020600040101010101" charset="-122"/>
                <a:sym typeface="+mn-ea"/>
              </a:rPr>
              <a:t>17456</a:t>
            </a:r>
            <a:r>
              <a:rPr lang="zh-CN" altLang="en-US" sz="2400" b="1">
                <a:latin typeface="汉仪劲楷简" panose="00020600040101010101" charset="-122"/>
                <a:ea typeface="汉仪劲楷简" panose="00020600040101010101" charset="-122"/>
                <a:sym typeface="+mn-ea"/>
              </a:rPr>
              <a:t>人。过去一直说，</a:t>
            </a: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偷渡</a:t>
            </a: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是国内外阶级敌人的</a:t>
            </a: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煽动</a:t>
            </a: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，那为什么不但</a:t>
            </a: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阶级敌人</a:t>
            </a: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跑，贫下中农也跑，我们的党员干部也跑？不是别人煽动，是我们自己要跑嘛！是生活的差距，在拉动群众往香港跑嘛！</a:t>
            </a:r>
            <a:r>
              <a:rPr lang="en-US" altLang="zh-CN" sz="2400" b="1">
                <a:latin typeface="汉仪劲楷简" panose="00020600040101010101" charset="-122"/>
                <a:ea typeface="汉仪劲楷简" panose="00020600040101010101" charset="-122"/>
                <a:sym typeface="+mn-ea"/>
              </a:rPr>
              <a:t>……</a:t>
            </a:r>
            <a:endParaRPr lang="en-US" altLang="zh-CN" sz="2400" b="1">
              <a:latin typeface="汉仪劲楷简" panose="00020600040101010101" charset="-122"/>
              <a:ea typeface="汉仪劲楷简" panose="00020600040101010101" charset="-122"/>
              <a:sym typeface="+mn-ea"/>
            </a:endParaRPr>
          </a:p>
          <a:p>
            <a:pPr marL="0" indent="457200" algn="r">
              <a:lnSpc>
                <a:spcPct val="150000"/>
              </a:lnSpc>
              <a:buNone/>
            </a:pPr>
            <a:r>
              <a:rPr lang="en-US" altLang="zh-CN" sz="2400" b="1">
                <a:latin typeface="汉仪劲楷简" panose="00020600040101010101" charset="-122"/>
                <a:ea typeface="汉仪劲楷简" panose="00020600040101010101" charset="-122"/>
                <a:sym typeface="+mn-ea"/>
              </a:rPr>
              <a:t>——</a:t>
            </a:r>
            <a:r>
              <a:rPr lang="zh-CN" altLang="en-US" sz="2400" b="1">
                <a:latin typeface="汉仪劲楷简" panose="00020600040101010101" charset="-122"/>
                <a:ea typeface="汉仪劲楷简" panose="00020600040101010101" charset="-122"/>
                <a:sym typeface="+mn-ea"/>
              </a:rPr>
              <a:t>摘自陈秉安《大逃港》</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2355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433070" y="252095"/>
            <a:ext cx="1013460" cy="4723130"/>
          </a:xfrm>
          <a:prstGeom prst="rect">
            <a:avLst/>
          </a:prstGeom>
          <a:noFill/>
        </p:spPr>
        <p:txBody>
          <a:bodyPr vert="eaVert" wrap="square" rtlCol="0">
            <a:spAutoFit/>
          </a:bodyPr>
          <a:p>
            <a:r>
              <a:rPr lang="zh-CN" altLang="en-US" sz="5400">
                <a:latin typeface="华文行楷" panose="02010800040101010101" charset="-122"/>
                <a:ea typeface="华文行楷" panose="02010800040101010101" charset="-122"/>
              </a:rPr>
              <a:t>学生作业</a:t>
            </a:r>
            <a:r>
              <a:rPr lang="zh-CN" altLang="en-US" sz="5400">
                <a:latin typeface="华文行楷" panose="02010800040101010101" charset="-122"/>
                <a:ea typeface="华文行楷" panose="02010800040101010101" charset="-122"/>
                <a:hlinkClick r:id="rId1" action="ppaction://hlinkfile"/>
              </a:rPr>
              <a:t>展示</a:t>
            </a:r>
            <a:endParaRPr lang="zh-CN" altLang="en-US" sz="5400">
              <a:latin typeface="华文行楷" panose="02010800040101010101" charset="-122"/>
              <a:ea typeface="华文行楷" panose="02010800040101010101" charset="-122"/>
            </a:endParaRPr>
          </a:p>
        </p:txBody>
      </p:sp>
      <p:pic>
        <p:nvPicPr>
          <p:cNvPr id="2" name="图片 1"/>
          <p:cNvPicPr>
            <a:picLocks noChangeAspect="1"/>
          </p:cNvPicPr>
          <p:nvPr/>
        </p:nvPicPr>
        <p:blipFill>
          <a:blip r:embed="rId2"/>
          <a:stretch>
            <a:fillRect/>
          </a:stretch>
        </p:blipFill>
        <p:spPr>
          <a:xfrm>
            <a:off x="1446530" y="139065"/>
            <a:ext cx="10387965" cy="65792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6802" name="组合 76801"/>
          <p:cNvGrpSpPr/>
          <p:nvPr/>
        </p:nvGrpSpPr>
        <p:grpSpPr>
          <a:xfrm>
            <a:off x="3503613" y="1851025"/>
            <a:ext cx="5943600" cy="3810000"/>
            <a:chOff x="1247" y="1166"/>
            <a:chExt cx="3744" cy="2400"/>
          </a:xfrm>
        </p:grpSpPr>
        <p:sp>
          <p:nvSpPr>
            <p:cNvPr id="24579" name="椭圆 76802"/>
            <p:cNvSpPr/>
            <p:nvPr/>
          </p:nvSpPr>
          <p:spPr>
            <a:xfrm>
              <a:off x="1295" y="1358"/>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80" name="椭圆 76803"/>
            <p:cNvSpPr/>
            <p:nvPr/>
          </p:nvSpPr>
          <p:spPr>
            <a:xfrm>
              <a:off x="1247" y="2606"/>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81" name="椭圆 76804"/>
            <p:cNvSpPr/>
            <p:nvPr/>
          </p:nvSpPr>
          <p:spPr>
            <a:xfrm>
              <a:off x="2447" y="2078"/>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82" name="椭圆 76805"/>
            <p:cNvSpPr/>
            <p:nvPr/>
          </p:nvSpPr>
          <p:spPr>
            <a:xfrm>
              <a:off x="3119" y="1886"/>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83" name="椭圆 76806"/>
            <p:cNvSpPr/>
            <p:nvPr/>
          </p:nvSpPr>
          <p:spPr>
            <a:xfrm>
              <a:off x="2735" y="3518"/>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84" name="椭圆 76807"/>
            <p:cNvSpPr/>
            <p:nvPr/>
          </p:nvSpPr>
          <p:spPr>
            <a:xfrm>
              <a:off x="3167" y="3230"/>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85" name="椭圆 76808"/>
            <p:cNvSpPr/>
            <p:nvPr/>
          </p:nvSpPr>
          <p:spPr>
            <a:xfrm>
              <a:off x="3743" y="3134"/>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86" name="椭圆 76809"/>
            <p:cNvSpPr/>
            <p:nvPr/>
          </p:nvSpPr>
          <p:spPr>
            <a:xfrm>
              <a:off x="3647" y="1598"/>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87" name="椭圆 76810"/>
            <p:cNvSpPr/>
            <p:nvPr/>
          </p:nvSpPr>
          <p:spPr>
            <a:xfrm>
              <a:off x="4943" y="1166"/>
              <a:ext cx="48" cy="48"/>
            </a:xfrm>
            <a:prstGeom prst="ellipse">
              <a:avLst/>
            </a:prstGeom>
            <a:solidFill>
              <a:srgbClr val="FF00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grpSp>
        <p:nvGrpSpPr>
          <p:cNvPr id="76812" name="组合 76811"/>
          <p:cNvGrpSpPr/>
          <p:nvPr/>
        </p:nvGrpSpPr>
        <p:grpSpPr>
          <a:xfrm>
            <a:off x="6888163" y="2565400"/>
            <a:ext cx="2379662" cy="3819525"/>
            <a:chOff x="3379" y="1616"/>
            <a:chExt cx="1499" cy="2406"/>
          </a:xfrm>
        </p:grpSpPr>
        <p:sp>
          <p:nvSpPr>
            <p:cNvPr id="24589" name="椭圆 76812"/>
            <p:cNvSpPr/>
            <p:nvPr/>
          </p:nvSpPr>
          <p:spPr>
            <a:xfrm>
              <a:off x="4241" y="1752"/>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0" name="椭圆 76813"/>
            <p:cNvSpPr/>
            <p:nvPr/>
          </p:nvSpPr>
          <p:spPr>
            <a:xfrm>
              <a:off x="4420" y="1616"/>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1" name="椭圆 76814"/>
            <p:cNvSpPr/>
            <p:nvPr/>
          </p:nvSpPr>
          <p:spPr>
            <a:xfrm>
              <a:off x="4649" y="1704"/>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2" name="椭圆 76815"/>
            <p:cNvSpPr/>
            <p:nvPr/>
          </p:nvSpPr>
          <p:spPr>
            <a:xfrm>
              <a:off x="4513" y="2296"/>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3" name="椭圆 76816"/>
            <p:cNvSpPr/>
            <p:nvPr/>
          </p:nvSpPr>
          <p:spPr>
            <a:xfrm>
              <a:off x="4601" y="2024"/>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4" name="椭圆 76817"/>
            <p:cNvSpPr/>
            <p:nvPr/>
          </p:nvSpPr>
          <p:spPr>
            <a:xfrm>
              <a:off x="4782" y="2656"/>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5" name="椭圆 76818"/>
            <p:cNvSpPr/>
            <p:nvPr/>
          </p:nvSpPr>
          <p:spPr>
            <a:xfrm>
              <a:off x="4694" y="2523"/>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6" name="椭圆 76819"/>
            <p:cNvSpPr/>
            <p:nvPr/>
          </p:nvSpPr>
          <p:spPr>
            <a:xfrm>
              <a:off x="4649" y="1888"/>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7" name="椭圆 76820"/>
            <p:cNvSpPr/>
            <p:nvPr/>
          </p:nvSpPr>
          <p:spPr>
            <a:xfrm>
              <a:off x="4830" y="2792"/>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8" name="椭圆 76821"/>
            <p:cNvSpPr/>
            <p:nvPr/>
          </p:nvSpPr>
          <p:spPr>
            <a:xfrm>
              <a:off x="4740" y="3022"/>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599" name="椭圆 76822"/>
            <p:cNvSpPr/>
            <p:nvPr/>
          </p:nvSpPr>
          <p:spPr>
            <a:xfrm>
              <a:off x="4649" y="3203"/>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00" name="椭圆 76823"/>
            <p:cNvSpPr/>
            <p:nvPr/>
          </p:nvSpPr>
          <p:spPr>
            <a:xfrm>
              <a:off x="3969" y="3654"/>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01" name="椭圆 76824"/>
            <p:cNvSpPr/>
            <p:nvPr/>
          </p:nvSpPr>
          <p:spPr>
            <a:xfrm>
              <a:off x="3603" y="3974"/>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02" name="椭圆 76825"/>
            <p:cNvSpPr/>
            <p:nvPr/>
          </p:nvSpPr>
          <p:spPr>
            <a:xfrm>
              <a:off x="3379" y="3838"/>
              <a:ext cx="48" cy="48"/>
            </a:xfrm>
            <a:prstGeom prst="ellipse">
              <a:avLst/>
            </a:prstGeom>
            <a:solidFill>
              <a:srgbClr val="660066"/>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grpSp>
        <p:nvGrpSpPr>
          <p:cNvPr id="76827" name="组合 76826"/>
          <p:cNvGrpSpPr/>
          <p:nvPr/>
        </p:nvGrpSpPr>
        <p:grpSpPr>
          <a:xfrm>
            <a:off x="7824788" y="5445125"/>
            <a:ext cx="935037" cy="581025"/>
            <a:chOff x="3969" y="3430"/>
            <a:chExt cx="589" cy="366"/>
          </a:xfrm>
        </p:grpSpPr>
        <p:sp>
          <p:nvSpPr>
            <p:cNvPr id="24604" name="椭圆 76827"/>
            <p:cNvSpPr/>
            <p:nvPr/>
          </p:nvSpPr>
          <p:spPr>
            <a:xfrm>
              <a:off x="4059" y="3706"/>
              <a:ext cx="44" cy="44"/>
            </a:xfrm>
            <a:prstGeom prst="ellipse">
              <a:avLst/>
            </a:prstGeom>
            <a:solidFill>
              <a:srgbClr val="A5002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05" name="椭圆 76828"/>
            <p:cNvSpPr/>
            <p:nvPr/>
          </p:nvSpPr>
          <p:spPr>
            <a:xfrm>
              <a:off x="3969" y="3752"/>
              <a:ext cx="44" cy="44"/>
            </a:xfrm>
            <a:prstGeom prst="ellipse">
              <a:avLst/>
            </a:prstGeom>
            <a:solidFill>
              <a:srgbClr val="A50021"/>
            </a:solidFill>
            <a:ln w="9525" cap="flat" cmpd="sng">
              <a:solidFill>
                <a:schemeClr val="tx1"/>
              </a:solidFill>
              <a:prstDash val="solid"/>
              <a:miter/>
              <a:headEnd type="none" w="med" len="med"/>
              <a:tailEnd type="none" w="med" len="med"/>
            </a:ln>
          </p:spPr>
          <p:txBody>
            <a:bodyPr wrap="none" anchor="ctr" anchorCtr="0"/>
            <a:p>
              <a:pPr algn="ctr"/>
              <a:endParaRPr lang="zh-CN" altLang="en-US" sz="2000" dirty="0">
                <a:latin typeface="Times New Roman" panose="02020603050405020304" pitchFamily="18" charset="0"/>
                <a:ea typeface="宋体" panose="02010600030101010101" pitchFamily="2" charset="-122"/>
              </a:endParaRPr>
            </a:p>
          </p:txBody>
        </p:sp>
        <p:sp>
          <p:nvSpPr>
            <p:cNvPr id="24606" name="椭圆 76829"/>
            <p:cNvSpPr/>
            <p:nvPr/>
          </p:nvSpPr>
          <p:spPr>
            <a:xfrm>
              <a:off x="4510" y="3430"/>
              <a:ext cx="48" cy="48"/>
            </a:xfrm>
            <a:prstGeom prst="ellipse">
              <a:avLst/>
            </a:prstGeom>
            <a:solidFill>
              <a:srgbClr val="A5002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07" name="椭圆 76830"/>
            <p:cNvSpPr/>
            <p:nvPr/>
          </p:nvSpPr>
          <p:spPr>
            <a:xfrm>
              <a:off x="4329" y="3616"/>
              <a:ext cx="44" cy="44"/>
            </a:xfrm>
            <a:prstGeom prst="ellipse">
              <a:avLst/>
            </a:prstGeom>
            <a:solidFill>
              <a:srgbClr val="A5002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grpSp>
        <p:nvGrpSpPr>
          <p:cNvPr id="76832" name="组合 76831"/>
          <p:cNvGrpSpPr/>
          <p:nvPr/>
        </p:nvGrpSpPr>
        <p:grpSpPr>
          <a:xfrm>
            <a:off x="6235700" y="4365625"/>
            <a:ext cx="2024063" cy="503238"/>
            <a:chOff x="2968" y="2750"/>
            <a:chExt cx="1275" cy="317"/>
          </a:xfrm>
        </p:grpSpPr>
        <p:sp>
          <p:nvSpPr>
            <p:cNvPr id="24609" name="椭圆 76832"/>
            <p:cNvSpPr/>
            <p:nvPr/>
          </p:nvSpPr>
          <p:spPr>
            <a:xfrm>
              <a:off x="2968" y="3019"/>
              <a:ext cx="48" cy="48"/>
            </a:xfrm>
            <a:prstGeom prst="ellipse">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10" name="椭圆 76833"/>
            <p:cNvSpPr/>
            <p:nvPr/>
          </p:nvSpPr>
          <p:spPr>
            <a:xfrm>
              <a:off x="3198" y="2886"/>
              <a:ext cx="48" cy="48"/>
            </a:xfrm>
            <a:prstGeom prst="ellipse">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11" name="椭圆 76834"/>
            <p:cNvSpPr/>
            <p:nvPr/>
          </p:nvSpPr>
          <p:spPr>
            <a:xfrm>
              <a:off x="3739" y="2795"/>
              <a:ext cx="48" cy="48"/>
            </a:xfrm>
            <a:prstGeom prst="ellipse">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12" name="椭圆 76835"/>
            <p:cNvSpPr/>
            <p:nvPr/>
          </p:nvSpPr>
          <p:spPr>
            <a:xfrm>
              <a:off x="4014" y="2750"/>
              <a:ext cx="48" cy="48"/>
            </a:xfrm>
            <a:prstGeom prst="ellipse">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13" name="椭圆 76836"/>
            <p:cNvSpPr/>
            <p:nvPr/>
          </p:nvSpPr>
          <p:spPr>
            <a:xfrm>
              <a:off x="4195" y="2886"/>
              <a:ext cx="48" cy="48"/>
            </a:xfrm>
            <a:prstGeom prst="ellipse">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grpSp>
        <p:nvGrpSpPr>
          <p:cNvPr id="76838" name="组合 76837"/>
          <p:cNvGrpSpPr/>
          <p:nvPr/>
        </p:nvGrpSpPr>
        <p:grpSpPr>
          <a:xfrm>
            <a:off x="2924175" y="549275"/>
            <a:ext cx="7208838" cy="5548313"/>
            <a:chOff x="882" y="346"/>
            <a:chExt cx="4541" cy="3495"/>
          </a:xfrm>
        </p:grpSpPr>
        <p:sp>
          <p:nvSpPr>
            <p:cNvPr id="24615" name="椭圆 76838"/>
            <p:cNvSpPr/>
            <p:nvPr/>
          </p:nvSpPr>
          <p:spPr>
            <a:xfrm>
              <a:off x="3198" y="3793"/>
              <a:ext cx="48" cy="48"/>
            </a:xfrm>
            <a:prstGeom prst="ellipse">
              <a:avLst/>
            </a:prstGeom>
            <a:solidFill>
              <a:srgbClr val="00FF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16" name="椭圆 76839"/>
            <p:cNvSpPr/>
            <p:nvPr/>
          </p:nvSpPr>
          <p:spPr>
            <a:xfrm>
              <a:off x="2789" y="3700"/>
              <a:ext cx="48" cy="48"/>
            </a:xfrm>
            <a:prstGeom prst="ellipse">
              <a:avLst/>
            </a:prstGeom>
            <a:solidFill>
              <a:srgbClr val="00FF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17" name="椭圆 76840"/>
            <p:cNvSpPr/>
            <p:nvPr/>
          </p:nvSpPr>
          <p:spPr>
            <a:xfrm>
              <a:off x="2109" y="3518"/>
              <a:ext cx="48" cy="48"/>
            </a:xfrm>
            <a:prstGeom prst="ellipse">
              <a:avLst/>
            </a:prstGeom>
            <a:solidFill>
              <a:srgbClr val="00FF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18" name="椭圆 76841"/>
            <p:cNvSpPr/>
            <p:nvPr/>
          </p:nvSpPr>
          <p:spPr>
            <a:xfrm>
              <a:off x="4919" y="346"/>
              <a:ext cx="48" cy="48"/>
            </a:xfrm>
            <a:prstGeom prst="ellipse">
              <a:avLst/>
            </a:prstGeom>
            <a:solidFill>
              <a:srgbClr val="00FF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19" name="椭圆 76842"/>
            <p:cNvSpPr/>
            <p:nvPr/>
          </p:nvSpPr>
          <p:spPr>
            <a:xfrm>
              <a:off x="5375" y="1117"/>
              <a:ext cx="48" cy="48"/>
            </a:xfrm>
            <a:prstGeom prst="ellipse">
              <a:avLst/>
            </a:prstGeom>
            <a:solidFill>
              <a:srgbClr val="00FF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20" name="椭圆 76843"/>
            <p:cNvSpPr/>
            <p:nvPr/>
          </p:nvSpPr>
          <p:spPr>
            <a:xfrm>
              <a:off x="4150" y="527"/>
              <a:ext cx="48" cy="48"/>
            </a:xfrm>
            <a:prstGeom prst="ellipse">
              <a:avLst/>
            </a:prstGeom>
            <a:solidFill>
              <a:srgbClr val="00FF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21" name="椭圆 76844"/>
            <p:cNvSpPr/>
            <p:nvPr/>
          </p:nvSpPr>
          <p:spPr>
            <a:xfrm>
              <a:off x="1154" y="663"/>
              <a:ext cx="48" cy="48"/>
            </a:xfrm>
            <a:prstGeom prst="ellipse">
              <a:avLst/>
            </a:prstGeom>
            <a:solidFill>
              <a:srgbClr val="00FF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24622" name="椭圆 76845"/>
            <p:cNvSpPr/>
            <p:nvPr/>
          </p:nvSpPr>
          <p:spPr>
            <a:xfrm>
              <a:off x="882" y="890"/>
              <a:ext cx="48" cy="48"/>
            </a:xfrm>
            <a:prstGeom prst="ellipse">
              <a:avLst/>
            </a:prstGeom>
            <a:solidFill>
              <a:srgbClr val="00FF00"/>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grpSp>
      <p:grpSp>
        <p:nvGrpSpPr>
          <p:cNvPr id="76847" name="组合 76846"/>
          <p:cNvGrpSpPr/>
          <p:nvPr/>
        </p:nvGrpSpPr>
        <p:grpSpPr>
          <a:xfrm>
            <a:off x="6959600" y="5175250"/>
            <a:ext cx="2133600" cy="1622425"/>
            <a:chOff x="3424" y="3260"/>
            <a:chExt cx="1344" cy="1022"/>
          </a:xfrm>
        </p:grpSpPr>
        <p:sp>
          <p:nvSpPr>
            <p:cNvPr id="76848" name="文本框 76847"/>
            <p:cNvSpPr txBox="1"/>
            <p:nvPr/>
          </p:nvSpPr>
          <p:spPr>
            <a:xfrm>
              <a:off x="3651" y="3746"/>
              <a:ext cx="436" cy="251"/>
            </a:xfrm>
            <a:prstGeom prst="rect">
              <a:avLst/>
            </a:prstGeom>
            <a:noFill/>
            <a:ln w="9525">
              <a:noFill/>
            </a:ln>
          </p:spPr>
          <p:txBody>
            <a:bodyPr wrap="none" anchor="t">
              <a:spAutoFit/>
            </a:bodyPr>
            <a:p>
              <a:r>
                <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cs typeface="+mn-cs"/>
                </a:rPr>
                <a:t>珠海</a:t>
              </a:r>
              <a:endPar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endParaRPr>
            </a:p>
          </p:txBody>
        </p:sp>
        <p:sp>
          <p:nvSpPr>
            <p:cNvPr id="76849" name="文本框 76848"/>
            <p:cNvSpPr txBox="1"/>
            <p:nvPr/>
          </p:nvSpPr>
          <p:spPr>
            <a:xfrm>
              <a:off x="4014" y="3690"/>
              <a:ext cx="436" cy="251"/>
            </a:xfrm>
            <a:prstGeom prst="rect">
              <a:avLst/>
            </a:prstGeom>
            <a:noFill/>
            <a:ln w="9525">
              <a:noFill/>
            </a:ln>
          </p:spPr>
          <p:txBody>
            <a:bodyPr wrap="none" anchor="t">
              <a:spAutoFit/>
            </a:bodyPr>
            <a:p>
              <a:r>
                <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cs typeface="+mn-cs"/>
                </a:rPr>
                <a:t>深圳</a:t>
              </a:r>
              <a:endPar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endParaRPr>
            </a:p>
          </p:txBody>
        </p:sp>
        <p:sp>
          <p:nvSpPr>
            <p:cNvPr id="76850" name="文本框 76849"/>
            <p:cNvSpPr txBox="1"/>
            <p:nvPr/>
          </p:nvSpPr>
          <p:spPr>
            <a:xfrm>
              <a:off x="4332" y="3532"/>
              <a:ext cx="436" cy="251"/>
            </a:xfrm>
            <a:prstGeom prst="rect">
              <a:avLst/>
            </a:prstGeom>
            <a:noFill/>
            <a:ln w="9525">
              <a:noFill/>
            </a:ln>
          </p:spPr>
          <p:txBody>
            <a:bodyPr wrap="none" anchor="t">
              <a:spAutoFit/>
            </a:bodyPr>
            <a:p>
              <a:r>
                <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cs typeface="+mn-cs"/>
                </a:rPr>
                <a:t>汕头</a:t>
              </a:r>
              <a:endPar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endParaRPr>
            </a:p>
          </p:txBody>
        </p:sp>
        <p:sp>
          <p:nvSpPr>
            <p:cNvPr id="76851" name="文本框 76850"/>
            <p:cNvSpPr txBox="1"/>
            <p:nvPr/>
          </p:nvSpPr>
          <p:spPr>
            <a:xfrm>
              <a:off x="4150" y="3260"/>
              <a:ext cx="436" cy="251"/>
            </a:xfrm>
            <a:prstGeom prst="rect">
              <a:avLst/>
            </a:prstGeom>
            <a:noFill/>
            <a:ln w="9525">
              <a:noFill/>
            </a:ln>
          </p:spPr>
          <p:txBody>
            <a:bodyPr wrap="none" anchor="t">
              <a:spAutoFit/>
            </a:bodyPr>
            <a:p>
              <a:r>
                <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cs typeface="+mn-cs"/>
                </a:rPr>
                <a:t>厦门</a:t>
              </a:r>
              <a:endPar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endParaRPr>
            </a:p>
          </p:txBody>
        </p:sp>
        <p:sp>
          <p:nvSpPr>
            <p:cNvPr id="76852" name="文本框 76851">
              <a:hlinkClick r:id=""/>
            </p:cNvPr>
            <p:cNvSpPr txBox="1"/>
            <p:nvPr/>
          </p:nvSpPr>
          <p:spPr>
            <a:xfrm>
              <a:off x="3424" y="4031"/>
              <a:ext cx="436" cy="251"/>
            </a:xfrm>
            <a:prstGeom prst="rect">
              <a:avLst/>
            </a:prstGeom>
            <a:noFill/>
            <a:ln w="9525">
              <a:noFill/>
            </a:ln>
          </p:spPr>
          <p:txBody>
            <a:bodyPr wrap="none" anchor="t">
              <a:spAutoFit/>
            </a:bodyPr>
            <a:p>
              <a:r>
                <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cs typeface="+mn-cs"/>
                </a:rPr>
                <a:t>海南</a:t>
              </a:r>
              <a:endParaRPr lang="zh-CN" altLang="en-US" sz="2000" b="1" noProof="1" dirty="0">
                <a:solidFill>
                  <a:srgbClr val="FF0000"/>
                </a:solidFill>
                <a:effectLst>
                  <a:outerShdw blurRad="38100" dist="38100" dir="2700000">
                    <a:srgbClr val="000000"/>
                  </a:outerShdw>
                </a:effectLst>
                <a:latin typeface="Times New Roman" panose="02020603050405020304" pitchFamily="18" charset="0"/>
                <a:ea typeface="华文中宋" panose="02010600040101010101" charset="-122"/>
              </a:endParaRPr>
            </a:p>
          </p:txBody>
        </p:sp>
      </p:grpSp>
      <p:grpSp>
        <p:nvGrpSpPr>
          <p:cNvPr id="76853" name="组合 76852"/>
          <p:cNvGrpSpPr/>
          <p:nvPr/>
        </p:nvGrpSpPr>
        <p:grpSpPr>
          <a:xfrm>
            <a:off x="6600825" y="2168525"/>
            <a:ext cx="3527425" cy="4322763"/>
            <a:chOff x="3198" y="1366"/>
            <a:chExt cx="2222" cy="2723"/>
          </a:xfrm>
        </p:grpSpPr>
        <p:sp>
          <p:nvSpPr>
            <p:cNvPr id="76854" name="文本框 76853"/>
            <p:cNvSpPr txBox="1"/>
            <p:nvPr/>
          </p:nvSpPr>
          <p:spPr>
            <a:xfrm>
              <a:off x="4014" y="1366"/>
              <a:ext cx="624"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秦皇岛</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55" name="文本框 76854"/>
            <p:cNvSpPr txBox="1"/>
            <p:nvPr/>
          </p:nvSpPr>
          <p:spPr>
            <a:xfrm>
              <a:off x="3833" y="1638"/>
              <a:ext cx="492"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天津</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56" name="文本框 76855"/>
            <p:cNvSpPr txBox="1"/>
            <p:nvPr/>
          </p:nvSpPr>
          <p:spPr>
            <a:xfrm>
              <a:off x="4649" y="1547"/>
              <a:ext cx="576"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大连</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57" name="文本框 76856"/>
            <p:cNvSpPr txBox="1"/>
            <p:nvPr/>
          </p:nvSpPr>
          <p:spPr>
            <a:xfrm>
              <a:off x="4649" y="1752"/>
              <a:ext cx="624"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烟台</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58" name="文本框 76857"/>
            <p:cNvSpPr txBox="1"/>
            <p:nvPr/>
          </p:nvSpPr>
          <p:spPr>
            <a:xfrm>
              <a:off x="4524" y="2160"/>
              <a:ext cx="624"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连云港</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59" name="文本框 76858"/>
            <p:cNvSpPr txBox="1"/>
            <p:nvPr/>
          </p:nvSpPr>
          <p:spPr>
            <a:xfrm>
              <a:off x="4604" y="1979"/>
              <a:ext cx="476"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青岛</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60" name="文本框 76859"/>
            <p:cNvSpPr txBox="1"/>
            <p:nvPr/>
          </p:nvSpPr>
          <p:spPr>
            <a:xfrm>
              <a:off x="4283" y="2387"/>
              <a:ext cx="457"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南通</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61" name="文本框 76860"/>
            <p:cNvSpPr txBox="1"/>
            <p:nvPr/>
          </p:nvSpPr>
          <p:spPr>
            <a:xfrm>
              <a:off x="4796" y="2478"/>
              <a:ext cx="624"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上海</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62" name="文本框 76861"/>
            <p:cNvSpPr txBox="1"/>
            <p:nvPr/>
          </p:nvSpPr>
          <p:spPr>
            <a:xfrm>
              <a:off x="4830" y="2681"/>
              <a:ext cx="454"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宁波</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63" name="文本框 76862"/>
            <p:cNvSpPr txBox="1"/>
            <p:nvPr/>
          </p:nvSpPr>
          <p:spPr>
            <a:xfrm>
              <a:off x="4332" y="2863"/>
              <a:ext cx="460"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温州</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64" name="文本框 76863"/>
            <p:cNvSpPr txBox="1"/>
            <p:nvPr/>
          </p:nvSpPr>
          <p:spPr>
            <a:xfrm>
              <a:off x="4241" y="3044"/>
              <a:ext cx="449"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福州</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65" name="文本框 76864"/>
            <p:cNvSpPr txBox="1"/>
            <p:nvPr/>
          </p:nvSpPr>
          <p:spPr>
            <a:xfrm>
              <a:off x="3198" y="3838"/>
              <a:ext cx="465"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湛江</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66" name="文本框 76865"/>
            <p:cNvSpPr txBox="1"/>
            <p:nvPr/>
          </p:nvSpPr>
          <p:spPr>
            <a:xfrm>
              <a:off x="3334" y="3612"/>
              <a:ext cx="453"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北海</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67" name="文本框 76866"/>
            <p:cNvSpPr txBox="1"/>
            <p:nvPr/>
          </p:nvSpPr>
          <p:spPr>
            <a:xfrm>
              <a:off x="3792" y="3456"/>
              <a:ext cx="624" cy="251"/>
            </a:xfrm>
            <a:prstGeom prst="rect">
              <a:avLst/>
            </a:prstGeom>
            <a:noFill/>
            <a:ln w="9525">
              <a:noFill/>
            </a:ln>
          </p:spPr>
          <p:txBody>
            <a:bodyPr>
              <a:spAutoFit/>
            </a:bodyPr>
            <a:p>
              <a:pPr>
                <a:spcBef>
                  <a:spcPct val="50000"/>
                </a:spcBef>
              </a:pPr>
              <a:r>
                <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广州</a:t>
              </a:r>
              <a:endParaRPr lang="zh-CN" altLang="en-US" sz="20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grpSp>
      <p:grpSp>
        <p:nvGrpSpPr>
          <p:cNvPr id="76868" name="组合 76867"/>
          <p:cNvGrpSpPr/>
          <p:nvPr/>
        </p:nvGrpSpPr>
        <p:grpSpPr>
          <a:xfrm>
            <a:off x="5735638" y="4005263"/>
            <a:ext cx="3138487" cy="793750"/>
            <a:chOff x="2653" y="2523"/>
            <a:chExt cx="1977" cy="500"/>
          </a:xfrm>
        </p:grpSpPr>
        <p:sp>
          <p:nvSpPr>
            <p:cNvPr id="76869" name="文本框 76868"/>
            <p:cNvSpPr txBox="1"/>
            <p:nvPr/>
          </p:nvSpPr>
          <p:spPr>
            <a:xfrm>
              <a:off x="2653" y="2772"/>
              <a:ext cx="480" cy="251"/>
            </a:xfrm>
            <a:prstGeom prst="rect">
              <a:avLst/>
            </a:prstGeom>
            <a:noFill/>
            <a:ln w="9525">
              <a:noFill/>
            </a:ln>
          </p:spPr>
          <p:txBody>
            <a:bodyPr>
              <a:spAutoFit/>
            </a:bodyPr>
            <a:p>
              <a:pPr>
                <a:spcBef>
                  <a:spcPct val="50000"/>
                </a:spcBef>
              </a:pPr>
              <a:r>
                <a:rPr lang="zh-CN" altLang="en-US" sz="2000" b="1" noProof="1" dirty="0">
                  <a:solidFill>
                    <a:srgbClr val="660066"/>
                  </a:solidFill>
                  <a:effectLst>
                    <a:outerShdw blurRad="38100" dist="38100" dir="2700000">
                      <a:srgbClr val="000000"/>
                    </a:outerShdw>
                  </a:effectLst>
                  <a:latin typeface="Verdana" panose="020B0604030504040204" pitchFamily="2" charset="0"/>
                  <a:ea typeface="华文中宋" panose="02010600040101010101" charset="-122"/>
                  <a:cs typeface="+mn-cs"/>
                </a:rPr>
                <a:t>重庆</a:t>
              </a:r>
              <a:endParaRPr lang="zh-CN" altLang="en-US" sz="2000" b="1" noProof="1" dirty="0">
                <a:solidFill>
                  <a:srgbClr val="660066"/>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70" name="文本框 76869"/>
            <p:cNvSpPr txBox="1"/>
            <p:nvPr/>
          </p:nvSpPr>
          <p:spPr>
            <a:xfrm>
              <a:off x="3016" y="2659"/>
              <a:ext cx="480" cy="251"/>
            </a:xfrm>
            <a:prstGeom prst="rect">
              <a:avLst/>
            </a:prstGeom>
            <a:noFill/>
            <a:ln w="9525">
              <a:noFill/>
            </a:ln>
          </p:spPr>
          <p:txBody>
            <a:bodyPr>
              <a:spAutoFit/>
            </a:bodyPr>
            <a:p>
              <a:pPr>
                <a:spcBef>
                  <a:spcPct val="50000"/>
                </a:spcBef>
              </a:pPr>
              <a:r>
                <a:rPr lang="zh-CN" altLang="en-US" sz="2000" b="1" noProof="1">
                  <a:solidFill>
                    <a:srgbClr val="660066"/>
                  </a:solidFill>
                  <a:effectLst>
                    <a:outerShdw blurRad="38100" dist="38100" dir="2700000">
                      <a:srgbClr val="000000"/>
                    </a:outerShdw>
                  </a:effectLst>
                  <a:latin typeface="Verdana" panose="020B0604030504040204" pitchFamily="2" charset="0"/>
                  <a:ea typeface="华文中宋" panose="02010600040101010101" charset="-122"/>
                  <a:cs typeface="+mn-cs"/>
                </a:rPr>
                <a:t>万县</a:t>
              </a:r>
              <a:endParaRPr lang="zh-CN" altLang="en-US" sz="2000" b="1" noProof="1">
                <a:solidFill>
                  <a:srgbClr val="660066"/>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71" name="文本框 76870"/>
            <p:cNvSpPr txBox="1"/>
            <p:nvPr/>
          </p:nvSpPr>
          <p:spPr>
            <a:xfrm>
              <a:off x="3424" y="2568"/>
              <a:ext cx="480" cy="251"/>
            </a:xfrm>
            <a:prstGeom prst="rect">
              <a:avLst/>
            </a:prstGeom>
            <a:noFill/>
            <a:ln w="9525">
              <a:noFill/>
            </a:ln>
          </p:spPr>
          <p:txBody>
            <a:bodyPr>
              <a:spAutoFit/>
            </a:bodyPr>
            <a:p>
              <a:pPr>
                <a:spcBef>
                  <a:spcPct val="50000"/>
                </a:spcBef>
              </a:pPr>
              <a:r>
                <a:rPr lang="zh-CN" altLang="en-US" sz="2000" b="1" noProof="1" dirty="0">
                  <a:solidFill>
                    <a:srgbClr val="660066"/>
                  </a:solidFill>
                  <a:effectLst>
                    <a:outerShdw blurRad="38100" dist="38100" dir="2700000">
                      <a:srgbClr val="000000"/>
                    </a:outerShdw>
                  </a:effectLst>
                  <a:latin typeface="Verdana" panose="020B0604030504040204" pitchFamily="2" charset="0"/>
                  <a:ea typeface="华文中宋" panose="02010600040101010101" charset="-122"/>
                  <a:cs typeface="+mn-cs"/>
                </a:rPr>
                <a:t>宜昌</a:t>
              </a:r>
              <a:endParaRPr lang="zh-CN" altLang="en-US" sz="2000" b="1" noProof="1" dirty="0">
                <a:solidFill>
                  <a:srgbClr val="660066"/>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72" name="文本框 76871"/>
            <p:cNvSpPr txBox="1"/>
            <p:nvPr/>
          </p:nvSpPr>
          <p:spPr>
            <a:xfrm>
              <a:off x="3806" y="2523"/>
              <a:ext cx="480" cy="251"/>
            </a:xfrm>
            <a:prstGeom prst="rect">
              <a:avLst/>
            </a:prstGeom>
            <a:noFill/>
            <a:ln w="9525">
              <a:noFill/>
            </a:ln>
          </p:spPr>
          <p:txBody>
            <a:bodyPr>
              <a:spAutoFit/>
            </a:bodyPr>
            <a:p>
              <a:pPr>
                <a:spcBef>
                  <a:spcPct val="50000"/>
                </a:spcBef>
              </a:pPr>
              <a:r>
                <a:rPr lang="zh-CN" altLang="en-US" sz="2000" b="1" noProof="1" dirty="0">
                  <a:solidFill>
                    <a:srgbClr val="660066"/>
                  </a:solidFill>
                  <a:effectLst>
                    <a:outerShdw blurRad="38100" dist="38100" dir="2700000">
                      <a:srgbClr val="000000"/>
                    </a:outerShdw>
                  </a:effectLst>
                  <a:latin typeface="Verdana" panose="020B0604030504040204" pitchFamily="2" charset="0"/>
                  <a:ea typeface="华文中宋" panose="02010600040101010101" charset="-122"/>
                  <a:cs typeface="+mn-cs"/>
                </a:rPr>
                <a:t>武汉</a:t>
              </a:r>
              <a:endParaRPr lang="zh-CN" altLang="en-US" sz="2000" b="1" noProof="1" dirty="0">
                <a:solidFill>
                  <a:srgbClr val="660066"/>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73" name="文本框 76872"/>
            <p:cNvSpPr txBox="1"/>
            <p:nvPr/>
          </p:nvSpPr>
          <p:spPr>
            <a:xfrm>
              <a:off x="4150" y="2640"/>
              <a:ext cx="480" cy="251"/>
            </a:xfrm>
            <a:prstGeom prst="rect">
              <a:avLst/>
            </a:prstGeom>
            <a:noFill/>
            <a:ln w="9525">
              <a:noFill/>
            </a:ln>
          </p:spPr>
          <p:txBody>
            <a:bodyPr>
              <a:spAutoFit/>
            </a:bodyPr>
            <a:p>
              <a:pPr>
                <a:spcBef>
                  <a:spcPct val="50000"/>
                </a:spcBef>
              </a:pPr>
              <a:r>
                <a:rPr lang="zh-CN" altLang="en-US" sz="2000" b="1" noProof="1" dirty="0">
                  <a:solidFill>
                    <a:srgbClr val="660066"/>
                  </a:solidFill>
                  <a:effectLst>
                    <a:outerShdw blurRad="38100" dist="38100" dir="2700000">
                      <a:srgbClr val="000000"/>
                    </a:outerShdw>
                  </a:effectLst>
                  <a:latin typeface="Verdana" panose="020B0604030504040204" pitchFamily="2" charset="0"/>
                  <a:ea typeface="华文中宋" panose="02010600040101010101" charset="-122"/>
                  <a:cs typeface="+mn-cs"/>
                </a:rPr>
                <a:t>九江</a:t>
              </a:r>
              <a:endParaRPr lang="zh-CN" altLang="en-US" sz="2000" b="1" noProof="1" dirty="0">
                <a:solidFill>
                  <a:srgbClr val="660066"/>
                </a:solidFill>
                <a:effectLst>
                  <a:outerShdw blurRad="38100" dist="38100" dir="2700000">
                    <a:srgbClr val="000000"/>
                  </a:outerShdw>
                </a:effectLst>
                <a:latin typeface="Verdana" panose="020B0604030504040204" pitchFamily="2" charset="0"/>
                <a:ea typeface="华文中宋" panose="02010600040101010101" charset="-122"/>
              </a:endParaRPr>
            </a:p>
          </p:txBody>
        </p:sp>
      </p:grpSp>
      <p:grpSp>
        <p:nvGrpSpPr>
          <p:cNvPr id="76874" name="组合 76873"/>
          <p:cNvGrpSpPr/>
          <p:nvPr/>
        </p:nvGrpSpPr>
        <p:grpSpPr>
          <a:xfrm>
            <a:off x="3000375" y="1484313"/>
            <a:ext cx="7004050" cy="4143375"/>
            <a:chOff x="917" y="935"/>
            <a:chExt cx="4412" cy="2610"/>
          </a:xfrm>
        </p:grpSpPr>
        <p:sp>
          <p:nvSpPr>
            <p:cNvPr id="76875" name="文本框 76874"/>
            <p:cNvSpPr txBox="1"/>
            <p:nvPr/>
          </p:nvSpPr>
          <p:spPr>
            <a:xfrm>
              <a:off x="917" y="1117"/>
              <a:ext cx="784"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乌鲁木齐</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76" name="文本框 76875"/>
            <p:cNvSpPr txBox="1"/>
            <p:nvPr/>
          </p:nvSpPr>
          <p:spPr>
            <a:xfrm>
              <a:off x="1066" y="2364"/>
              <a:ext cx="576"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拉萨</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77" name="文本框 76876"/>
            <p:cNvSpPr txBox="1"/>
            <p:nvPr/>
          </p:nvSpPr>
          <p:spPr>
            <a:xfrm>
              <a:off x="2531" y="3294"/>
              <a:ext cx="576"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昆明</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78" name="文本框 76877"/>
            <p:cNvSpPr txBox="1"/>
            <p:nvPr/>
          </p:nvSpPr>
          <p:spPr>
            <a:xfrm>
              <a:off x="2971" y="2999"/>
              <a:ext cx="576"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贵阳</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79" name="文本框 76878"/>
            <p:cNvSpPr txBox="1"/>
            <p:nvPr/>
          </p:nvSpPr>
          <p:spPr>
            <a:xfrm>
              <a:off x="3560" y="2908"/>
              <a:ext cx="576"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长沙</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80" name="文本框 76879"/>
            <p:cNvSpPr txBox="1"/>
            <p:nvPr/>
          </p:nvSpPr>
          <p:spPr>
            <a:xfrm>
              <a:off x="2213" y="1865"/>
              <a:ext cx="576"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西宁</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81" name="文本框 76880"/>
            <p:cNvSpPr txBox="1"/>
            <p:nvPr/>
          </p:nvSpPr>
          <p:spPr>
            <a:xfrm>
              <a:off x="2894" y="1638"/>
              <a:ext cx="576"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银川</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82" name="文本框 76881"/>
            <p:cNvSpPr txBox="1"/>
            <p:nvPr/>
          </p:nvSpPr>
          <p:spPr>
            <a:xfrm>
              <a:off x="3243" y="1366"/>
              <a:ext cx="816"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呼和浩特</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83" name="文本框 76882"/>
            <p:cNvSpPr txBox="1"/>
            <p:nvPr/>
          </p:nvSpPr>
          <p:spPr>
            <a:xfrm>
              <a:off x="4753" y="935"/>
              <a:ext cx="576" cy="251"/>
            </a:xfrm>
            <a:prstGeom prst="rect">
              <a:avLst/>
            </a:prstGeom>
            <a:noFill/>
            <a:ln w="9525">
              <a:noFill/>
            </a:ln>
          </p:spPr>
          <p:txBody>
            <a:bodyPr>
              <a:spAutoFit/>
            </a:bodyPr>
            <a:p>
              <a:pPr>
                <a:spcBef>
                  <a:spcPct val="50000"/>
                </a:spcBef>
              </a:pPr>
              <a:r>
                <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cs typeface="+mn-cs"/>
                </a:rPr>
                <a:t>长春</a:t>
              </a:r>
              <a:endParaRPr lang="zh-CN" altLang="en-US" sz="2000" b="1" noProof="1" dirty="0">
                <a:solidFill>
                  <a:srgbClr val="0000CC"/>
                </a:solidFill>
                <a:effectLst>
                  <a:outerShdw blurRad="38100" dist="38100" dir="2700000">
                    <a:srgbClr val="000000"/>
                  </a:outerShdw>
                </a:effectLst>
                <a:latin typeface="Verdana" panose="020B0604030504040204" pitchFamily="2" charset="0"/>
                <a:ea typeface="华文中宋" panose="02010600040101010101" charset="-122"/>
              </a:endParaRPr>
            </a:p>
          </p:txBody>
        </p:sp>
      </p:grpSp>
      <p:grpSp>
        <p:nvGrpSpPr>
          <p:cNvPr id="76884" name="组合 76883"/>
          <p:cNvGrpSpPr/>
          <p:nvPr/>
        </p:nvGrpSpPr>
        <p:grpSpPr>
          <a:xfrm>
            <a:off x="2927350" y="333375"/>
            <a:ext cx="7535863" cy="5689600"/>
            <a:chOff x="884" y="210"/>
            <a:chExt cx="4747" cy="3584"/>
          </a:xfrm>
        </p:grpSpPr>
        <p:sp>
          <p:nvSpPr>
            <p:cNvPr id="76885" name="文本框 76884"/>
            <p:cNvSpPr txBox="1"/>
            <p:nvPr/>
          </p:nvSpPr>
          <p:spPr>
            <a:xfrm>
              <a:off x="1127" y="640"/>
              <a:ext cx="528" cy="251"/>
            </a:xfrm>
            <a:prstGeom prst="rect">
              <a:avLst/>
            </a:prstGeom>
            <a:noFill/>
            <a:ln w="9525">
              <a:noFill/>
            </a:ln>
          </p:spPr>
          <p:txBody>
            <a:bodyPr>
              <a:spAutoFit/>
            </a:bodyPr>
            <a:p>
              <a:pPr>
                <a:spcBef>
                  <a:spcPct val="50000"/>
                </a:spcBef>
              </a:pPr>
              <a:r>
                <a:rPr lang="zh-CN" altLang="en-US" sz="2000" b="1" noProof="1">
                  <a:solidFill>
                    <a:srgbClr val="003300"/>
                  </a:solidFill>
                  <a:effectLst>
                    <a:outerShdw blurRad="38100" dist="38100" dir="2700000">
                      <a:srgbClr val="000000"/>
                    </a:outerShdw>
                  </a:effectLst>
                  <a:latin typeface="Verdana" panose="020B0604030504040204" pitchFamily="2" charset="0"/>
                  <a:ea typeface="华文中宋" panose="02010600040101010101" charset="-122"/>
                  <a:cs typeface="+mn-cs"/>
                </a:rPr>
                <a:t>塔城</a:t>
              </a:r>
              <a:endParaRPr lang="zh-CN" altLang="en-US" sz="2000" b="1" noProof="1">
                <a:solidFill>
                  <a:srgbClr val="0033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86" name="文本框 76885"/>
            <p:cNvSpPr txBox="1"/>
            <p:nvPr/>
          </p:nvSpPr>
          <p:spPr>
            <a:xfrm>
              <a:off x="884" y="821"/>
              <a:ext cx="528" cy="251"/>
            </a:xfrm>
            <a:prstGeom prst="rect">
              <a:avLst/>
            </a:prstGeom>
            <a:noFill/>
            <a:ln w="9525">
              <a:noFill/>
            </a:ln>
          </p:spPr>
          <p:txBody>
            <a:bodyPr>
              <a:spAutoFit/>
            </a:bodyPr>
            <a:p>
              <a:pPr>
                <a:spcBef>
                  <a:spcPct val="50000"/>
                </a:spcBef>
              </a:pPr>
              <a:r>
                <a:rPr lang="zh-CN" altLang="en-US" sz="2000" b="1" noProof="1" dirty="0">
                  <a:solidFill>
                    <a:srgbClr val="003300"/>
                  </a:solidFill>
                  <a:effectLst>
                    <a:outerShdw blurRad="38100" dist="38100" dir="2700000">
                      <a:srgbClr val="000000"/>
                    </a:outerShdw>
                  </a:effectLst>
                  <a:latin typeface="Verdana" panose="020B0604030504040204" pitchFamily="2" charset="0"/>
                  <a:ea typeface="华文中宋" panose="02010600040101010101" charset="-122"/>
                  <a:cs typeface="+mn-cs"/>
                </a:rPr>
                <a:t>伊宁</a:t>
              </a:r>
              <a:endParaRPr lang="zh-CN" altLang="en-US" sz="2000" b="1" noProof="1" dirty="0">
                <a:solidFill>
                  <a:srgbClr val="0033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87" name="文本框 76886"/>
            <p:cNvSpPr txBox="1"/>
            <p:nvPr/>
          </p:nvSpPr>
          <p:spPr>
            <a:xfrm>
              <a:off x="2122" y="3362"/>
              <a:ext cx="528" cy="251"/>
            </a:xfrm>
            <a:prstGeom prst="rect">
              <a:avLst/>
            </a:prstGeom>
            <a:noFill/>
            <a:ln w="9525">
              <a:noFill/>
            </a:ln>
          </p:spPr>
          <p:txBody>
            <a:bodyPr>
              <a:spAutoFit/>
            </a:bodyPr>
            <a:p>
              <a:pPr>
                <a:spcBef>
                  <a:spcPct val="50000"/>
                </a:spcBef>
              </a:pPr>
              <a:r>
                <a:rPr lang="zh-CN" altLang="en-US" sz="2000" b="1" noProof="1">
                  <a:solidFill>
                    <a:srgbClr val="003300"/>
                  </a:solidFill>
                  <a:effectLst>
                    <a:outerShdw blurRad="38100" dist="38100" dir="2700000">
                      <a:srgbClr val="000000"/>
                    </a:outerShdw>
                  </a:effectLst>
                  <a:latin typeface="Verdana" panose="020B0604030504040204" pitchFamily="2" charset="0"/>
                  <a:ea typeface="华文中宋" panose="02010600040101010101" charset="-122"/>
                  <a:cs typeface="+mn-cs"/>
                </a:rPr>
                <a:t>瑞丽</a:t>
              </a:r>
              <a:endParaRPr lang="zh-CN" altLang="en-US" sz="2000" b="1" noProof="1">
                <a:solidFill>
                  <a:srgbClr val="0033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88" name="文本框 76887"/>
            <p:cNvSpPr txBox="1"/>
            <p:nvPr/>
          </p:nvSpPr>
          <p:spPr>
            <a:xfrm>
              <a:off x="2394" y="3543"/>
              <a:ext cx="528" cy="251"/>
            </a:xfrm>
            <a:prstGeom prst="rect">
              <a:avLst/>
            </a:prstGeom>
            <a:noFill/>
            <a:ln w="9525">
              <a:noFill/>
            </a:ln>
          </p:spPr>
          <p:txBody>
            <a:bodyPr>
              <a:spAutoFit/>
            </a:bodyPr>
            <a:p>
              <a:pPr>
                <a:spcBef>
                  <a:spcPct val="50000"/>
                </a:spcBef>
              </a:pPr>
              <a:r>
                <a:rPr lang="zh-CN" altLang="en-US" sz="2000" b="1" noProof="1" dirty="0">
                  <a:solidFill>
                    <a:srgbClr val="003300"/>
                  </a:solidFill>
                  <a:effectLst>
                    <a:outerShdw blurRad="38100" dist="38100" dir="2700000">
                      <a:srgbClr val="000000"/>
                    </a:outerShdw>
                  </a:effectLst>
                  <a:latin typeface="Verdana" panose="020B0604030504040204" pitchFamily="2" charset="0"/>
                  <a:ea typeface="华文中宋" panose="02010600040101010101" charset="-122"/>
                  <a:cs typeface="+mn-cs"/>
                </a:rPr>
                <a:t>河口</a:t>
              </a:r>
              <a:endParaRPr lang="zh-CN" altLang="en-US" sz="2000" b="1" noProof="1" dirty="0">
                <a:solidFill>
                  <a:srgbClr val="0033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89" name="文本框 76888"/>
            <p:cNvSpPr txBox="1"/>
            <p:nvPr/>
          </p:nvSpPr>
          <p:spPr>
            <a:xfrm>
              <a:off x="2984" y="3521"/>
              <a:ext cx="528" cy="251"/>
            </a:xfrm>
            <a:prstGeom prst="rect">
              <a:avLst/>
            </a:prstGeom>
            <a:noFill/>
            <a:ln w="9525">
              <a:noFill/>
            </a:ln>
          </p:spPr>
          <p:txBody>
            <a:bodyPr>
              <a:spAutoFit/>
            </a:bodyPr>
            <a:p>
              <a:pPr>
                <a:spcBef>
                  <a:spcPct val="50000"/>
                </a:spcBef>
              </a:pPr>
              <a:r>
                <a:rPr lang="zh-CN" altLang="en-US" sz="2000" b="1" noProof="1">
                  <a:solidFill>
                    <a:srgbClr val="003300"/>
                  </a:solidFill>
                  <a:effectLst>
                    <a:outerShdw blurRad="38100" dist="38100" dir="2700000">
                      <a:srgbClr val="000000"/>
                    </a:outerShdw>
                  </a:effectLst>
                  <a:latin typeface="Verdana" panose="020B0604030504040204" pitchFamily="2" charset="0"/>
                  <a:ea typeface="华文中宋" panose="02010600040101010101" charset="-122"/>
                  <a:cs typeface="+mn-cs"/>
                </a:rPr>
                <a:t>东兴</a:t>
              </a:r>
              <a:endParaRPr lang="zh-CN" altLang="en-US" sz="2000" b="1" noProof="1">
                <a:solidFill>
                  <a:srgbClr val="0033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90" name="文本框 76889"/>
            <p:cNvSpPr txBox="1"/>
            <p:nvPr/>
          </p:nvSpPr>
          <p:spPr>
            <a:xfrm>
              <a:off x="4156" y="413"/>
              <a:ext cx="720" cy="251"/>
            </a:xfrm>
            <a:prstGeom prst="rect">
              <a:avLst/>
            </a:prstGeom>
            <a:noFill/>
            <a:ln w="9525">
              <a:noFill/>
            </a:ln>
          </p:spPr>
          <p:txBody>
            <a:bodyPr>
              <a:spAutoFit/>
            </a:bodyPr>
            <a:p>
              <a:pPr>
                <a:spcBef>
                  <a:spcPct val="50000"/>
                </a:spcBef>
              </a:pPr>
              <a:r>
                <a:rPr lang="zh-CN" altLang="en-US" sz="2000" b="1" noProof="1" dirty="0">
                  <a:solidFill>
                    <a:srgbClr val="003300"/>
                  </a:solidFill>
                  <a:effectLst>
                    <a:outerShdw blurRad="38100" dist="38100" dir="2700000">
                      <a:srgbClr val="000000"/>
                    </a:outerShdw>
                  </a:effectLst>
                  <a:latin typeface="Verdana" panose="020B0604030504040204" pitchFamily="2" charset="0"/>
                  <a:ea typeface="华文中宋" panose="02010600040101010101" charset="-122"/>
                  <a:cs typeface="+mn-cs"/>
                </a:rPr>
                <a:t>满洲里</a:t>
              </a:r>
              <a:endParaRPr lang="zh-CN" altLang="en-US" sz="2000" b="1" noProof="1" dirty="0">
                <a:solidFill>
                  <a:srgbClr val="0033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91" name="文本框 76890"/>
            <p:cNvSpPr txBox="1"/>
            <p:nvPr/>
          </p:nvSpPr>
          <p:spPr>
            <a:xfrm>
              <a:off x="4513" y="210"/>
              <a:ext cx="528" cy="251"/>
            </a:xfrm>
            <a:prstGeom prst="rect">
              <a:avLst/>
            </a:prstGeom>
            <a:noFill/>
            <a:ln w="9525">
              <a:noFill/>
            </a:ln>
          </p:spPr>
          <p:txBody>
            <a:bodyPr>
              <a:spAutoFit/>
            </a:bodyPr>
            <a:p>
              <a:pPr>
                <a:spcBef>
                  <a:spcPct val="50000"/>
                </a:spcBef>
              </a:pPr>
              <a:r>
                <a:rPr lang="zh-CN" altLang="en-US" sz="2000" b="1" noProof="1">
                  <a:solidFill>
                    <a:srgbClr val="003300"/>
                  </a:solidFill>
                  <a:effectLst>
                    <a:outerShdw blurRad="38100" dist="38100" dir="2700000">
                      <a:srgbClr val="000000"/>
                    </a:outerShdw>
                  </a:effectLst>
                  <a:latin typeface="Verdana" panose="020B0604030504040204" pitchFamily="2" charset="0"/>
                  <a:ea typeface="华文中宋" panose="02010600040101010101" charset="-122"/>
                  <a:cs typeface="+mn-cs"/>
                </a:rPr>
                <a:t>黑河</a:t>
              </a:r>
              <a:endParaRPr lang="zh-CN" altLang="en-US" sz="2000" b="1" noProof="1">
                <a:solidFill>
                  <a:srgbClr val="0033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92" name="文本框 76891"/>
            <p:cNvSpPr txBox="1"/>
            <p:nvPr/>
          </p:nvSpPr>
          <p:spPr>
            <a:xfrm>
              <a:off x="5103" y="890"/>
              <a:ext cx="528" cy="251"/>
            </a:xfrm>
            <a:prstGeom prst="rect">
              <a:avLst/>
            </a:prstGeom>
            <a:noFill/>
            <a:ln w="9525">
              <a:noFill/>
            </a:ln>
          </p:spPr>
          <p:txBody>
            <a:bodyPr>
              <a:spAutoFit/>
            </a:bodyPr>
            <a:p>
              <a:pPr>
                <a:spcBef>
                  <a:spcPct val="50000"/>
                </a:spcBef>
              </a:pPr>
              <a:r>
                <a:rPr lang="zh-CN" altLang="en-US" sz="2000" b="1" noProof="1" dirty="0">
                  <a:solidFill>
                    <a:srgbClr val="003300"/>
                  </a:solidFill>
                  <a:effectLst>
                    <a:outerShdw blurRad="38100" dist="38100" dir="2700000">
                      <a:srgbClr val="000000"/>
                    </a:outerShdw>
                  </a:effectLst>
                  <a:latin typeface="Verdana" panose="020B0604030504040204" pitchFamily="2" charset="0"/>
                  <a:ea typeface="华文中宋" panose="02010600040101010101" charset="-122"/>
                  <a:cs typeface="+mn-cs"/>
                </a:rPr>
                <a:t>珲春</a:t>
              </a:r>
              <a:endParaRPr lang="zh-CN" altLang="en-US" sz="2000" b="1" noProof="1" dirty="0">
                <a:solidFill>
                  <a:srgbClr val="003300"/>
                </a:solidFill>
                <a:effectLst>
                  <a:outerShdw blurRad="38100" dist="38100" dir="2700000">
                    <a:srgbClr val="000000"/>
                  </a:outerShdw>
                </a:effectLst>
                <a:latin typeface="Verdana" panose="020B0604030504040204" pitchFamily="2" charset="0"/>
                <a:ea typeface="华文中宋" panose="02010600040101010101" charset="-122"/>
              </a:endParaRPr>
            </a:p>
          </p:txBody>
        </p:sp>
      </p:grpSp>
      <p:grpSp>
        <p:nvGrpSpPr>
          <p:cNvPr id="76893" name="组合 76892"/>
          <p:cNvGrpSpPr/>
          <p:nvPr/>
        </p:nvGrpSpPr>
        <p:grpSpPr>
          <a:xfrm>
            <a:off x="6672263" y="1989138"/>
            <a:ext cx="4071937" cy="4103687"/>
            <a:chOff x="3243" y="1253"/>
            <a:chExt cx="2565" cy="2585"/>
          </a:xfrm>
        </p:grpSpPr>
        <p:sp>
          <p:nvSpPr>
            <p:cNvPr id="76894" name="矩形标注 76893"/>
            <p:cNvSpPr/>
            <p:nvPr/>
          </p:nvSpPr>
          <p:spPr>
            <a:xfrm>
              <a:off x="3243" y="3203"/>
              <a:ext cx="720" cy="288"/>
            </a:xfrm>
            <a:prstGeom prst="wedgeRectCallout">
              <a:avLst>
                <a:gd name="adj1" fmla="val 56111"/>
                <a:gd name="adj2" fmla="val 112153"/>
              </a:avLst>
            </a:prstGeom>
            <a:solidFill>
              <a:srgbClr val="FFFF99"/>
            </a:solidFill>
            <a:ln w="9525" cap="flat" cmpd="sng">
              <a:solidFill>
                <a:schemeClr val="tx1"/>
              </a:solidFill>
              <a:prstDash val="solid"/>
              <a:miter/>
              <a:headEnd type="none" w="med" len="med"/>
              <a:tailEnd type="none" w="med" len="med"/>
            </a:ln>
          </p:spPr>
          <p:txBody>
            <a:bodyPr/>
            <a:p>
              <a:pPr algn="ctr" fontAlgn="base"/>
              <a:r>
                <a:rPr lang="zh-CN" altLang="en-US" sz="2000" b="1" strike="noStrike" noProof="1">
                  <a:solidFill>
                    <a:srgbClr val="0033CC"/>
                  </a:solidFill>
                  <a:effectLst>
                    <a:outerShdw blurRad="38100" dist="38100" dir="2700000">
                      <a:srgbClr val="000000"/>
                    </a:outerShdw>
                  </a:effectLst>
                  <a:latin typeface="Verdana" panose="020B0604030504040204" pitchFamily="2" charset="0"/>
                  <a:ea typeface="华文中宋" panose="02010600040101010101" charset="-122"/>
                  <a:cs typeface="+mn-cs"/>
                </a:rPr>
                <a:t>珠</a:t>
              </a:r>
              <a:r>
                <a:rPr lang="zh-CN" altLang="en-US" sz="2000" b="1" strike="noStrike" noProof="1" dirty="0">
                  <a:solidFill>
                    <a:srgbClr val="0033CC"/>
                  </a:solidFill>
                  <a:effectLst>
                    <a:outerShdw blurRad="38100" dist="38100" dir="2700000">
                      <a:srgbClr val="000000"/>
                    </a:outerShdw>
                  </a:effectLst>
                  <a:latin typeface="Verdana" panose="020B0604030504040204" pitchFamily="2" charset="0"/>
                  <a:ea typeface="华文中宋" panose="02010600040101010101" charset="-122"/>
                  <a:cs typeface="+mn-cs"/>
                </a:rPr>
                <a:t>三角</a:t>
              </a:r>
              <a:endParaRPr lang="zh-CN" altLang="en-US" sz="2000" b="1" strike="noStrike" noProof="1" dirty="0">
                <a:solidFill>
                  <a:srgbClr val="0033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95" name="矩形标注 76894"/>
            <p:cNvSpPr/>
            <p:nvPr/>
          </p:nvSpPr>
          <p:spPr>
            <a:xfrm>
              <a:off x="4791" y="3550"/>
              <a:ext cx="720" cy="288"/>
            </a:xfrm>
            <a:prstGeom prst="wedgeRectCallout">
              <a:avLst>
                <a:gd name="adj1" fmla="val -75833"/>
                <a:gd name="adj2" fmla="val -105556"/>
              </a:avLst>
            </a:prstGeom>
            <a:solidFill>
              <a:srgbClr val="FFFF99"/>
            </a:solidFill>
            <a:ln w="9525" cap="flat" cmpd="sng">
              <a:solidFill>
                <a:schemeClr val="tx1"/>
              </a:solidFill>
              <a:prstDash val="solid"/>
              <a:miter/>
              <a:headEnd type="none" w="med" len="med"/>
              <a:tailEnd type="none" w="med" len="med"/>
            </a:ln>
          </p:spPr>
          <p:txBody>
            <a:bodyPr/>
            <a:p>
              <a:pPr algn="ctr" fontAlgn="base"/>
              <a:r>
                <a:rPr lang="zh-CN" altLang="en-US" sz="2000" b="1" strike="noStrike" noProof="1" dirty="0">
                  <a:solidFill>
                    <a:srgbClr val="0033CC"/>
                  </a:solidFill>
                  <a:effectLst>
                    <a:outerShdw blurRad="38100" dist="38100" dir="2700000">
                      <a:srgbClr val="000000"/>
                    </a:outerShdw>
                  </a:effectLst>
                  <a:latin typeface="Verdana" panose="020B0604030504040204" pitchFamily="2" charset="0"/>
                  <a:ea typeface="华文中宋" panose="02010600040101010101" charset="-122"/>
                  <a:cs typeface="+mn-cs"/>
                </a:rPr>
                <a:t>闽三角</a:t>
              </a:r>
              <a:endParaRPr lang="zh-CN" altLang="en-US" sz="2000" b="1" strike="noStrike" noProof="1" dirty="0">
                <a:solidFill>
                  <a:srgbClr val="0033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96" name="矩形标注 76895"/>
            <p:cNvSpPr/>
            <p:nvPr/>
          </p:nvSpPr>
          <p:spPr>
            <a:xfrm>
              <a:off x="5088" y="2281"/>
              <a:ext cx="720" cy="288"/>
            </a:xfrm>
            <a:prstGeom prst="wedgeRectCallout">
              <a:avLst>
                <a:gd name="adj1" fmla="val -102778"/>
                <a:gd name="adj2" fmla="val 75000"/>
              </a:avLst>
            </a:prstGeom>
            <a:solidFill>
              <a:srgbClr val="FFFF99"/>
            </a:solidFill>
            <a:ln w="9525" cap="flat" cmpd="sng">
              <a:solidFill>
                <a:schemeClr val="tx1"/>
              </a:solidFill>
              <a:prstDash val="solid"/>
              <a:miter/>
              <a:headEnd type="none" w="med" len="med"/>
              <a:tailEnd type="none" w="med" len="med"/>
            </a:ln>
          </p:spPr>
          <p:txBody>
            <a:bodyPr/>
            <a:p>
              <a:pPr algn="ctr" fontAlgn="base"/>
              <a:r>
                <a:rPr lang="zh-CN" altLang="en-US" sz="2000" b="1" strike="noStrike" noProof="1" dirty="0">
                  <a:solidFill>
                    <a:srgbClr val="0033CC"/>
                  </a:solidFill>
                  <a:effectLst>
                    <a:outerShdw blurRad="38100" dist="38100" dir="2700000">
                      <a:srgbClr val="000000"/>
                    </a:outerShdw>
                  </a:effectLst>
                  <a:latin typeface="Verdana" panose="020B0604030504040204" pitchFamily="2" charset="0"/>
                  <a:ea typeface="华文中宋" panose="02010600040101010101" charset="-122"/>
                  <a:cs typeface="+mn-cs"/>
                </a:rPr>
                <a:t>长三角</a:t>
              </a:r>
              <a:endParaRPr lang="zh-CN" altLang="en-US" sz="2000" b="1" strike="noStrike" noProof="1" dirty="0">
                <a:solidFill>
                  <a:srgbClr val="0033CC"/>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97" name="矩形标注 76896">
              <a:hlinkClick r:id="" action="ppaction://noaction"/>
            </p:cNvPr>
            <p:cNvSpPr/>
            <p:nvPr/>
          </p:nvSpPr>
          <p:spPr>
            <a:xfrm>
              <a:off x="4785" y="1253"/>
              <a:ext cx="975" cy="288"/>
            </a:xfrm>
            <a:prstGeom prst="wedgeRectCallout">
              <a:avLst>
                <a:gd name="adj1" fmla="val -97588"/>
                <a:gd name="adj2" fmla="val 126042"/>
              </a:avLst>
            </a:prstGeom>
            <a:solidFill>
              <a:srgbClr val="FFFF99"/>
            </a:solidFill>
            <a:ln w="9525" cap="flat" cmpd="sng">
              <a:solidFill>
                <a:schemeClr val="tx1"/>
              </a:solidFill>
              <a:prstDash val="solid"/>
              <a:miter/>
              <a:headEnd type="none" w="med" len="med"/>
              <a:tailEnd type="none" w="med" len="med"/>
            </a:ln>
          </p:spPr>
          <p:txBody>
            <a:bodyPr/>
            <a:p>
              <a:pPr fontAlgn="base"/>
              <a:r>
                <a:rPr lang="zh-CN" altLang="en-US" sz="2000" b="1" strike="noStrike" noProof="1" dirty="0">
                  <a:solidFill>
                    <a:srgbClr val="0033CC"/>
                  </a:solidFill>
                  <a:effectLst>
                    <a:outerShdw blurRad="38100" dist="38100" dir="2700000">
                      <a:srgbClr val="000000"/>
                    </a:outerShdw>
                  </a:effectLst>
                  <a:latin typeface="Verdana" panose="020B0604030504040204" pitchFamily="2" charset="0"/>
                  <a:ea typeface="华文中宋" panose="02010600040101010101" charset="-122"/>
                  <a:cs typeface="+mn-cs"/>
                </a:rPr>
                <a:t>环渤海地区</a:t>
              </a:r>
              <a:endParaRPr lang="zh-CN" altLang="en-US" sz="2000" b="1" strike="noStrike" noProof="1" dirty="0">
                <a:solidFill>
                  <a:srgbClr val="0033CC"/>
                </a:solidFill>
                <a:effectLst>
                  <a:outerShdw blurRad="38100" dist="38100" dir="2700000">
                    <a:srgbClr val="000000"/>
                  </a:outerShdw>
                </a:effectLst>
                <a:latin typeface="Verdana" panose="020B0604030504040204" pitchFamily="2" charset="0"/>
                <a:ea typeface="华文中宋" panose="02010600040101010101" charset="-122"/>
              </a:endParaRPr>
            </a:p>
          </p:txBody>
        </p:sp>
      </p:grpSp>
      <p:sp>
        <p:nvSpPr>
          <p:cNvPr id="76898" name="文本框 76897">
            <a:hlinkClick r:id="" action="ppaction://noaction"/>
          </p:cNvPr>
          <p:cNvSpPr txBox="1"/>
          <p:nvPr/>
        </p:nvSpPr>
        <p:spPr>
          <a:xfrm>
            <a:off x="1524000" y="6211888"/>
            <a:ext cx="2736850" cy="492125"/>
          </a:xfrm>
          <a:prstGeom prst="rect">
            <a:avLst/>
          </a:prstGeom>
          <a:noFill/>
          <a:ln w="9525">
            <a:noFill/>
          </a:ln>
        </p:spPr>
        <p:txBody>
          <a:bodyPr>
            <a:spAutoFit/>
          </a:bodyPr>
          <a:p>
            <a:pPr>
              <a:spcBef>
                <a:spcPct val="50000"/>
              </a:spcBef>
            </a:pPr>
            <a:r>
              <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经济特区</a:t>
            </a:r>
            <a:endPar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899" name="文本框 76898"/>
          <p:cNvSpPr txBox="1"/>
          <p:nvPr/>
        </p:nvSpPr>
        <p:spPr>
          <a:xfrm>
            <a:off x="1524000" y="5661025"/>
            <a:ext cx="2736850" cy="492125"/>
          </a:xfrm>
          <a:prstGeom prst="rect">
            <a:avLst/>
          </a:prstGeom>
          <a:noFill/>
          <a:ln w="9525">
            <a:noFill/>
          </a:ln>
        </p:spPr>
        <p:txBody>
          <a:bodyPr>
            <a:spAutoFit/>
          </a:bodyPr>
          <a:p>
            <a:pPr>
              <a:spcBef>
                <a:spcPct val="50000"/>
              </a:spcBef>
            </a:pPr>
            <a:r>
              <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沿海开放城市</a:t>
            </a:r>
            <a:endPar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900" name="文本框 76899"/>
          <p:cNvSpPr txBox="1"/>
          <p:nvPr/>
        </p:nvSpPr>
        <p:spPr>
          <a:xfrm>
            <a:off x="1524000" y="5141913"/>
            <a:ext cx="2736850" cy="492125"/>
          </a:xfrm>
          <a:prstGeom prst="rect">
            <a:avLst/>
          </a:prstGeom>
          <a:noFill/>
          <a:ln w="9525">
            <a:noFill/>
          </a:ln>
        </p:spPr>
        <p:txBody>
          <a:bodyPr>
            <a:spAutoFit/>
          </a:bodyPr>
          <a:p>
            <a:pPr>
              <a:spcBef>
                <a:spcPct val="50000"/>
              </a:spcBef>
            </a:pPr>
            <a:r>
              <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沿海开放区</a:t>
            </a:r>
            <a:endPar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901" name="文本框 76900"/>
          <p:cNvSpPr txBox="1"/>
          <p:nvPr/>
        </p:nvSpPr>
        <p:spPr>
          <a:xfrm>
            <a:off x="1487488" y="4638675"/>
            <a:ext cx="2952750" cy="492125"/>
          </a:xfrm>
          <a:prstGeom prst="rect">
            <a:avLst/>
          </a:prstGeom>
          <a:noFill/>
          <a:ln w="9525">
            <a:noFill/>
          </a:ln>
        </p:spPr>
        <p:txBody>
          <a:bodyPr>
            <a:spAutoFit/>
          </a:bodyPr>
          <a:p>
            <a:pPr>
              <a:spcBef>
                <a:spcPct val="50000"/>
              </a:spcBef>
            </a:pPr>
            <a:r>
              <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沿江开放港口城市</a:t>
            </a:r>
            <a:endPar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902" name="文本框 76901"/>
          <p:cNvSpPr txBox="1"/>
          <p:nvPr/>
        </p:nvSpPr>
        <p:spPr>
          <a:xfrm>
            <a:off x="1524000" y="4133850"/>
            <a:ext cx="2952750" cy="492125"/>
          </a:xfrm>
          <a:prstGeom prst="rect">
            <a:avLst/>
          </a:prstGeom>
          <a:noFill/>
          <a:ln w="9525">
            <a:noFill/>
          </a:ln>
        </p:spPr>
        <p:txBody>
          <a:bodyPr>
            <a:spAutoFit/>
          </a:bodyPr>
          <a:p>
            <a:pPr>
              <a:spcBef>
                <a:spcPct val="50000"/>
              </a:spcBef>
            </a:pPr>
            <a:r>
              <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沿边开放城市</a:t>
            </a:r>
            <a:endPar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903" name="文本框 76902"/>
          <p:cNvSpPr txBox="1"/>
          <p:nvPr/>
        </p:nvSpPr>
        <p:spPr>
          <a:xfrm>
            <a:off x="1524000" y="3405188"/>
            <a:ext cx="2952750" cy="492125"/>
          </a:xfrm>
          <a:prstGeom prst="rect">
            <a:avLst/>
          </a:prstGeom>
          <a:noFill/>
          <a:ln w="9525">
            <a:noFill/>
          </a:ln>
        </p:spPr>
        <p:txBody>
          <a:bodyPr>
            <a:spAutoFit/>
          </a:bodyPr>
          <a:p>
            <a:pPr>
              <a:spcBef>
                <a:spcPct val="50000"/>
              </a:spcBef>
            </a:pPr>
            <a:r>
              <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cs typeface="+mn-cs"/>
              </a:rPr>
              <a:t>内地省会开放城市</a:t>
            </a:r>
            <a:endParaRPr lang="zh-CN" altLang="en-US" sz="2600" b="1" noProof="1" dirty="0">
              <a:solidFill>
                <a:srgbClr val="800000"/>
              </a:solidFill>
              <a:effectLst>
                <a:outerShdw blurRad="38100" dist="38100" dir="2700000">
                  <a:srgbClr val="000000"/>
                </a:outerShdw>
              </a:effectLst>
              <a:latin typeface="Verdana" panose="020B0604030504040204" pitchFamily="2" charset="0"/>
              <a:ea typeface="华文中宋" panose="02010600040101010101" charset="-122"/>
            </a:endParaRPr>
          </a:p>
        </p:txBody>
      </p:sp>
      <p:sp>
        <p:nvSpPr>
          <p:cNvPr id="76904" name="矩形 76903">
            <a:hlinkClick r:id="" action="ppaction://noaction"/>
          </p:cNvPr>
          <p:cNvSpPr/>
          <p:nvPr/>
        </p:nvSpPr>
        <p:spPr>
          <a:xfrm>
            <a:off x="1647825" y="6350"/>
            <a:ext cx="6248400" cy="685800"/>
          </a:xfrm>
          <a:prstGeom prst="rect">
            <a:avLst/>
          </a:prstGeom>
          <a:noFill/>
          <a:ln w="9525">
            <a:noFill/>
          </a:ln>
        </p:spPr>
        <p:txBody>
          <a:bodyPr wrap="none" anchor="ctr"/>
          <a:p>
            <a:pPr algn="ctr" fontAlgn="base"/>
            <a:r>
              <a:rPr lang="zh-CN" altLang="en-US" sz="2800" b="1" strike="noStrike" noProof="1" dirty="0">
                <a:effectLst>
                  <a:outerShdw blurRad="38100" dist="38100" dir="2700000">
                    <a:srgbClr val="FFFFFF"/>
                  </a:outerShdw>
                </a:effectLst>
                <a:latin typeface="Verdana" panose="020B0604030504040204" pitchFamily="2" charset="0"/>
                <a:ea typeface="华文中宋" panose="02010600040101010101" charset="-122"/>
                <a:cs typeface="+mn-cs"/>
              </a:rPr>
              <a:t>全方位、多层次、宽领域的开放格局</a:t>
            </a:r>
            <a:endParaRPr lang="zh-CN" altLang="en-US" sz="2800" b="1" strike="noStrike" noProof="1" dirty="0">
              <a:effectLst>
                <a:outerShdw blurRad="38100" dist="38100" dir="2700000">
                  <a:srgbClr val="FFFFFF"/>
                </a:outerShdw>
              </a:effectLst>
              <a:latin typeface="Verdana" panose="020B0604030504040204" pitchFamily="2" charset="0"/>
              <a:ea typeface="华文中宋" panose="02010600040101010101" charset="-122"/>
            </a:endParaRPr>
          </a:p>
        </p:txBody>
      </p:sp>
      <p:sp>
        <p:nvSpPr>
          <p:cNvPr id="24681" name="椭圆 76904"/>
          <p:cNvSpPr/>
          <p:nvPr/>
        </p:nvSpPr>
        <p:spPr>
          <a:xfrm>
            <a:off x="8543925" y="4144963"/>
            <a:ext cx="76200" cy="76200"/>
          </a:xfrm>
          <a:prstGeom prst="ellipse">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pic>
        <p:nvPicPr>
          <p:cNvPr id="24682" name="Picture 3" descr="chinamap"/>
          <p:cNvPicPr>
            <a:picLocks noChangeAspect="1"/>
          </p:cNvPicPr>
          <p:nvPr/>
        </p:nvPicPr>
        <p:blipFill>
          <a:blip r:embed="rId1">
            <a:lum bright="-47995" contrast="23999"/>
          </a:blip>
          <a:stretch>
            <a:fillRect/>
          </a:stretch>
        </p:blipFill>
        <p:spPr>
          <a:xfrm>
            <a:off x="1035050" y="-49212"/>
            <a:ext cx="9737725" cy="6956425"/>
          </a:xfrm>
          <a:prstGeom prst="rect">
            <a:avLst/>
          </a:prstGeom>
          <a:noFill/>
          <a:ln w="9525">
            <a:noFill/>
          </a:ln>
        </p:spPr>
      </p:pic>
      <p:sp>
        <p:nvSpPr>
          <p:cNvPr id="20505" name="文本框 25"/>
          <p:cNvSpPr txBox="1"/>
          <p:nvPr/>
        </p:nvSpPr>
        <p:spPr>
          <a:xfrm>
            <a:off x="552450" y="6181725"/>
            <a:ext cx="606425" cy="522288"/>
          </a:xfrm>
          <a:prstGeom prst="rect">
            <a:avLst/>
          </a:prstGeom>
          <a:solidFill>
            <a:schemeClr val="bg1">
              <a:alpha val="53998"/>
            </a:schemeClr>
          </a:solidFill>
          <a:ln w="9525">
            <a:noFill/>
          </a:ln>
        </p:spPr>
        <p:txBody>
          <a:bodyPr wrap="square" anchor="t" anchorCtr="0">
            <a:spAutoFit/>
          </a:bodyPr>
          <a:p>
            <a:r>
              <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rPr>
              <a:t>点</a:t>
            </a:r>
            <a:endPar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endParaRPr>
          </a:p>
        </p:txBody>
      </p:sp>
      <p:sp>
        <p:nvSpPr>
          <p:cNvPr id="3" name="文本框 25"/>
          <p:cNvSpPr txBox="1"/>
          <p:nvPr/>
        </p:nvSpPr>
        <p:spPr>
          <a:xfrm>
            <a:off x="552450" y="5486400"/>
            <a:ext cx="606425" cy="522288"/>
          </a:xfrm>
          <a:prstGeom prst="rect">
            <a:avLst/>
          </a:prstGeom>
          <a:solidFill>
            <a:schemeClr val="bg1">
              <a:alpha val="53998"/>
            </a:schemeClr>
          </a:solidFill>
          <a:ln w="9525">
            <a:noFill/>
          </a:ln>
        </p:spPr>
        <p:txBody>
          <a:bodyPr wrap="square" anchor="t" anchorCtr="0">
            <a:spAutoFit/>
          </a:bodyPr>
          <a:p>
            <a:r>
              <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rPr>
              <a:t>线</a:t>
            </a:r>
            <a:endPar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endParaRPr>
          </a:p>
        </p:txBody>
      </p:sp>
      <p:sp>
        <p:nvSpPr>
          <p:cNvPr id="4" name="文本框 25"/>
          <p:cNvSpPr txBox="1"/>
          <p:nvPr/>
        </p:nvSpPr>
        <p:spPr>
          <a:xfrm>
            <a:off x="552450" y="4681538"/>
            <a:ext cx="606425" cy="522287"/>
          </a:xfrm>
          <a:prstGeom prst="rect">
            <a:avLst/>
          </a:prstGeom>
          <a:solidFill>
            <a:schemeClr val="bg1">
              <a:alpha val="53998"/>
            </a:schemeClr>
          </a:solidFill>
          <a:ln w="9525">
            <a:noFill/>
          </a:ln>
        </p:spPr>
        <p:txBody>
          <a:bodyPr wrap="square" anchor="t" anchorCtr="0">
            <a:spAutoFit/>
          </a:bodyPr>
          <a:p>
            <a:r>
              <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rPr>
              <a:t>面</a:t>
            </a:r>
            <a:endPar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endParaRPr>
          </a:p>
        </p:txBody>
      </p:sp>
      <p:sp>
        <p:nvSpPr>
          <p:cNvPr id="5" name="文本框 4"/>
          <p:cNvSpPr txBox="1"/>
          <p:nvPr/>
        </p:nvSpPr>
        <p:spPr>
          <a:xfrm>
            <a:off x="1758950" y="189229"/>
            <a:ext cx="5892800" cy="460375"/>
          </a:xfrm>
          <a:prstGeom prst="rect">
            <a:avLst/>
          </a:prstGeom>
          <a:solidFill>
            <a:schemeClr val="bg1"/>
          </a:solidFill>
        </p:spPr>
        <p:txBody>
          <a:bodyPr wrap="square" rtlCol="0">
            <a:spAutoFit/>
          </a:bodyPr>
          <a:p>
            <a:pPr algn="ctr"/>
            <a:r>
              <a:rPr lang="zh-CN" altLang="en-US" sz="2400" b="1" noProof="1">
                <a:gradFill>
                  <a:gsLst>
                    <a:gs pos="0">
                      <a:srgbClr val="012D86"/>
                    </a:gs>
                    <a:gs pos="100000">
                      <a:srgbClr val="0E2557"/>
                    </a:gs>
                  </a:gsLst>
                  <a:lin scaled="0"/>
                </a:gradFill>
                <a:latin typeface="汉仪颜楷繁" charset="-122"/>
                <a:ea typeface="汉仪颜楷繁" charset="-122"/>
                <a:cs typeface="+mn-cs"/>
              </a:rPr>
              <a:t>对外开放格局</a:t>
            </a:r>
            <a:endParaRPr lang="zh-CN" altLang="en-US" sz="2400" b="1" noProof="1">
              <a:gradFill>
                <a:gsLst>
                  <a:gs pos="0">
                    <a:srgbClr val="012D86"/>
                  </a:gs>
                  <a:gs pos="100000">
                    <a:srgbClr val="0E2557"/>
                  </a:gs>
                </a:gsLst>
                <a:lin scaled="0"/>
              </a:gradFill>
              <a:latin typeface="汉仪颜楷繁" charset="-122"/>
              <a:ea typeface="汉仪颜楷繁" charset="-122"/>
            </a:endParaRPr>
          </a:p>
        </p:txBody>
      </p:sp>
      <p:sp>
        <p:nvSpPr>
          <p:cNvPr id="6" name="文本框 25"/>
          <p:cNvSpPr txBox="1"/>
          <p:nvPr/>
        </p:nvSpPr>
        <p:spPr>
          <a:xfrm>
            <a:off x="73025" y="3910013"/>
            <a:ext cx="1346200" cy="522287"/>
          </a:xfrm>
          <a:prstGeom prst="rect">
            <a:avLst/>
          </a:prstGeom>
          <a:solidFill>
            <a:schemeClr val="bg1">
              <a:alpha val="53998"/>
            </a:schemeClr>
          </a:solidFill>
          <a:ln w="9525">
            <a:noFill/>
          </a:ln>
        </p:spPr>
        <p:txBody>
          <a:bodyPr wrap="square" anchor="t" anchorCtr="0">
            <a:spAutoFit/>
          </a:bodyPr>
          <a:p>
            <a:r>
              <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rPr>
              <a:t>全方位</a:t>
            </a:r>
            <a:endPar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endParaRPr>
          </a:p>
        </p:txBody>
      </p:sp>
      <p:sp>
        <p:nvSpPr>
          <p:cNvPr id="7" name="文本框 25"/>
          <p:cNvSpPr txBox="1"/>
          <p:nvPr/>
        </p:nvSpPr>
        <p:spPr>
          <a:xfrm>
            <a:off x="73025" y="3079750"/>
            <a:ext cx="1336675" cy="522288"/>
          </a:xfrm>
          <a:prstGeom prst="rect">
            <a:avLst/>
          </a:prstGeom>
          <a:solidFill>
            <a:schemeClr val="bg1">
              <a:alpha val="53998"/>
            </a:schemeClr>
          </a:solidFill>
          <a:ln w="9525">
            <a:noFill/>
          </a:ln>
        </p:spPr>
        <p:txBody>
          <a:bodyPr wrap="square" anchor="t" anchorCtr="0">
            <a:spAutoFit/>
          </a:bodyPr>
          <a:p>
            <a:r>
              <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rPr>
              <a:t>多层次</a:t>
            </a:r>
            <a:endPar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endParaRPr>
          </a:p>
        </p:txBody>
      </p:sp>
      <p:sp>
        <p:nvSpPr>
          <p:cNvPr id="8" name="文本框 25"/>
          <p:cNvSpPr txBox="1"/>
          <p:nvPr/>
        </p:nvSpPr>
        <p:spPr>
          <a:xfrm>
            <a:off x="47625" y="2232025"/>
            <a:ext cx="1336675" cy="522288"/>
          </a:xfrm>
          <a:prstGeom prst="rect">
            <a:avLst/>
          </a:prstGeom>
          <a:solidFill>
            <a:schemeClr val="bg1">
              <a:alpha val="53998"/>
            </a:schemeClr>
          </a:solidFill>
          <a:ln w="9525">
            <a:noFill/>
          </a:ln>
        </p:spPr>
        <p:txBody>
          <a:bodyPr wrap="square" anchor="t" anchorCtr="0">
            <a:spAutoFit/>
          </a:bodyPr>
          <a:p>
            <a:r>
              <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rPr>
              <a:t>宽领域</a:t>
            </a:r>
            <a:endParaRPr lang="zh-CN" altLang="zh-CN" sz="2800">
              <a:solidFill>
                <a:srgbClr val="C00000"/>
              </a:solidFill>
              <a:latin typeface="汉仪劲楷简" panose="00020600040101010101" charset="-122"/>
              <a:ea typeface="汉仪劲楷简" panose="00020600040101010101"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98"/>
                                        </p:tgtEl>
                                        <p:attrNameLst>
                                          <p:attrName>style.visibility</p:attrName>
                                        </p:attrNameLst>
                                      </p:cBhvr>
                                      <p:to>
                                        <p:strVal val="visible"/>
                                      </p:to>
                                    </p:set>
                                    <p:anim calcmode="lin" valueType="num">
                                      <p:cBhvr>
                                        <p:cTn id="7" dur="500" fill="hold"/>
                                        <p:tgtEl>
                                          <p:spTgt spid="76898"/>
                                        </p:tgtEl>
                                        <p:attrNameLst>
                                          <p:attrName>ppt_x</p:attrName>
                                        </p:attrNameLst>
                                      </p:cBhvr>
                                      <p:tavLst>
                                        <p:tav tm="0">
                                          <p:val>
                                            <p:strVal val="0-#ppt_w/2"/>
                                          </p:val>
                                        </p:tav>
                                        <p:tav tm="100000">
                                          <p:val>
                                            <p:strVal val="#ppt_x"/>
                                          </p:val>
                                        </p:tav>
                                      </p:tavLst>
                                    </p:anim>
                                    <p:anim calcmode="lin" valueType="num">
                                      <p:cBhvr>
                                        <p:cTn id="8" dur="500" fill="hold"/>
                                        <p:tgtEl>
                                          <p:spTgt spid="768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76827"/>
                                        </p:tgtEl>
                                        <p:attrNameLst>
                                          <p:attrName>style.visibility</p:attrName>
                                        </p:attrNameLst>
                                      </p:cBhvr>
                                      <p:to>
                                        <p:strVal val="visible"/>
                                      </p:to>
                                    </p:set>
                                    <p:anim calcmode="lin" valueType="num">
                                      <p:cBhvr>
                                        <p:cTn id="12" dur="500" fill="hold"/>
                                        <p:tgtEl>
                                          <p:spTgt spid="76827"/>
                                        </p:tgtEl>
                                        <p:attrNameLst>
                                          <p:attrName>ppt_w</p:attrName>
                                        </p:attrNameLst>
                                      </p:cBhvr>
                                      <p:tavLst>
                                        <p:tav tm="0">
                                          <p:val>
                                            <p:strVal val="4*#ppt_w"/>
                                          </p:val>
                                        </p:tav>
                                        <p:tav tm="100000">
                                          <p:val>
                                            <p:strVal val="#ppt_w"/>
                                          </p:val>
                                        </p:tav>
                                      </p:tavLst>
                                    </p:anim>
                                    <p:anim calcmode="lin" valueType="num">
                                      <p:cBhvr>
                                        <p:cTn id="13" dur="500" fill="hold"/>
                                        <p:tgtEl>
                                          <p:spTgt spid="76827"/>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17" presetClass="entr" presetSubtype="8" fill="hold" nodeType="afterEffect">
                                  <p:stCondLst>
                                    <p:cond delay="0"/>
                                  </p:stCondLst>
                                  <p:childTnLst>
                                    <p:set>
                                      <p:cBhvr>
                                        <p:cTn id="16" dur="1" fill="hold">
                                          <p:stCondLst>
                                            <p:cond delay="0"/>
                                          </p:stCondLst>
                                        </p:cTn>
                                        <p:tgtEl>
                                          <p:spTgt spid="76847"/>
                                        </p:tgtEl>
                                        <p:attrNameLst>
                                          <p:attrName>style.visibility</p:attrName>
                                        </p:attrNameLst>
                                      </p:cBhvr>
                                      <p:to>
                                        <p:strVal val="visible"/>
                                      </p:to>
                                    </p:set>
                                    <p:anim calcmode="lin" valueType="num">
                                      <p:cBhvr>
                                        <p:cTn id="17" dur="500" fill="hold"/>
                                        <p:tgtEl>
                                          <p:spTgt spid="76847"/>
                                        </p:tgtEl>
                                        <p:attrNameLst>
                                          <p:attrName>ppt_x</p:attrName>
                                        </p:attrNameLst>
                                      </p:cBhvr>
                                      <p:tavLst>
                                        <p:tav tm="0">
                                          <p:val>
                                            <p:strVal val="#ppt_x-#ppt_w/2"/>
                                          </p:val>
                                        </p:tav>
                                        <p:tav tm="100000">
                                          <p:val>
                                            <p:strVal val="#ppt_x"/>
                                          </p:val>
                                        </p:tav>
                                      </p:tavLst>
                                    </p:anim>
                                    <p:anim calcmode="lin" valueType="num">
                                      <p:cBhvr>
                                        <p:cTn id="18" dur="500" fill="hold"/>
                                        <p:tgtEl>
                                          <p:spTgt spid="76847"/>
                                        </p:tgtEl>
                                        <p:attrNameLst>
                                          <p:attrName>ppt_y</p:attrName>
                                        </p:attrNameLst>
                                      </p:cBhvr>
                                      <p:tavLst>
                                        <p:tav tm="0">
                                          <p:val>
                                            <p:strVal val="#ppt_y"/>
                                          </p:val>
                                        </p:tav>
                                        <p:tav tm="100000">
                                          <p:val>
                                            <p:strVal val="#ppt_y"/>
                                          </p:val>
                                        </p:tav>
                                      </p:tavLst>
                                    </p:anim>
                                    <p:anim calcmode="lin" valueType="num">
                                      <p:cBhvr>
                                        <p:cTn id="19" dur="500" fill="hold"/>
                                        <p:tgtEl>
                                          <p:spTgt spid="76847"/>
                                        </p:tgtEl>
                                        <p:attrNameLst>
                                          <p:attrName>ppt_w</p:attrName>
                                        </p:attrNameLst>
                                      </p:cBhvr>
                                      <p:tavLst>
                                        <p:tav tm="0">
                                          <p:val>
                                            <p:fltVal val="0.000000"/>
                                          </p:val>
                                        </p:tav>
                                        <p:tav tm="100000">
                                          <p:val>
                                            <p:strVal val="#ppt_w"/>
                                          </p:val>
                                        </p:tav>
                                      </p:tavLst>
                                    </p:anim>
                                    <p:anim calcmode="lin" valueType="num">
                                      <p:cBhvr>
                                        <p:cTn id="20" dur="500" fill="hold"/>
                                        <p:tgtEl>
                                          <p:spTgt spid="7684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5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6899"/>
                                        </p:tgtEl>
                                        <p:attrNameLst>
                                          <p:attrName>style.visibility</p:attrName>
                                        </p:attrNameLst>
                                      </p:cBhvr>
                                      <p:to>
                                        <p:strVal val="visible"/>
                                      </p:to>
                                    </p:set>
                                    <p:anim calcmode="lin" valueType="num">
                                      <p:cBhvr>
                                        <p:cTn id="29" dur="500" fill="hold"/>
                                        <p:tgtEl>
                                          <p:spTgt spid="76899"/>
                                        </p:tgtEl>
                                        <p:attrNameLst>
                                          <p:attrName>ppt_x</p:attrName>
                                        </p:attrNameLst>
                                      </p:cBhvr>
                                      <p:tavLst>
                                        <p:tav tm="0">
                                          <p:val>
                                            <p:strVal val="0-#ppt_w/2"/>
                                          </p:val>
                                        </p:tav>
                                        <p:tav tm="100000">
                                          <p:val>
                                            <p:strVal val="#ppt_x"/>
                                          </p:val>
                                        </p:tav>
                                      </p:tavLst>
                                    </p:anim>
                                    <p:anim calcmode="lin" valueType="num">
                                      <p:cBhvr>
                                        <p:cTn id="30" dur="500" fill="hold"/>
                                        <p:tgtEl>
                                          <p:spTgt spid="7689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76812"/>
                                        </p:tgtEl>
                                        <p:attrNameLst>
                                          <p:attrName>style.visibility</p:attrName>
                                        </p:attrNameLst>
                                      </p:cBhvr>
                                      <p:to>
                                        <p:strVal val="visible"/>
                                      </p:to>
                                    </p:set>
                                    <p:anim calcmode="lin" valueType="num">
                                      <p:cBhvr>
                                        <p:cTn id="34" dur="500" fill="hold"/>
                                        <p:tgtEl>
                                          <p:spTgt spid="76812"/>
                                        </p:tgtEl>
                                        <p:attrNameLst>
                                          <p:attrName>ppt_x</p:attrName>
                                        </p:attrNameLst>
                                      </p:cBhvr>
                                      <p:tavLst>
                                        <p:tav tm="0">
                                          <p:val>
                                            <p:strVal val="1+#ppt_w/2"/>
                                          </p:val>
                                        </p:tav>
                                        <p:tav tm="100000">
                                          <p:val>
                                            <p:strVal val="#ppt_x"/>
                                          </p:val>
                                        </p:tav>
                                      </p:tavLst>
                                    </p:anim>
                                    <p:anim calcmode="lin" valueType="num">
                                      <p:cBhvr>
                                        <p:cTn id="35" dur="500" fill="hold"/>
                                        <p:tgtEl>
                                          <p:spTgt spid="76812"/>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3" presetClass="entr" presetSubtype="32" fill="hold" nodeType="afterEffect">
                                  <p:stCondLst>
                                    <p:cond delay="0"/>
                                  </p:stCondLst>
                                  <p:childTnLst>
                                    <p:set>
                                      <p:cBhvr>
                                        <p:cTn id="38" dur="1" fill="hold">
                                          <p:stCondLst>
                                            <p:cond delay="0"/>
                                          </p:stCondLst>
                                        </p:cTn>
                                        <p:tgtEl>
                                          <p:spTgt spid="76853"/>
                                        </p:tgtEl>
                                        <p:attrNameLst>
                                          <p:attrName>style.visibility</p:attrName>
                                        </p:attrNameLst>
                                      </p:cBhvr>
                                      <p:to>
                                        <p:strVal val="visible"/>
                                      </p:to>
                                    </p:set>
                                    <p:anim calcmode="lin" valueType="num">
                                      <p:cBhvr>
                                        <p:cTn id="39" dur="500" fill="hold"/>
                                        <p:tgtEl>
                                          <p:spTgt spid="76853"/>
                                        </p:tgtEl>
                                        <p:attrNameLst>
                                          <p:attrName>ppt_w</p:attrName>
                                        </p:attrNameLst>
                                      </p:cBhvr>
                                      <p:tavLst>
                                        <p:tav tm="0">
                                          <p:val>
                                            <p:strVal val="4*#ppt_w"/>
                                          </p:val>
                                        </p:tav>
                                        <p:tav tm="100000">
                                          <p:val>
                                            <p:strVal val="#ppt_w"/>
                                          </p:val>
                                        </p:tav>
                                      </p:tavLst>
                                    </p:anim>
                                    <p:anim calcmode="lin" valueType="num">
                                      <p:cBhvr>
                                        <p:cTn id="40" dur="500" fill="hold"/>
                                        <p:tgtEl>
                                          <p:spTgt spid="76853"/>
                                        </p:tgtEl>
                                        <p:attrNameLst>
                                          <p:attrName>ppt_h</p:attrName>
                                        </p:attrNameLst>
                                      </p:cBhvr>
                                      <p:tavLst>
                                        <p:tav tm="0">
                                          <p:val>
                                            <p:strVal val="4*#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6900"/>
                                        </p:tgtEl>
                                        <p:attrNameLst>
                                          <p:attrName>style.visibility</p:attrName>
                                        </p:attrNameLst>
                                      </p:cBhvr>
                                      <p:to>
                                        <p:strVal val="visible"/>
                                      </p:to>
                                    </p:set>
                                    <p:anim calcmode="lin" valueType="num">
                                      <p:cBhvr>
                                        <p:cTn id="49" dur="500" fill="hold"/>
                                        <p:tgtEl>
                                          <p:spTgt spid="76900"/>
                                        </p:tgtEl>
                                        <p:attrNameLst>
                                          <p:attrName>ppt_x</p:attrName>
                                        </p:attrNameLst>
                                      </p:cBhvr>
                                      <p:tavLst>
                                        <p:tav tm="0">
                                          <p:val>
                                            <p:strVal val="0-#ppt_w/2"/>
                                          </p:val>
                                        </p:tav>
                                        <p:tav tm="100000">
                                          <p:val>
                                            <p:strVal val="#ppt_x"/>
                                          </p:val>
                                        </p:tav>
                                      </p:tavLst>
                                    </p:anim>
                                    <p:anim calcmode="lin" valueType="num">
                                      <p:cBhvr>
                                        <p:cTn id="50" dur="500" fill="hold"/>
                                        <p:tgtEl>
                                          <p:spTgt spid="76900"/>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6" presetClass="entr" presetSubtype="37" fill="hold" nodeType="afterEffect">
                                  <p:stCondLst>
                                    <p:cond delay="0"/>
                                  </p:stCondLst>
                                  <p:childTnLst>
                                    <p:set>
                                      <p:cBhvr>
                                        <p:cTn id="53" dur="1" fill="hold">
                                          <p:stCondLst>
                                            <p:cond delay="0"/>
                                          </p:stCondLst>
                                        </p:cTn>
                                        <p:tgtEl>
                                          <p:spTgt spid="76893"/>
                                        </p:tgtEl>
                                        <p:attrNameLst>
                                          <p:attrName>style.visibility</p:attrName>
                                        </p:attrNameLst>
                                      </p:cBhvr>
                                      <p:to>
                                        <p:strVal val="visible"/>
                                      </p:to>
                                    </p:set>
                                    <p:animEffect transition="in" filter="barn(outVertical)">
                                      <p:cBhvr>
                                        <p:cTn id="54" dur="500"/>
                                        <p:tgtEl>
                                          <p:spTgt spid="7689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76901"/>
                                        </p:tgtEl>
                                        <p:attrNameLst>
                                          <p:attrName>style.visibility</p:attrName>
                                        </p:attrNameLst>
                                      </p:cBhvr>
                                      <p:to>
                                        <p:strVal val="visible"/>
                                      </p:to>
                                    </p:set>
                                    <p:anim calcmode="lin" valueType="num">
                                      <p:cBhvr>
                                        <p:cTn id="63" dur="500" fill="hold"/>
                                        <p:tgtEl>
                                          <p:spTgt spid="76901"/>
                                        </p:tgtEl>
                                        <p:attrNameLst>
                                          <p:attrName>ppt_x</p:attrName>
                                        </p:attrNameLst>
                                      </p:cBhvr>
                                      <p:tavLst>
                                        <p:tav tm="0">
                                          <p:val>
                                            <p:strVal val="0-#ppt_w/2"/>
                                          </p:val>
                                        </p:tav>
                                        <p:tav tm="100000">
                                          <p:val>
                                            <p:strVal val="#ppt_x"/>
                                          </p:val>
                                        </p:tav>
                                      </p:tavLst>
                                    </p:anim>
                                    <p:anim calcmode="lin" valueType="num">
                                      <p:cBhvr>
                                        <p:cTn id="64" dur="500" fill="hold"/>
                                        <p:tgtEl>
                                          <p:spTgt spid="76901"/>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76832"/>
                                        </p:tgtEl>
                                        <p:attrNameLst>
                                          <p:attrName>style.visibility</p:attrName>
                                        </p:attrNameLst>
                                      </p:cBhvr>
                                      <p:to>
                                        <p:strVal val="visible"/>
                                      </p:to>
                                    </p:set>
                                    <p:animEffect transition="in" filter="wipe(right)">
                                      <p:cBhvr>
                                        <p:cTn id="68" dur="500"/>
                                        <p:tgtEl>
                                          <p:spTgt spid="76832"/>
                                        </p:tgtEl>
                                      </p:cBhvr>
                                    </p:animEffect>
                                  </p:childTnLst>
                                </p:cTn>
                              </p:par>
                            </p:childTnLst>
                          </p:cTn>
                        </p:par>
                        <p:par>
                          <p:cTn id="69" fill="hold">
                            <p:stCondLst>
                              <p:cond delay="1000"/>
                            </p:stCondLst>
                            <p:childTnLst>
                              <p:par>
                                <p:cTn id="70" presetID="17" presetClass="entr" presetSubtype="1" fill="hold" nodeType="afterEffect">
                                  <p:stCondLst>
                                    <p:cond delay="0"/>
                                  </p:stCondLst>
                                  <p:childTnLst>
                                    <p:set>
                                      <p:cBhvr>
                                        <p:cTn id="71" dur="1" fill="hold">
                                          <p:stCondLst>
                                            <p:cond delay="0"/>
                                          </p:stCondLst>
                                        </p:cTn>
                                        <p:tgtEl>
                                          <p:spTgt spid="76868"/>
                                        </p:tgtEl>
                                        <p:attrNameLst>
                                          <p:attrName>style.visibility</p:attrName>
                                        </p:attrNameLst>
                                      </p:cBhvr>
                                      <p:to>
                                        <p:strVal val="visible"/>
                                      </p:to>
                                    </p:set>
                                    <p:anim calcmode="lin" valueType="num">
                                      <p:cBhvr>
                                        <p:cTn id="72" dur="500" fill="hold"/>
                                        <p:tgtEl>
                                          <p:spTgt spid="76868"/>
                                        </p:tgtEl>
                                        <p:attrNameLst>
                                          <p:attrName>ppt_x</p:attrName>
                                        </p:attrNameLst>
                                      </p:cBhvr>
                                      <p:tavLst>
                                        <p:tav tm="0">
                                          <p:val>
                                            <p:strVal val="#ppt_x"/>
                                          </p:val>
                                        </p:tav>
                                        <p:tav tm="100000">
                                          <p:val>
                                            <p:strVal val="#ppt_x"/>
                                          </p:val>
                                        </p:tav>
                                      </p:tavLst>
                                    </p:anim>
                                    <p:anim calcmode="lin" valueType="num">
                                      <p:cBhvr>
                                        <p:cTn id="73" dur="500" fill="hold"/>
                                        <p:tgtEl>
                                          <p:spTgt spid="76868"/>
                                        </p:tgtEl>
                                        <p:attrNameLst>
                                          <p:attrName>ppt_y</p:attrName>
                                        </p:attrNameLst>
                                      </p:cBhvr>
                                      <p:tavLst>
                                        <p:tav tm="0">
                                          <p:val>
                                            <p:strVal val="#ppt_y-#ppt_h/2"/>
                                          </p:val>
                                        </p:tav>
                                        <p:tav tm="100000">
                                          <p:val>
                                            <p:strVal val="#ppt_y"/>
                                          </p:val>
                                        </p:tav>
                                      </p:tavLst>
                                    </p:anim>
                                    <p:anim calcmode="lin" valueType="num">
                                      <p:cBhvr>
                                        <p:cTn id="74" dur="500" fill="hold"/>
                                        <p:tgtEl>
                                          <p:spTgt spid="76868"/>
                                        </p:tgtEl>
                                        <p:attrNameLst>
                                          <p:attrName>ppt_w</p:attrName>
                                        </p:attrNameLst>
                                      </p:cBhvr>
                                      <p:tavLst>
                                        <p:tav tm="0">
                                          <p:val>
                                            <p:strVal val="#ppt_w"/>
                                          </p:val>
                                        </p:tav>
                                        <p:tav tm="100000">
                                          <p:val>
                                            <p:strVal val="#ppt_w"/>
                                          </p:val>
                                        </p:tav>
                                      </p:tavLst>
                                    </p:anim>
                                    <p:anim calcmode="lin" valueType="num">
                                      <p:cBhvr>
                                        <p:cTn id="75" dur="500" fill="hold"/>
                                        <p:tgtEl>
                                          <p:spTgt spid="76868"/>
                                        </p:tgtEl>
                                        <p:attrNameLst>
                                          <p:attrName>ppt_h</p:attrName>
                                        </p:attrNameLst>
                                      </p:cBhvr>
                                      <p:tavLst>
                                        <p:tav tm="0">
                                          <p:val>
                                            <p:fltVal val="0.00000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76902"/>
                                        </p:tgtEl>
                                        <p:attrNameLst>
                                          <p:attrName>style.visibility</p:attrName>
                                        </p:attrNameLst>
                                      </p:cBhvr>
                                      <p:to>
                                        <p:strVal val="visible"/>
                                      </p:to>
                                    </p:set>
                                    <p:anim calcmode="lin" valueType="num">
                                      <p:cBhvr>
                                        <p:cTn id="80" dur="500" fill="hold"/>
                                        <p:tgtEl>
                                          <p:spTgt spid="76902"/>
                                        </p:tgtEl>
                                        <p:attrNameLst>
                                          <p:attrName>ppt_x</p:attrName>
                                        </p:attrNameLst>
                                      </p:cBhvr>
                                      <p:tavLst>
                                        <p:tav tm="0">
                                          <p:val>
                                            <p:strVal val="0-#ppt_w/2"/>
                                          </p:val>
                                        </p:tav>
                                        <p:tav tm="100000">
                                          <p:val>
                                            <p:strVal val="#ppt_x"/>
                                          </p:val>
                                        </p:tav>
                                      </p:tavLst>
                                    </p:anim>
                                    <p:anim calcmode="lin" valueType="num">
                                      <p:cBhvr>
                                        <p:cTn id="81" dur="500" fill="hold"/>
                                        <p:tgtEl>
                                          <p:spTgt spid="76902"/>
                                        </p:tgtEl>
                                        <p:attrNameLst>
                                          <p:attrName>ppt_y</p:attrName>
                                        </p:attrNameLst>
                                      </p:cBhvr>
                                      <p:tavLst>
                                        <p:tav tm="0">
                                          <p:val>
                                            <p:strVal val="#ppt_y"/>
                                          </p:val>
                                        </p:tav>
                                        <p:tav tm="100000">
                                          <p:val>
                                            <p:strVal val="#ppt_y"/>
                                          </p:val>
                                        </p:tav>
                                      </p:tavLst>
                                    </p:anim>
                                  </p:childTnLst>
                                </p:cTn>
                              </p:par>
                            </p:childTnLst>
                          </p:cTn>
                        </p:par>
                        <p:par>
                          <p:cTn id="82" fill="hold">
                            <p:stCondLst>
                              <p:cond delay="500"/>
                            </p:stCondLst>
                            <p:childTnLst>
                              <p:par>
                                <p:cTn id="83" presetID="16" presetClass="entr" presetSubtype="37" fill="hold" nodeType="afterEffect">
                                  <p:stCondLst>
                                    <p:cond delay="0"/>
                                  </p:stCondLst>
                                  <p:childTnLst>
                                    <p:set>
                                      <p:cBhvr>
                                        <p:cTn id="84" dur="1" fill="hold">
                                          <p:stCondLst>
                                            <p:cond delay="0"/>
                                          </p:stCondLst>
                                        </p:cTn>
                                        <p:tgtEl>
                                          <p:spTgt spid="76838"/>
                                        </p:tgtEl>
                                        <p:attrNameLst>
                                          <p:attrName>style.visibility</p:attrName>
                                        </p:attrNameLst>
                                      </p:cBhvr>
                                      <p:to>
                                        <p:strVal val="visible"/>
                                      </p:to>
                                    </p:set>
                                    <p:animEffect transition="in" filter="barn(outVertical)">
                                      <p:cBhvr>
                                        <p:cTn id="85" dur="500"/>
                                        <p:tgtEl>
                                          <p:spTgt spid="76838"/>
                                        </p:tgtEl>
                                      </p:cBhvr>
                                    </p:animEffect>
                                  </p:childTnLst>
                                </p:cTn>
                              </p:par>
                            </p:childTnLst>
                          </p:cTn>
                        </p:par>
                        <p:par>
                          <p:cTn id="86" fill="hold">
                            <p:stCondLst>
                              <p:cond delay="1000"/>
                            </p:stCondLst>
                            <p:childTnLst>
                              <p:par>
                                <p:cTn id="87" presetID="16" presetClass="entr" presetSubtype="37" fill="hold" nodeType="afterEffect">
                                  <p:stCondLst>
                                    <p:cond delay="0"/>
                                  </p:stCondLst>
                                  <p:childTnLst>
                                    <p:set>
                                      <p:cBhvr>
                                        <p:cTn id="88" dur="1" fill="hold">
                                          <p:stCondLst>
                                            <p:cond delay="0"/>
                                          </p:stCondLst>
                                        </p:cTn>
                                        <p:tgtEl>
                                          <p:spTgt spid="76884"/>
                                        </p:tgtEl>
                                        <p:attrNameLst>
                                          <p:attrName>style.visibility</p:attrName>
                                        </p:attrNameLst>
                                      </p:cBhvr>
                                      <p:to>
                                        <p:strVal val="visible"/>
                                      </p:to>
                                    </p:set>
                                    <p:animEffect transition="in" filter="barn(outVertical)">
                                      <p:cBhvr>
                                        <p:cTn id="89" dur="500"/>
                                        <p:tgtEl>
                                          <p:spTgt spid="76884"/>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76903"/>
                                        </p:tgtEl>
                                        <p:attrNameLst>
                                          <p:attrName>style.visibility</p:attrName>
                                        </p:attrNameLst>
                                      </p:cBhvr>
                                      <p:to>
                                        <p:strVal val="visible"/>
                                      </p:to>
                                    </p:set>
                                    <p:anim calcmode="lin" valueType="num">
                                      <p:cBhvr>
                                        <p:cTn id="94" dur="500" fill="hold"/>
                                        <p:tgtEl>
                                          <p:spTgt spid="76903"/>
                                        </p:tgtEl>
                                        <p:attrNameLst>
                                          <p:attrName>ppt_x</p:attrName>
                                        </p:attrNameLst>
                                      </p:cBhvr>
                                      <p:tavLst>
                                        <p:tav tm="0">
                                          <p:val>
                                            <p:strVal val="0-#ppt_w/2"/>
                                          </p:val>
                                        </p:tav>
                                        <p:tav tm="100000">
                                          <p:val>
                                            <p:strVal val="#ppt_x"/>
                                          </p:val>
                                        </p:tav>
                                      </p:tavLst>
                                    </p:anim>
                                    <p:anim calcmode="lin" valueType="num">
                                      <p:cBhvr>
                                        <p:cTn id="95" dur="500" fill="hold"/>
                                        <p:tgtEl>
                                          <p:spTgt spid="76903"/>
                                        </p:tgtEl>
                                        <p:attrNameLst>
                                          <p:attrName>ppt_y</p:attrName>
                                        </p:attrNameLst>
                                      </p:cBhvr>
                                      <p:tavLst>
                                        <p:tav tm="0">
                                          <p:val>
                                            <p:strVal val="#ppt_y"/>
                                          </p:val>
                                        </p:tav>
                                        <p:tav tm="100000">
                                          <p:val>
                                            <p:strVal val="#ppt_y"/>
                                          </p:val>
                                        </p:tav>
                                      </p:tavLst>
                                    </p:anim>
                                  </p:childTnLst>
                                </p:cTn>
                              </p:par>
                            </p:childTnLst>
                          </p:cTn>
                        </p:par>
                        <p:par>
                          <p:cTn id="96" fill="hold">
                            <p:stCondLst>
                              <p:cond delay="500"/>
                            </p:stCondLst>
                            <p:childTnLst>
                              <p:par>
                                <p:cTn id="97" presetID="23" presetClass="entr" presetSubtype="16" fill="hold" nodeType="afterEffect">
                                  <p:stCondLst>
                                    <p:cond delay="0"/>
                                  </p:stCondLst>
                                  <p:childTnLst>
                                    <p:set>
                                      <p:cBhvr>
                                        <p:cTn id="98" dur="1" fill="hold">
                                          <p:stCondLst>
                                            <p:cond delay="0"/>
                                          </p:stCondLst>
                                        </p:cTn>
                                        <p:tgtEl>
                                          <p:spTgt spid="76802"/>
                                        </p:tgtEl>
                                        <p:attrNameLst>
                                          <p:attrName>style.visibility</p:attrName>
                                        </p:attrNameLst>
                                      </p:cBhvr>
                                      <p:to>
                                        <p:strVal val="visible"/>
                                      </p:to>
                                    </p:set>
                                    <p:anim calcmode="lin" valueType="num">
                                      <p:cBhvr>
                                        <p:cTn id="99" dur="500" fill="hold"/>
                                        <p:tgtEl>
                                          <p:spTgt spid="76802"/>
                                        </p:tgtEl>
                                        <p:attrNameLst>
                                          <p:attrName>ppt_w</p:attrName>
                                        </p:attrNameLst>
                                      </p:cBhvr>
                                      <p:tavLst>
                                        <p:tav tm="0">
                                          <p:val>
                                            <p:fltVal val="0.000000"/>
                                          </p:val>
                                        </p:tav>
                                        <p:tav tm="100000">
                                          <p:val>
                                            <p:strVal val="#ppt_w"/>
                                          </p:val>
                                        </p:tav>
                                      </p:tavLst>
                                    </p:anim>
                                    <p:anim calcmode="lin" valueType="num">
                                      <p:cBhvr>
                                        <p:cTn id="100" dur="500" fill="hold"/>
                                        <p:tgtEl>
                                          <p:spTgt spid="76802"/>
                                        </p:tgtEl>
                                        <p:attrNameLst>
                                          <p:attrName>ppt_h</p:attrName>
                                        </p:attrNameLst>
                                      </p:cBhvr>
                                      <p:tavLst>
                                        <p:tav tm="0">
                                          <p:val>
                                            <p:fltVal val="0.000000"/>
                                          </p:val>
                                        </p:tav>
                                        <p:tav tm="100000">
                                          <p:val>
                                            <p:strVal val="#ppt_h"/>
                                          </p:val>
                                        </p:tav>
                                      </p:tavLst>
                                    </p:anim>
                                  </p:childTnLst>
                                </p:cTn>
                              </p:par>
                            </p:childTnLst>
                          </p:cTn>
                        </p:par>
                        <p:par>
                          <p:cTn id="101" fill="hold">
                            <p:stCondLst>
                              <p:cond delay="1000"/>
                            </p:stCondLst>
                            <p:childTnLst>
                              <p:par>
                                <p:cTn id="102" presetID="23" presetClass="entr" presetSubtype="32" fill="hold" nodeType="afterEffect">
                                  <p:stCondLst>
                                    <p:cond delay="0"/>
                                  </p:stCondLst>
                                  <p:childTnLst>
                                    <p:set>
                                      <p:cBhvr>
                                        <p:cTn id="103" dur="1" fill="hold">
                                          <p:stCondLst>
                                            <p:cond delay="0"/>
                                          </p:stCondLst>
                                        </p:cTn>
                                        <p:tgtEl>
                                          <p:spTgt spid="76874"/>
                                        </p:tgtEl>
                                        <p:attrNameLst>
                                          <p:attrName>style.visibility</p:attrName>
                                        </p:attrNameLst>
                                      </p:cBhvr>
                                      <p:to>
                                        <p:strVal val="visible"/>
                                      </p:to>
                                    </p:set>
                                    <p:anim calcmode="lin" valueType="num">
                                      <p:cBhvr>
                                        <p:cTn id="104" dur="500" fill="hold"/>
                                        <p:tgtEl>
                                          <p:spTgt spid="76874"/>
                                        </p:tgtEl>
                                        <p:attrNameLst>
                                          <p:attrName>ppt_w</p:attrName>
                                        </p:attrNameLst>
                                      </p:cBhvr>
                                      <p:tavLst>
                                        <p:tav tm="0">
                                          <p:val>
                                            <p:strVal val="4*#ppt_w"/>
                                          </p:val>
                                        </p:tav>
                                        <p:tav tm="100000">
                                          <p:val>
                                            <p:strVal val="#ppt_w"/>
                                          </p:val>
                                        </p:tav>
                                      </p:tavLst>
                                    </p:anim>
                                    <p:anim calcmode="lin" valueType="num">
                                      <p:cBhvr>
                                        <p:cTn id="105" dur="500" fill="hold"/>
                                        <p:tgtEl>
                                          <p:spTgt spid="76874"/>
                                        </p:tgtEl>
                                        <p:attrNameLst>
                                          <p:attrName>ppt_h</p:attrName>
                                        </p:attrNameLst>
                                      </p:cBhvr>
                                      <p:tavLst>
                                        <p:tav tm="0">
                                          <p:val>
                                            <p:strVal val="4*#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7"/>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98" grpId="0"/>
      <p:bldP spid="76899" grpId="0"/>
      <p:bldP spid="76900" grpId="0"/>
      <p:bldP spid="76901" grpId="0"/>
      <p:bldP spid="76902" grpId="0"/>
      <p:bldP spid="76903" grpId="0"/>
      <p:bldP spid="20505" grpId="0" bldLvl="0" animBg="1"/>
      <p:bldP spid="3" grpId="0" bldLvl="0" animBg="1"/>
      <p:bldP spid="4" grpId="0" bldLvl="0" animBg="1"/>
      <p:bldP spid="6" grpId="0" bldLvl="0" animBg="1"/>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r>
              <a:rPr lang="zh-CN" altLang="en-US"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由</a:t>
            </a:r>
            <a:r>
              <a:rPr lang="en-US" altLang="zh-CN"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a:t>
            </a:r>
            <a:r>
              <a:rPr lang="zh-CN" altLang="en-US"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逃港</a:t>
            </a:r>
            <a:r>
              <a:rPr lang="en-US" altLang="zh-CN"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a:t>
            </a:r>
            <a:r>
              <a:rPr lang="zh-CN" altLang="en-US"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到</a:t>
            </a:r>
            <a:r>
              <a:rPr lang="en-US" altLang="zh-CN"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a:t>
            </a:r>
            <a:r>
              <a:rPr lang="zh-CN" altLang="en-US"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回归</a:t>
            </a:r>
            <a:r>
              <a:rPr lang="en-US" altLang="zh-CN"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a:t>
            </a:r>
            <a:endParaRPr lang="en-US" altLang="zh-CN"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endParaRPr>
          </a:p>
        </p:txBody>
      </p:sp>
      <p:sp>
        <p:nvSpPr>
          <p:cNvPr id="4" name="文本框 3"/>
          <p:cNvSpPr txBox="1"/>
          <p:nvPr/>
        </p:nvSpPr>
        <p:spPr>
          <a:xfrm>
            <a:off x="2292349" y="4960620"/>
            <a:ext cx="7271385" cy="460375"/>
          </a:xfrm>
          <a:prstGeom prst="rect">
            <a:avLst/>
          </a:prstGeom>
          <a:noFill/>
          <a:ln w="9525">
            <a:noFill/>
          </a:ln>
        </p:spPr>
        <p:txBody>
          <a:bodyPr wrap="square">
            <a:spAutoFit/>
          </a:bodyPr>
          <a:p>
            <a:r>
              <a:rPr lang="zh-CN" altLang="en-US"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思考：由</a:t>
            </a:r>
            <a:r>
              <a:rPr lang="en-US" altLang="zh-CN"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a:t>
            </a:r>
            <a:r>
              <a:rPr lang="zh-CN" altLang="en-US"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逃港</a:t>
            </a:r>
            <a:r>
              <a:rPr lang="en-US" altLang="zh-CN"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a:t>
            </a:r>
            <a:r>
              <a:rPr lang="zh-CN" altLang="en-US"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到</a:t>
            </a:r>
            <a:r>
              <a:rPr lang="en-US" altLang="zh-CN"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a:t>
            </a:r>
            <a:r>
              <a:rPr lang="zh-CN" altLang="en-US"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回归</a:t>
            </a:r>
            <a:r>
              <a:rPr lang="en-US" altLang="zh-CN"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a:t>
            </a:r>
            <a:r>
              <a:rPr lang="zh-CN" altLang="en-US"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rPr>
              <a:t>，其中的原因有哪些？</a:t>
            </a:r>
            <a:endParaRPr lang="zh-CN" altLang="en-US" sz="2400" noProof="1">
              <a:gradFill>
                <a:gsLst>
                  <a:gs pos="0">
                    <a:srgbClr val="012D86"/>
                  </a:gs>
                  <a:gs pos="100000">
                    <a:srgbClr val="0E2557"/>
                  </a:gs>
                </a:gsLst>
                <a:lin scaled="0"/>
              </a:gradFill>
              <a:latin typeface="汉仪劲楷简" panose="00020600040101010101" charset="-122"/>
              <a:ea typeface="汉仪劲楷简" panose="00020600040101010101" charset="-122"/>
              <a:cs typeface="汉仪劲楷简" panose="00020600040101010101" charset="-122"/>
            </a:endParaRPr>
          </a:p>
        </p:txBody>
      </p:sp>
      <p:sp>
        <p:nvSpPr>
          <p:cNvPr id="25605" name="文本框 3"/>
          <p:cNvSpPr txBox="1"/>
          <p:nvPr/>
        </p:nvSpPr>
        <p:spPr>
          <a:xfrm>
            <a:off x="1433830" y="5747068"/>
            <a:ext cx="10058400" cy="460375"/>
          </a:xfrm>
          <a:prstGeom prst="rect">
            <a:avLst/>
          </a:prstGeom>
          <a:solidFill>
            <a:schemeClr val="bg1">
              <a:alpha val="53998"/>
            </a:schemeClr>
          </a:solidFill>
          <a:ln w="9525">
            <a:noFill/>
          </a:ln>
        </p:spPr>
        <p:txBody>
          <a:bodyPr wrap="square" anchor="t" anchorCtr="0">
            <a:spAutoFit/>
          </a:bodyPr>
          <a:p>
            <a:r>
              <a:rPr lang="zh-CN" altLang="zh-CN" sz="2400">
                <a:solidFill>
                  <a:srgbClr val="C00000"/>
                </a:solidFill>
                <a:latin typeface="汉仪劲楷简" panose="00020600040101010101" charset="-122"/>
                <a:ea typeface="汉仪劲楷简" panose="00020600040101010101" charset="-122"/>
              </a:rPr>
              <a:t>内地地区对外开放、综合国力</a:t>
            </a:r>
            <a:r>
              <a:rPr lang="zh-CN" altLang="zh-CN" sz="2400">
                <a:solidFill>
                  <a:srgbClr val="C00000"/>
                </a:solidFill>
                <a:latin typeface="汉仪劲楷简" panose="00020600040101010101" charset="-122"/>
                <a:ea typeface="汉仪劲楷简" panose="00020600040101010101" charset="-122"/>
                <a:sym typeface="+mn-ea"/>
              </a:rPr>
              <a:t>增强、‌“一国两制”的成功实践‌</a:t>
            </a:r>
            <a:r>
              <a:rPr lang="zh-CN" altLang="zh-CN" sz="2400">
                <a:solidFill>
                  <a:srgbClr val="C00000"/>
                </a:solidFill>
                <a:latin typeface="汉仪劲楷简" panose="00020600040101010101" charset="-122"/>
                <a:ea typeface="汉仪劲楷简" panose="00020600040101010101" charset="-122"/>
              </a:rPr>
              <a:t>等。</a:t>
            </a:r>
            <a:endParaRPr lang="en-US" altLang="zh-CN" sz="2400">
              <a:solidFill>
                <a:srgbClr val="C00000"/>
              </a:solidFill>
              <a:latin typeface="汉仪劲楷简" panose="00020600040101010101" charset="-122"/>
              <a:ea typeface="汉仪劲楷简" panose="00020600040101010101" charset="-122"/>
            </a:endParaRPr>
          </a:p>
        </p:txBody>
      </p:sp>
      <p:sp>
        <p:nvSpPr>
          <p:cNvPr id="3" name="文本框 2"/>
          <p:cNvSpPr txBox="1"/>
          <p:nvPr/>
        </p:nvSpPr>
        <p:spPr>
          <a:xfrm>
            <a:off x="875030" y="1545590"/>
            <a:ext cx="9826625" cy="3169285"/>
          </a:xfrm>
          <a:prstGeom prst="rect">
            <a:avLst/>
          </a:prstGeom>
          <a:ln w="12700" cap="flat" cmpd="sng" algn="ctr">
            <a:solidFill>
              <a:prstClr val="black"/>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indent="457200" algn="just" fontAlgn="auto">
              <a:lnSpc>
                <a:spcPct val="200000"/>
              </a:lnSpc>
            </a:pPr>
            <a:r>
              <a:rPr lang="zh-CN" altLang="en-US" sz="2000" b="1">
                <a:latin typeface="汉仪劲楷简" panose="00020600040101010101" charset="-122"/>
                <a:ea typeface="汉仪劲楷简" panose="00020600040101010101" charset="-122"/>
                <a:sym typeface="+mn-ea"/>
              </a:rPr>
              <a:t>与此相反，大量的香港人拥入内地则成为潮流。2006年7月6日，香港《大公报》报道了香港特别行政区规划署发表的“香港居民在中国内地居住情况及意向”调查结果，读后令人深思。规划署的调查表明，到内地定居的香港居民2001年为4.1万多人，2003年为6万多人，而2005年(6月)为9.18万人，4年间增长了一倍多；另外还有8.02万人打算未来移居内地。调查显示，港人北上定居悄然成为“潮流”。</a:t>
            </a:r>
            <a:endParaRPr lang="zh-CN" altLang="en-US" sz="2000" b="1">
              <a:latin typeface="汉仪劲楷简" panose="00020600040101010101" charset="-122"/>
              <a:ea typeface="汉仪劲楷简" panose="0002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425" y="0"/>
            <a:ext cx="12195264" cy="6858000"/>
          </a:xfrm>
          <a:prstGeom prst="rect">
            <a:avLst/>
          </a:prstGeom>
        </p:spPr>
      </p:pic>
      <p:sp>
        <p:nvSpPr>
          <p:cNvPr id="4" name="矩形 3"/>
          <p:cNvSpPr/>
          <p:nvPr/>
        </p:nvSpPr>
        <p:spPr>
          <a:xfrm>
            <a:off x="-105" y="87"/>
            <a:ext cx="12284364" cy="695498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811020" y="2382520"/>
            <a:ext cx="10260330" cy="1568450"/>
          </a:xfrm>
          <a:prstGeom prst="rect">
            <a:avLst/>
          </a:prstGeom>
          <a:noFill/>
        </p:spPr>
        <p:txBody>
          <a:bodyPr wrap="square" rtlCol="0">
            <a:spAutoFit/>
          </a:bodyPr>
          <a:p>
            <a:r>
              <a:rPr lang="zh-CN" altLang="en-US" sz="4800" b="1">
                <a:solidFill>
                  <a:schemeClr val="bg1"/>
                </a:solidFill>
                <a:latin typeface="华文新魏" panose="02010800040101010101" charset="-122"/>
                <a:ea typeface="华文新魏" panose="02010800040101010101" charset="-122"/>
                <a:cs typeface="华文新魏" panose="02010800040101010101" charset="-122"/>
                <a:sym typeface="+mn-ea"/>
              </a:rPr>
              <a:t>从台湾老兵“归乡信”映照统一征途</a:t>
            </a:r>
            <a:endParaRPr lang="zh-CN" altLang="en-US" sz="4800" b="1">
              <a:solidFill>
                <a:schemeClr val="bg1"/>
              </a:solidFill>
              <a:latin typeface="华文新魏" panose="02010800040101010101" charset="-122"/>
              <a:ea typeface="华文新魏" panose="02010800040101010101" charset="-122"/>
              <a:cs typeface="华文新魏" panose="02010800040101010101" charset="-122"/>
            </a:endParaRPr>
          </a:p>
          <a:p>
            <a:endParaRPr lang="zh-CN" altLang="en-US" sz="4800" b="1">
              <a:solidFill>
                <a:schemeClr val="bg1"/>
              </a:solidFill>
              <a:latin typeface="华文新魏" panose="02010800040101010101" charset="-122"/>
              <a:ea typeface="华文新魏" panose="02010800040101010101" charset="-122"/>
              <a:cs typeface="华文新魏" panose="02010800040101010101" charset="-122"/>
              <a:sym typeface="+mn-ea"/>
            </a:endParaRPr>
          </a:p>
        </p:txBody>
      </p:sp>
      <p:sp>
        <p:nvSpPr>
          <p:cNvPr id="6" name="文本框 5"/>
          <p:cNvSpPr txBox="1"/>
          <p:nvPr/>
        </p:nvSpPr>
        <p:spPr>
          <a:xfrm flipH="1">
            <a:off x="201295" y="1857375"/>
            <a:ext cx="1986280" cy="2303145"/>
          </a:xfrm>
          <a:prstGeom prst="rect">
            <a:avLst/>
          </a:prstGeom>
          <a:noFill/>
          <a:ln w="9525">
            <a:noFill/>
          </a:ln>
        </p:spPr>
        <p:txBody>
          <a:bodyPr wrap="square" anchor="t" anchorCtr="0">
            <a:noAutofit/>
          </a:bodyPr>
          <a:p>
            <a:r>
              <a:rPr lang="zh-CN" altLang="en-US" sz="8800" b="1" noProof="1" dirty="0">
                <a:solidFill>
                  <a:srgbClr val="FFC000"/>
                </a:solidFill>
                <a:latin typeface="汉仪颜楷繁" charset="-122"/>
                <a:ea typeface="汉仪颜楷繁" charset="-122"/>
                <a:cs typeface="+mn-cs"/>
              </a:rPr>
              <a:t>伍</a:t>
            </a:r>
            <a:endParaRPr lang="zh-CN" altLang="en-US" sz="8800" b="1" noProof="1" dirty="0">
              <a:solidFill>
                <a:srgbClr val="FFC000"/>
              </a:solidFill>
              <a:latin typeface="汉仪颜楷繁" charset="-122"/>
              <a:ea typeface="汉仪颜楷繁"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bldLst>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974975" y="1503551"/>
            <a:ext cx="8477885" cy="1383665"/>
          </a:xfrm>
          <a:prstGeom prst="rect">
            <a:avLst/>
          </a:prstGeom>
          <a:noFill/>
        </p:spPr>
        <p:txBody>
          <a:bodyPr wrap="square" rtlCol="0" anchor="t">
            <a:spAutoFit/>
          </a:bodyPr>
          <a:lstStyle/>
          <a:p>
            <a:pPr indent="0" algn="just" fontAlgn="auto">
              <a:lnSpc>
                <a:spcPts val="3360"/>
              </a:lnSpc>
            </a:pPr>
            <a:r>
              <a:rPr lang="zh-CN" altLang="en-US" sz="2800" dirty="0">
                <a:solidFill>
                  <a:schemeClr val="tx1"/>
                </a:solidFill>
                <a:latin typeface="黑体" panose="02010609060101010101" pitchFamily="49" charset="-122"/>
                <a:ea typeface="黑体" panose="02010609060101010101" pitchFamily="49" charset="-122"/>
              </a:rPr>
              <a:t>在</a:t>
            </a:r>
            <a:r>
              <a:rPr lang="en-US" altLang="zh-CN" sz="2800" u="sng" dirty="0">
                <a:solidFill>
                  <a:schemeClr val="tx1"/>
                </a:solidFill>
                <a:latin typeface="黑体" panose="02010609060101010101" pitchFamily="49" charset="-122"/>
                <a:ea typeface="黑体" panose="02010609060101010101" pitchFamily="49" charset="-122"/>
              </a:rPr>
              <a:t>__________</a:t>
            </a:r>
            <a:r>
              <a:rPr lang="zh-CN" altLang="en-US" sz="2800" dirty="0">
                <a:solidFill>
                  <a:schemeClr val="tx1"/>
                </a:solidFill>
                <a:latin typeface="黑体" panose="02010609060101010101" pitchFamily="49" charset="-122"/>
                <a:ea typeface="黑体" panose="02010609060101010101" pitchFamily="49" charset="-122"/>
              </a:rPr>
              <a:t>前提下，国家主体坚持</a:t>
            </a:r>
            <a:r>
              <a:rPr lang="en-US" altLang="zh-CN" sz="2800" u="sng" dirty="0">
                <a:solidFill>
                  <a:schemeClr val="tx1"/>
                </a:solidFill>
                <a:latin typeface="黑体" panose="02010609060101010101" pitchFamily="49" charset="-122"/>
                <a:ea typeface="黑体" panose="02010609060101010101" pitchFamily="49" charset="-122"/>
              </a:rPr>
              <a:t>_____________</a:t>
            </a:r>
            <a:r>
              <a:rPr lang="zh-CN" altLang="en-US" sz="2800" dirty="0">
                <a:solidFill>
                  <a:schemeClr val="tx1"/>
                </a:solidFill>
                <a:latin typeface="黑体" panose="02010609060101010101" pitchFamily="49" charset="-122"/>
                <a:ea typeface="黑体" panose="02010609060101010101" pitchFamily="49" charset="-122"/>
              </a:rPr>
              <a:t>制度，香港、澳门、台湾保持原有的</a:t>
            </a:r>
            <a:r>
              <a:rPr lang="en-US" altLang="zh-CN" sz="2800" u="sng" dirty="0">
                <a:solidFill>
                  <a:schemeClr val="tx1"/>
                </a:solidFill>
                <a:latin typeface="黑体" panose="02010609060101010101" pitchFamily="49" charset="-122"/>
                <a:ea typeface="黑体" panose="02010609060101010101" pitchFamily="49" charset="-122"/>
              </a:rPr>
              <a:t>_____________</a:t>
            </a:r>
            <a:r>
              <a:rPr lang="zh-CN" altLang="en-US" sz="2800" dirty="0">
                <a:solidFill>
                  <a:schemeClr val="tx1"/>
                </a:solidFill>
                <a:latin typeface="黑体" panose="02010609060101010101" pitchFamily="49" charset="-122"/>
                <a:ea typeface="黑体" panose="02010609060101010101" pitchFamily="49" charset="-122"/>
              </a:rPr>
              <a:t>制度长期不变。</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32" name="文本框 31"/>
          <p:cNvSpPr txBox="1"/>
          <p:nvPr/>
        </p:nvSpPr>
        <p:spPr>
          <a:xfrm>
            <a:off x="530224" y="792798"/>
            <a:ext cx="3930015" cy="521970"/>
          </a:xfrm>
          <a:prstGeom prst="rect">
            <a:avLst/>
          </a:prstGeom>
          <a:noFill/>
        </p:spPr>
        <p:txBody>
          <a:bodyPr wrap="square" rtlCol="0">
            <a:spAutoFit/>
          </a:bodyPr>
          <a:lstStyle/>
          <a:p>
            <a:r>
              <a:rPr lang="en-US" altLang="zh-CN"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1</a:t>
            </a:r>
            <a:r>
              <a:rPr lang="zh-CN" altLang="en-US"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一国两制</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理论</a:t>
            </a:r>
            <a:endParaRPr lang="en-US" altLang="zh-CN"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44" name="椭圆 43"/>
          <p:cNvSpPr/>
          <p:nvPr/>
        </p:nvSpPr>
        <p:spPr>
          <a:xfrm>
            <a:off x="1076008" y="1422083"/>
            <a:ext cx="1726565" cy="1059180"/>
          </a:xfrm>
          <a:prstGeom prst="ellipse">
            <a:avLst/>
          </a:prstGeom>
          <a:solidFill>
            <a:srgbClr val="D1DDE1"/>
          </a:solidFill>
        </p:spPr>
        <p:style>
          <a:lnRef idx="1">
            <a:schemeClr val="accent5"/>
          </a:lnRef>
          <a:fillRef idx="3">
            <a:schemeClr val="accent5"/>
          </a:fillRef>
          <a:effectRef idx="2">
            <a:schemeClr val="accent5"/>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r>
              <a:rPr lang="zh-CN" altLang="en-US" sz="2800" b="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内涵</a:t>
            </a:r>
            <a:endParaRPr lang="zh-CN" altLang="en-US" sz="2800" b="1" dirty="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
        <p:nvSpPr>
          <p:cNvPr id="23" name="文本框 22"/>
          <p:cNvSpPr txBox="1"/>
          <p:nvPr/>
        </p:nvSpPr>
        <p:spPr>
          <a:xfrm>
            <a:off x="69850" y="38100"/>
            <a:ext cx="12122150" cy="583565"/>
          </a:xfrm>
          <a:prstGeom prst="rect">
            <a:avLst/>
          </a:prstGeom>
          <a:solidFill>
            <a:srgbClr val="C00000"/>
          </a:solidFill>
        </p:spPr>
        <p:txBody>
          <a:bodyPr wrap="square" rtlCol="0" anchor="t">
            <a:spAutoFit/>
          </a:bodyPr>
          <a:lstStyle/>
          <a:p>
            <a:r>
              <a:rPr lang="zh-CN" altLang="en-US" sz="3200" b="1" dirty="0">
                <a:solidFill>
                  <a:schemeClr val="bg1"/>
                </a:solidFill>
                <a:latin typeface="黑体" panose="02010609060101010101" pitchFamily="49" charset="-122"/>
                <a:ea typeface="黑体" panose="02010609060101010101" pitchFamily="49" charset="-122"/>
                <a:sym typeface="Arial" panose="020B0604020202020204" pitchFamily="34" charset="0"/>
              </a:rPr>
              <a:t>祖国统一之路</a:t>
            </a:r>
            <a:r>
              <a:rPr lang="en-US" altLang="zh-CN" sz="3200" b="1" dirty="0">
                <a:solidFill>
                  <a:schemeClr val="bg1"/>
                </a:solidFill>
                <a:latin typeface="黑体" panose="02010609060101010101" pitchFamily="49" charset="-122"/>
                <a:ea typeface="黑体" panose="02010609060101010101" pitchFamily="49" charset="-122"/>
                <a:sym typeface="Arial" panose="020B0604020202020204" pitchFamily="34" charset="0"/>
              </a:rPr>
              <a:t>——</a:t>
            </a:r>
            <a:r>
              <a:rPr lang="zh-CN" altLang="en-US" sz="3200" b="1" dirty="0">
                <a:solidFill>
                  <a:schemeClr val="bg1"/>
                </a:solidFill>
                <a:latin typeface="黑体" panose="02010609060101010101" pitchFamily="49" charset="-122"/>
                <a:ea typeface="黑体" panose="02010609060101010101" pitchFamily="49" charset="-122"/>
                <a:sym typeface="Arial" panose="020B0604020202020204" pitchFamily="34" charset="0"/>
              </a:rPr>
              <a:t>从构想到实践</a:t>
            </a:r>
            <a:endParaRPr lang="zh-CN" altLang="en-US" sz="3200" b="1"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3" name="文本框 2"/>
          <p:cNvSpPr txBox="1"/>
          <p:nvPr/>
        </p:nvSpPr>
        <p:spPr>
          <a:xfrm>
            <a:off x="530225" y="3683000"/>
            <a:ext cx="4064000" cy="521970"/>
          </a:xfrm>
          <a:prstGeom prst="rect">
            <a:avLst/>
          </a:prstGeom>
          <a:noFill/>
        </p:spPr>
        <p:txBody>
          <a:bodyPr wrap="square" rtlCol="0">
            <a:spAutoFit/>
          </a:bodyPr>
          <a:p>
            <a:r>
              <a:rPr lang="zh-CN" altLang="en-US"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ea"/>
              </a:rPr>
              <a:t>理论实践</a:t>
            </a:r>
            <a:endParaRPr lang="zh-CN" altLang="en-US"/>
          </a:p>
        </p:txBody>
      </p:sp>
      <p:pic>
        <p:nvPicPr>
          <p:cNvPr id="8" name="图片 7"/>
          <p:cNvPicPr>
            <a:picLocks noChangeAspect="1"/>
          </p:cNvPicPr>
          <p:nvPr>
            <p:custDataLst>
              <p:tags r:id="rId1"/>
            </p:custDataLst>
          </p:nvPr>
        </p:nvPicPr>
        <p:blipFill>
          <a:blip r:embed="rId2"/>
          <a:stretch>
            <a:fillRect/>
          </a:stretch>
        </p:blipFill>
        <p:spPr>
          <a:xfrm>
            <a:off x="2828290" y="3542030"/>
            <a:ext cx="3786505" cy="224282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7505700" y="3523615"/>
            <a:ext cx="3699510" cy="2261235"/>
          </a:xfrm>
          <a:prstGeom prst="rect">
            <a:avLst/>
          </a:prstGeom>
        </p:spPr>
      </p:pic>
      <p:sp>
        <p:nvSpPr>
          <p:cNvPr id="5" name="文本框 4"/>
          <p:cNvSpPr txBox="1"/>
          <p:nvPr>
            <p:custDataLst>
              <p:tags r:id="rId5"/>
            </p:custDataLst>
          </p:nvPr>
        </p:nvSpPr>
        <p:spPr>
          <a:xfrm>
            <a:off x="3476625" y="5977890"/>
            <a:ext cx="3506470" cy="46037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汉仪昌黎宋刻本(原版)简" panose="00020600040101010101" pitchFamily="18" charset="-122"/>
                <a:ea typeface="汉仪昌黎宋刻本(原版)简" panose="00020600040101010101" pitchFamily="18" charset="-122"/>
                <a:sym typeface="+mn-ea"/>
              </a:rPr>
              <a:t>1997</a:t>
            </a:r>
            <a:r>
              <a:rPr lang="zh-CN" altLang="en-US" sz="2400" b="1" dirty="0">
                <a:latin typeface="汉仪昌黎宋刻本(原版)简" panose="00020600040101010101" pitchFamily="18" charset="-122"/>
                <a:ea typeface="汉仪昌黎宋刻本(原版)简" panose="00020600040101010101" pitchFamily="18" charset="-122"/>
                <a:sym typeface="+mn-ea"/>
              </a:rPr>
              <a:t>年</a:t>
            </a:r>
            <a:r>
              <a:rPr lang="en-US" altLang="zh-CN" sz="2400" b="1" dirty="0">
                <a:latin typeface="汉仪昌黎宋刻本(原版)简" panose="00020600040101010101" pitchFamily="18" charset="-122"/>
                <a:ea typeface="汉仪昌黎宋刻本(原版)简" panose="00020600040101010101" pitchFamily="18" charset="-122"/>
                <a:sym typeface="+mn-ea"/>
              </a:rPr>
              <a:t> </a:t>
            </a:r>
            <a:r>
              <a:rPr lang="zh-CN" altLang="en-US" sz="2400" b="1" dirty="0">
                <a:latin typeface="汉仪昌黎宋刻本(原版)简" panose="00020600040101010101" pitchFamily="18" charset="-122"/>
                <a:ea typeface="汉仪昌黎宋刻本(原版)简" panose="00020600040101010101" pitchFamily="18" charset="-122"/>
                <a:sym typeface="+mn-ea"/>
              </a:rPr>
              <a:t>香港回归</a:t>
            </a:r>
            <a:endParaRPr lang="zh-CN" altLang="en-US" sz="2400" b="1" dirty="0">
              <a:latin typeface="汉仪昌黎宋刻本(原版)简" panose="00020600040101010101" pitchFamily="18" charset="-122"/>
              <a:ea typeface="汉仪昌黎宋刻本(原版)简" panose="00020600040101010101" pitchFamily="18" charset="-122"/>
              <a:sym typeface="+mn-ea"/>
            </a:endParaRPr>
          </a:p>
        </p:txBody>
      </p:sp>
      <p:sp>
        <p:nvSpPr>
          <p:cNvPr id="7" name="文本框 6"/>
          <p:cNvSpPr txBox="1"/>
          <p:nvPr>
            <p:custDataLst>
              <p:tags r:id="rId6"/>
            </p:custDataLst>
          </p:nvPr>
        </p:nvSpPr>
        <p:spPr>
          <a:xfrm>
            <a:off x="7851775" y="5977890"/>
            <a:ext cx="3353435" cy="460375"/>
          </a:xfrm>
          <a:prstGeom prst="rect">
            <a:avLst/>
          </a:prstGeom>
          <a:noFill/>
        </p:spPr>
        <p:txBody>
          <a:bodyPr wrap="square" rtlCol="0" anchor="t">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汉仪昌黎宋刻本(原版)简" panose="00020600040101010101" pitchFamily="18" charset="-122"/>
                <a:ea typeface="汉仪昌黎宋刻本(原版)简" panose="00020600040101010101" pitchFamily="18" charset="-122"/>
                <a:sym typeface="+mn-ea"/>
              </a:rPr>
              <a:t>1999</a:t>
            </a:r>
            <a:r>
              <a:rPr lang="zh-CN" altLang="en-US" sz="2400" b="1" dirty="0">
                <a:latin typeface="汉仪昌黎宋刻本(原版)简" panose="00020600040101010101" pitchFamily="18" charset="-122"/>
                <a:ea typeface="汉仪昌黎宋刻本(原版)简" panose="00020600040101010101" pitchFamily="18" charset="-122"/>
                <a:sym typeface="+mn-ea"/>
              </a:rPr>
              <a:t>年</a:t>
            </a:r>
            <a:r>
              <a:rPr lang="en-US" altLang="zh-CN" sz="2400" b="1" dirty="0">
                <a:latin typeface="汉仪昌黎宋刻本(原版)简" panose="00020600040101010101" pitchFamily="18" charset="-122"/>
                <a:ea typeface="汉仪昌黎宋刻本(原版)简" panose="00020600040101010101" pitchFamily="18" charset="-122"/>
                <a:sym typeface="+mn-ea"/>
              </a:rPr>
              <a:t>  </a:t>
            </a:r>
            <a:r>
              <a:rPr lang="zh-CN" altLang="en-US" sz="2400" b="1" dirty="0">
                <a:latin typeface="汉仪昌黎宋刻本(原版)简" panose="00020600040101010101" pitchFamily="18" charset="-122"/>
                <a:ea typeface="汉仪昌黎宋刻本(原版)简" panose="00020600040101010101" pitchFamily="18" charset="-122"/>
                <a:sym typeface="+mn-ea"/>
              </a:rPr>
              <a:t>澳门回归</a:t>
            </a:r>
            <a:endParaRPr lang="zh-CN" altLang="en-US" sz="2400" b="1" dirty="0">
              <a:latin typeface="汉仪昌黎宋刻本(原版)简" panose="00020600040101010101" pitchFamily="18" charset="-122"/>
              <a:ea typeface="汉仪昌黎宋刻本(原版)简" panose="00020600040101010101" pitchFamily="18" charset="-122"/>
              <a:sym typeface="+mn-ea"/>
            </a:endParaRPr>
          </a:p>
        </p:txBody>
      </p:sp>
      <p:sp>
        <p:nvSpPr>
          <p:cNvPr id="9" name="文本框 8"/>
          <p:cNvSpPr txBox="1"/>
          <p:nvPr/>
        </p:nvSpPr>
        <p:spPr>
          <a:xfrm>
            <a:off x="3644900" y="1315085"/>
            <a:ext cx="1714500" cy="521970"/>
          </a:xfrm>
          <a:prstGeom prst="rect">
            <a:avLst/>
          </a:prstGeom>
          <a:noFill/>
        </p:spPr>
        <p:txBody>
          <a:bodyPr wrap="square" rtlCol="0" anchor="t">
            <a:spAutoFit/>
          </a:bodyPr>
          <a:p>
            <a:r>
              <a:rPr lang="zh-CN" altLang="en-US" sz="2800" dirty="0">
                <a:solidFill>
                  <a:srgbClr val="FF0000"/>
                </a:solidFill>
                <a:latin typeface="黑体" panose="02010609060101010101" pitchFamily="49" charset="-122"/>
                <a:ea typeface="黑体" panose="02010609060101010101" pitchFamily="49" charset="-122"/>
                <a:sym typeface="+mn-ea"/>
              </a:rPr>
              <a:t>一个中国</a:t>
            </a:r>
            <a:endParaRPr lang="zh-CN" altLang="en-US" sz="2800" dirty="0">
              <a:solidFill>
                <a:srgbClr val="FF0000"/>
              </a:solidFill>
              <a:latin typeface="黑体" panose="02010609060101010101" pitchFamily="49" charset="-122"/>
              <a:ea typeface="黑体" panose="02010609060101010101" pitchFamily="49" charset="-122"/>
              <a:sym typeface="+mn-ea"/>
            </a:endParaRPr>
          </a:p>
        </p:txBody>
      </p:sp>
      <p:sp>
        <p:nvSpPr>
          <p:cNvPr id="10" name="文本框 9"/>
          <p:cNvSpPr txBox="1"/>
          <p:nvPr/>
        </p:nvSpPr>
        <p:spPr>
          <a:xfrm>
            <a:off x="9423400" y="1315085"/>
            <a:ext cx="6096000" cy="521970"/>
          </a:xfrm>
          <a:prstGeom prst="rect">
            <a:avLst/>
          </a:prstGeom>
          <a:noFill/>
        </p:spPr>
        <p:txBody>
          <a:bodyPr wrap="square" rtlCol="0" anchor="t">
            <a:spAutoFit/>
          </a:bodyPr>
          <a:p>
            <a:r>
              <a:rPr lang="zh-CN" altLang="en-US" sz="2800" dirty="0">
                <a:solidFill>
                  <a:srgbClr val="FF0000"/>
                </a:solidFill>
                <a:latin typeface="黑体" panose="02010609060101010101" pitchFamily="49" charset="-122"/>
                <a:ea typeface="黑体" panose="02010609060101010101" pitchFamily="49" charset="-122"/>
                <a:sym typeface="+mn-ea"/>
              </a:rPr>
              <a:t>社会主义</a:t>
            </a:r>
            <a:endParaRPr lang="zh-CN" altLang="en-US" sz="2800" dirty="0">
              <a:solidFill>
                <a:srgbClr val="FF0000"/>
              </a:solidFill>
              <a:latin typeface="黑体" panose="02010609060101010101" pitchFamily="49" charset="-122"/>
              <a:ea typeface="黑体" panose="02010609060101010101" pitchFamily="49" charset="-122"/>
              <a:sym typeface="+mn-ea"/>
            </a:endParaRPr>
          </a:p>
        </p:txBody>
      </p:sp>
      <p:sp>
        <p:nvSpPr>
          <p:cNvPr id="11" name="文本框 10"/>
          <p:cNvSpPr txBox="1"/>
          <p:nvPr/>
        </p:nvSpPr>
        <p:spPr>
          <a:xfrm>
            <a:off x="9423400" y="1959610"/>
            <a:ext cx="6096000" cy="521970"/>
          </a:xfrm>
          <a:prstGeom prst="rect">
            <a:avLst/>
          </a:prstGeom>
          <a:noFill/>
        </p:spPr>
        <p:txBody>
          <a:bodyPr wrap="square" rtlCol="0" anchor="t">
            <a:spAutoFit/>
          </a:bodyPr>
          <a:p>
            <a:r>
              <a:rPr lang="zh-CN" altLang="en-US" sz="2800" dirty="0">
                <a:solidFill>
                  <a:srgbClr val="FF0000"/>
                </a:solidFill>
                <a:latin typeface="黑体" panose="02010609060101010101" pitchFamily="49" charset="-122"/>
                <a:ea typeface="黑体" panose="02010609060101010101" pitchFamily="49" charset="-122"/>
                <a:sym typeface="+mn-ea"/>
              </a:rPr>
              <a:t>资本主义</a:t>
            </a:r>
            <a:endParaRPr lang="zh-CN" altLang="en-US" sz="2800" dirty="0">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ppt_y</p:attrName>
                                        </p:attrNameLst>
                                      </p:cBhvr>
                                      <p:tavLst>
                                        <p:tav tm="0">
                                          <p:val>
                                            <p:strVal val="#ppt_y+#ppt_h*1.125000"/>
                                          </p:val>
                                        </p:tav>
                                        <p:tav tm="100000">
                                          <p:val>
                                            <p:strVal val="#ppt_y"/>
                                          </p:val>
                                        </p:tav>
                                      </p:tavLst>
                                    </p:anim>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childTnLst>
                          </p:cTn>
                        </p:par>
                        <p:par>
                          <p:cTn id="35" fill="hold">
                            <p:stCondLst>
                              <p:cond delay="500"/>
                            </p:stCondLst>
                            <p:childTnLst>
                              <p:par>
                                <p:cTn id="36" presetID="12" presetClass="entr" presetSubtype="4"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p:tgtEl>
                                          <p:spTgt spid="5"/>
                                        </p:tgtEl>
                                        <p:attrNameLst>
                                          <p:attrName>ppt_y</p:attrName>
                                        </p:attrNameLst>
                                      </p:cBhvr>
                                      <p:tavLst>
                                        <p:tav tm="0">
                                          <p:val>
                                            <p:strVal val="#ppt_y+#ppt_h*1.125000"/>
                                          </p:val>
                                        </p:tav>
                                        <p:tav tm="100000">
                                          <p:val>
                                            <p:strVal val="#ppt_y"/>
                                          </p:val>
                                        </p:tav>
                                      </p:tavLst>
                                    </p:anim>
                                    <p:animEffect transition="in" filter="wipe(up)">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ppt_y</p:attrName>
                                        </p:attrNameLst>
                                      </p:cBhvr>
                                      <p:tavLst>
                                        <p:tav tm="0">
                                          <p:val>
                                            <p:strVal val="#ppt_y+#ppt_h*1.125000"/>
                                          </p:val>
                                        </p:tav>
                                        <p:tav tm="100000">
                                          <p:val>
                                            <p:strVal val="#ppt_y"/>
                                          </p:val>
                                        </p:tav>
                                      </p:tavLst>
                                    </p:anim>
                                    <p:animEffect transition="in" filter="wipe(up)">
                                      <p:cBhvr>
                                        <p:cTn id="45" dur="500"/>
                                        <p:tgtEl>
                                          <p:spTgt spid="4"/>
                                        </p:tgtEl>
                                      </p:cBhvr>
                                    </p:animEffect>
                                  </p:childTnLst>
                                </p:cTn>
                              </p:par>
                            </p:childTnLst>
                          </p:cTn>
                        </p:par>
                        <p:par>
                          <p:cTn id="46" fill="hold">
                            <p:stCondLst>
                              <p:cond delay="500"/>
                            </p:stCondLst>
                            <p:childTnLst>
                              <p:par>
                                <p:cTn id="47" presetID="1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p:tgtEl>
                                          <p:spTgt spid="7"/>
                                        </p:tgtEl>
                                        <p:attrNameLst>
                                          <p:attrName>ppt_y</p:attrName>
                                        </p:attrNameLst>
                                      </p:cBhvr>
                                      <p:tavLst>
                                        <p:tav tm="0">
                                          <p:val>
                                            <p:strVal val="#ppt_y+#ppt_h*1.125000"/>
                                          </p:val>
                                        </p:tav>
                                        <p:tav tm="100000">
                                          <p:val>
                                            <p:strVal val="#ppt_y"/>
                                          </p:val>
                                        </p:tav>
                                      </p:tavLst>
                                    </p:anim>
                                    <p:animEffect transition="in" filter="wipe(up)">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P spid="5" grpId="0"/>
      <p:bldP spid="5" grpId="1"/>
      <p:bldP spid="7" grpId="0"/>
      <p:bldP spid="7" grpId="1"/>
      <p:bldP spid="9" grpId="0"/>
      <p:bldP spid="9" grpId="1"/>
      <p:bldP spid="10" grpId="0"/>
      <p:bldP spid="10"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8" name="图片 99"/>
          <p:cNvPicPr/>
          <p:nvPr/>
        </p:nvPicPr>
        <p:blipFill>
          <a:blip r:embed="rId1"/>
          <a:stretch>
            <a:fillRect/>
          </a:stretch>
        </p:blipFill>
        <p:spPr>
          <a:xfrm>
            <a:off x="-317" y="0"/>
            <a:ext cx="4851400" cy="6858000"/>
          </a:xfrm>
          <a:prstGeom prst="rect">
            <a:avLst/>
          </a:prstGeom>
          <a:noFill/>
          <a:ln w="9525">
            <a:noFill/>
          </a:ln>
        </p:spPr>
      </p:pic>
      <p:sp>
        <p:nvSpPr>
          <p:cNvPr id="2" name="文本框 1"/>
          <p:cNvSpPr txBox="1"/>
          <p:nvPr/>
        </p:nvSpPr>
        <p:spPr>
          <a:xfrm>
            <a:off x="5080000" y="509905"/>
            <a:ext cx="6463665" cy="452310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nchor="t">
            <a:spAutoFit/>
          </a:bodyPr>
          <a:p>
            <a:pPr indent="0" algn="l" fontAlgn="auto">
              <a:lnSpc>
                <a:spcPct val="150000"/>
              </a:lnSpc>
            </a:pPr>
            <a:r>
              <a:rPr lang="zh-CN" altLang="en-US" sz="2400" spc="300">
                <a:gradFill>
                  <a:gsLst>
                    <a:gs pos="0">
                      <a:srgbClr val="012D86"/>
                    </a:gs>
                    <a:gs pos="100000">
                      <a:srgbClr val="0E2557"/>
                    </a:gs>
                  </a:gsLst>
                  <a:lin scaled="0"/>
                </a:gradFill>
                <a:uFillTx/>
                <a:latin typeface="汉仪劲楷简" panose="00020600040101010101" charset="-122"/>
                <a:ea typeface="汉仪劲楷简" panose="00020600040101010101" charset="-122"/>
                <a:cs typeface="汉仪劲楷简" panose="00020600040101010101" charset="-122"/>
                <a:sym typeface="+mn-ea"/>
              </a:rPr>
              <a:t>以</a:t>
            </a:r>
            <a:r>
              <a:rPr lang="en-US" altLang="zh-CN" sz="2400" spc="300">
                <a:gradFill>
                  <a:gsLst>
                    <a:gs pos="0">
                      <a:srgbClr val="012D86"/>
                    </a:gs>
                    <a:gs pos="100000">
                      <a:srgbClr val="0E2557"/>
                    </a:gs>
                  </a:gsLst>
                  <a:lin scaled="0"/>
                </a:gradFill>
                <a:uFillTx/>
                <a:latin typeface="汉仪劲楷简" panose="00020600040101010101" charset="-122"/>
                <a:ea typeface="汉仪劲楷简" panose="00020600040101010101" charset="-122"/>
                <a:cs typeface="汉仪劲楷简" panose="00020600040101010101" charset="-122"/>
                <a:sym typeface="+mn-ea"/>
              </a:rPr>
              <a:t>1987年，台湾民众发起返乡运动</a:t>
            </a:r>
            <a:r>
              <a:rPr lang="zh-CN" altLang="en-US" sz="2400" spc="300">
                <a:gradFill>
                  <a:gsLst>
                    <a:gs pos="0">
                      <a:srgbClr val="012D86"/>
                    </a:gs>
                    <a:gs pos="100000">
                      <a:srgbClr val="0E2557"/>
                    </a:gs>
                  </a:gsLst>
                  <a:lin scaled="0"/>
                </a:gradFill>
                <a:uFillTx/>
                <a:latin typeface="汉仪劲楷简" panose="00020600040101010101" charset="-122"/>
                <a:ea typeface="汉仪劲楷简" panose="00020600040101010101" charset="-122"/>
                <a:cs typeface="汉仪劲楷简" panose="00020600040101010101" charset="-122"/>
                <a:sym typeface="+mn-ea"/>
              </a:rPr>
              <a:t>为背景</a:t>
            </a:r>
            <a:endParaRPr lang="zh-CN" altLang="en-US" sz="2400">
              <a:latin typeface="华文新魏" panose="02010800040101010101" charset="-122"/>
              <a:ea typeface="华文新魏" panose="02010800040101010101" charset="-122"/>
              <a:cs typeface="华文新魏" panose="02010800040101010101" charset="-122"/>
            </a:endParaRPr>
          </a:p>
          <a:p>
            <a:pPr indent="0" algn="l" fontAlgn="auto">
              <a:lnSpc>
                <a:spcPct val="150000"/>
              </a:lnSpc>
            </a:pPr>
            <a:r>
              <a:rPr lang="zh-CN" altLang="en-US" sz="2800">
                <a:latin typeface="华文新魏" panose="02010800040101010101" charset="-122"/>
                <a:ea typeface="华文新魏" panose="02010800040101010101" charset="-122"/>
                <a:cs typeface="华文新魏" panose="02010800040101010101" charset="-122"/>
              </a:rPr>
              <a:t>附文字内容：</a:t>
            </a:r>
            <a:endParaRPr lang="zh-CN" altLang="en-US" sz="2800">
              <a:latin typeface="华文新魏" panose="02010800040101010101" charset="-122"/>
              <a:ea typeface="华文新魏" panose="02010800040101010101" charset="-122"/>
              <a:cs typeface="华文新魏" panose="02010800040101010101" charset="-122"/>
            </a:endParaRPr>
          </a:p>
          <a:p>
            <a:pPr indent="457200" algn="l" fontAlgn="auto">
              <a:lnSpc>
                <a:spcPct val="150000"/>
              </a:lnSpc>
            </a:pPr>
            <a:r>
              <a:rPr lang="zh-CN" altLang="en-US" sz="2800">
                <a:latin typeface="华文新魏" panose="02010800040101010101" charset="-122"/>
                <a:ea typeface="华文新魏" panose="02010800040101010101" charset="-122"/>
                <a:cs typeface="华文新魏" panose="02010800040101010101" charset="-122"/>
              </a:rPr>
              <a:t>我们已沉默了四十年……</a:t>
            </a:r>
            <a:endParaRPr lang="zh-CN" altLang="en-US" sz="2800">
              <a:latin typeface="华文新魏" panose="02010800040101010101" charset="-122"/>
              <a:ea typeface="华文新魏" panose="02010800040101010101" charset="-122"/>
              <a:cs typeface="华文新魏" panose="02010800040101010101" charset="-122"/>
            </a:endParaRPr>
          </a:p>
          <a:p>
            <a:pPr indent="457200" algn="l" fontAlgn="auto">
              <a:lnSpc>
                <a:spcPct val="150000"/>
              </a:lnSpc>
            </a:pPr>
            <a:r>
              <a:rPr lang="zh-CN" altLang="en-US" sz="2800">
                <a:latin typeface="华文新魏" panose="02010800040101010101" charset="-122"/>
                <a:ea typeface="华文新魏" panose="02010800040101010101" charset="-122"/>
                <a:cs typeface="华文新魏" panose="02010800040101010101" charset="-122"/>
              </a:rPr>
              <a:t>难道我们没有父母？我们的父母是生是死，却不得而知。</a:t>
            </a:r>
            <a:endParaRPr lang="zh-CN" altLang="en-US" sz="2800">
              <a:latin typeface="华文新魏" panose="02010800040101010101" charset="-122"/>
              <a:ea typeface="华文新魏" panose="02010800040101010101" charset="-122"/>
              <a:cs typeface="华文新魏" panose="02010800040101010101" charset="-122"/>
            </a:endParaRPr>
          </a:p>
          <a:p>
            <a:pPr indent="457200" algn="l" fontAlgn="auto">
              <a:lnSpc>
                <a:spcPct val="150000"/>
              </a:lnSpc>
            </a:pPr>
            <a:r>
              <a:rPr lang="zh-CN" altLang="en-US" sz="2800">
                <a:latin typeface="华文新魏" panose="02010800040101010101" charset="-122"/>
                <a:ea typeface="华文新魏" panose="02010800040101010101" charset="-122"/>
                <a:cs typeface="华文新魏" panose="02010800040101010101" charset="-122"/>
              </a:rPr>
              <a:t>『生』让我们回去奉上一杯茶，『死』则让我回去献上一炷香。</a:t>
            </a:r>
            <a:endParaRPr lang="zh-CN" altLang="en-US" sz="2800">
              <a:latin typeface="华文新魏" panose="02010800040101010101" charset="-122"/>
              <a:ea typeface="华文新魏" panose="02010800040101010101" charset="-122"/>
              <a:cs typeface="华文新魏" panose="02010800040101010101" charset="-122"/>
            </a:endParaRPr>
          </a:p>
        </p:txBody>
      </p:sp>
      <p:sp>
        <p:nvSpPr>
          <p:cNvPr id="4" name="文本框 3"/>
          <p:cNvSpPr txBox="1"/>
          <p:nvPr/>
        </p:nvSpPr>
        <p:spPr>
          <a:xfrm>
            <a:off x="5549900" y="5626100"/>
            <a:ext cx="6464300" cy="521970"/>
          </a:xfrm>
          <a:prstGeom prst="rect">
            <a:avLst/>
          </a:prstGeom>
        </p:spPr>
        <p:txBody>
          <a:bodyPr wrap="square">
            <a:spAutoFit/>
          </a:bodyPr>
          <a:p>
            <a:pPr marL="0" indent="0" algn="just" defTabSz="266700">
              <a:spcBef>
                <a:spcPct val="0"/>
              </a:spcBef>
              <a:spcAft>
                <a:spcPct val="0"/>
              </a:spcAft>
            </a:pPr>
            <a:r>
              <a:rPr lang="zh-CN" sz="2800" b="1">
                <a:latin typeface="方正清楷 简" panose="02000500000000000000" charset="-122"/>
                <a:ea typeface="方正清楷 简" panose="02000500000000000000" charset="-122"/>
              </a:rPr>
              <a:t>思考：“申请信”背后的乡愁如何解？</a:t>
            </a:r>
            <a:endParaRPr lang="zh-CN" sz="2800" b="1">
              <a:latin typeface="方正清楷 简" panose="02000500000000000000" charset="-122"/>
              <a:ea typeface="方正清楷 简"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250420" cy="7092315"/>
          </a:xfrm>
          <a:prstGeom prst="rect">
            <a:avLst/>
          </a:prstGeom>
        </p:spPr>
      </p:pic>
      <p:sp>
        <p:nvSpPr>
          <p:cNvPr id="3" name="文本框 2"/>
          <p:cNvSpPr txBox="1"/>
          <p:nvPr/>
        </p:nvSpPr>
        <p:spPr>
          <a:xfrm>
            <a:off x="534035" y="392430"/>
            <a:ext cx="4747895" cy="460375"/>
          </a:xfrm>
          <a:prstGeom prst="rect">
            <a:avLst/>
          </a:prstGeom>
          <a:noFill/>
        </p:spPr>
        <p:txBody>
          <a:bodyPr wrap="square" rtlCol="0">
            <a:spAutoFit/>
          </a:bodyPr>
          <a:p>
            <a:r>
              <a:rPr lang="zh-CN" altLang="en-US" sz="2400">
                <a:solidFill>
                  <a:schemeClr val="bg1"/>
                </a:solidFill>
                <a:latin typeface="华文中宋" panose="02010600040101010101" charset="-122"/>
                <a:ea typeface="华文中宋" panose="02010600040101010101" charset="-122"/>
                <a:cs typeface="华文中宋" panose="02010600040101010101" charset="-122"/>
              </a:rPr>
              <a:t>中等职业学校教科书·中国历史</a:t>
            </a:r>
            <a:endParaRPr lang="zh-CN" altLang="en-US" sz="2400">
              <a:solidFill>
                <a:schemeClr val="bg1"/>
              </a:solidFill>
            </a:endParaRPr>
          </a:p>
        </p:txBody>
      </p:sp>
      <p:sp>
        <p:nvSpPr>
          <p:cNvPr id="4" name="文本框 3"/>
          <p:cNvSpPr txBox="1"/>
          <p:nvPr/>
        </p:nvSpPr>
        <p:spPr>
          <a:xfrm>
            <a:off x="403225" y="4716145"/>
            <a:ext cx="11482705" cy="1753235"/>
          </a:xfrm>
          <a:prstGeom prst="rect">
            <a:avLst/>
          </a:prstGeom>
          <a:solidFill>
            <a:schemeClr val="accent3">
              <a:lumMod val="75000"/>
            </a:schemeClr>
          </a:solidFill>
        </p:spPr>
        <p:txBody>
          <a:bodyPr wrap="square" rtlCol="0">
            <a:spAutoFit/>
          </a:bodyPr>
          <a:p>
            <a:pPr indent="0" algn="just" fontAlgn="auto">
              <a:lnSpc>
                <a:spcPct val="150000"/>
              </a:lnSpc>
            </a:pPr>
            <a:r>
              <a:rPr lang="zh-CN" altLang="en-US" sz="2400">
                <a:solidFill>
                  <a:schemeClr val="bg1"/>
                </a:solidFill>
                <a:latin typeface="华文中宋" panose="02010600040101010101" charset="-122"/>
                <a:ea typeface="华文中宋" panose="02010600040101010101" charset="-122"/>
                <a:cs typeface="华文中宋" panose="02010600040101010101" charset="-122"/>
              </a:rPr>
              <a:t>课程标准：认识真理标准问题讨论和党的十一届三中全会的历史意义；认识改革开放以来中国在各个领域取得的成就以及综合国力与国际影响力的不断提高，认识“一国两制”对实现祖国完全统一的重大意义。</a:t>
            </a:r>
            <a:endParaRPr lang="zh-CN" altLang="en-US" sz="2400">
              <a:solidFill>
                <a:schemeClr val="bg1"/>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403225" y="2022475"/>
            <a:ext cx="11490325" cy="829945"/>
          </a:xfrm>
          <a:prstGeom prst="rect">
            <a:avLst/>
          </a:prstGeom>
          <a:noFill/>
        </p:spPr>
        <p:txBody>
          <a:bodyPr wrap="square" rtlCol="0">
            <a:spAutoFit/>
          </a:bodyPr>
          <a:p>
            <a:r>
              <a:rPr lang="zh-CN" altLang="en-US" sz="4800">
                <a:solidFill>
                  <a:schemeClr val="bg1"/>
                </a:solidFill>
              </a:rPr>
              <a:t>第</a:t>
            </a:r>
            <a:r>
              <a:rPr lang="en-US" altLang="zh-CN" sz="4800">
                <a:solidFill>
                  <a:schemeClr val="bg1"/>
                </a:solidFill>
              </a:rPr>
              <a:t>27</a:t>
            </a:r>
            <a:r>
              <a:rPr lang="zh-CN" altLang="en-US" sz="4800">
                <a:solidFill>
                  <a:schemeClr val="bg1"/>
                </a:solidFill>
              </a:rPr>
              <a:t>课</a:t>
            </a:r>
            <a:r>
              <a:rPr lang="en-US" altLang="zh-CN" sz="4800">
                <a:solidFill>
                  <a:schemeClr val="bg1"/>
                </a:solidFill>
              </a:rPr>
              <a:t> </a:t>
            </a:r>
            <a:r>
              <a:rPr lang="zh-CN" altLang="en-US" sz="4800">
                <a:solidFill>
                  <a:schemeClr val="bg1"/>
                </a:solidFill>
              </a:rPr>
              <a:t>改革开放与建设中国特色社会主义</a:t>
            </a:r>
            <a:endParaRPr lang="zh-CN" altLang="en-US" sz="4800">
              <a:solidFill>
                <a:schemeClr val="bg1"/>
              </a:solidFill>
            </a:endParaRPr>
          </a:p>
        </p:txBody>
      </p:sp>
      <p:sp>
        <p:nvSpPr>
          <p:cNvPr id="6" name="文本框 5"/>
          <p:cNvSpPr txBox="1"/>
          <p:nvPr/>
        </p:nvSpPr>
        <p:spPr>
          <a:xfrm>
            <a:off x="2305050" y="3225800"/>
            <a:ext cx="9304655" cy="645160"/>
          </a:xfrm>
          <a:prstGeom prst="rect">
            <a:avLst/>
          </a:prstGeom>
          <a:noFill/>
        </p:spPr>
        <p:txBody>
          <a:bodyPr wrap="square" rtlCol="0">
            <a:spAutoFit/>
          </a:bodyPr>
          <a:p>
            <a:pPr algn="r"/>
            <a:r>
              <a:rPr lang="en-US" altLang="zh-CN" sz="3600">
                <a:solidFill>
                  <a:schemeClr val="bg1"/>
                </a:solidFill>
                <a:sym typeface="+mn-ea"/>
              </a:rPr>
              <a:t>——</a:t>
            </a:r>
            <a:r>
              <a:rPr lang="zh-CN" altLang="en-US" sz="3600">
                <a:solidFill>
                  <a:schemeClr val="bg1"/>
                </a:solidFill>
                <a:sym typeface="+mn-ea"/>
              </a:rPr>
              <a:t>探寻</a:t>
            </a:r>
            <a:r>
              <a:rPr lang="en-US" altLang="zh-CN" sz="3600">
                <a:solidFill>
                  <a:schemeClr val="bg1"/>
                </a:solidFill>
                <a:sym typeface="+mn-ea"/>
              </a:rPr>
              <a:t>“</a:t>
            </a:r>
            <a:r>
              <a:rPr lang="zh-CN" altLang="en-US" sz="3600">
                <a:solidFill>
                  <a:schemeClr val="bg1"/>
                </a:solidFill>
                <a:sym typeface="+mn-ea"/>
              </a:rPr>
              <a:t>书信</a:t>
            </a:r>
            <a:r>
              <a:rPr lang="en-US" altLang="zh-CN" sz="3600">
                <a:solidFill>
                  <a:schemeClr val="bg1"/>
                </a:solidFill>
                <a:sym typeface="+mn-ea"/>
              </a:rPr>
              <a:t>”</a:t>
            </a:r>
            <a:r>
              <a:rPr lang="zh-CN" altLang="en-US" sz="3600">
                <a:solidFill>
                  <a:schemeClr val="bg1"/>
                </a:solidFill>
                <a:sym typeface="+mn-ea"/>
              </a:rPr>
              <a:t>中的时代印记</a:t>
            </a:r>
            <a:endParaRPr lang="zh-CN" altLang="en-US" sz="3600">
              <a:solidFill>
                <a:schemeClr val="bg1"/>
              </a:solidFill>
              <a:latin typeface="华文行楷" panose="02010800040101010101" charset="-122"/>
              <a:ea typeface="华文行楷" panose="02010800040101010101" charset="-122"/>
              <a:cs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30000"/>
                                  </p:iterate>
                                  <p:childTnLst>
                                    <p:set>
                                      <p:cBhvr>
                                        <p:cTn id="10" dur="500"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build="allAtOnce"/>
      <p:bldP spid="6" grpId="1"/>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0670" y="138430"/>
            <a:ext cx="5173980" cy="583565"/>
          </a:xfrm>
          <a:prstGeom prst="rect">
            <a:avLst/>
          </a:prstGeom>
          <a:noFill/>
        </p:spPr>
        <p:txBody>
          <a:bodyPr wrap="square">
            <a:spAutoFit/>
          </a:bodyPr>
          <a:p>
            <a:pPr marR="0" indent="0" defTabSz="914400" fontAlgn="auto">
              <a:lnSpc>
                <a:spcPct val="100000"/>
              </a:lnSpc>
              <a:spcBef>
                <a:spcPts val="0"/>
              </a:spcBef>
              <a:spcAft>
                <a:spcPts val="0"/>
              </a:spcAft>
              <a:buClrTx/>
              <a:buSzTx/>
              <a:buFontTx/>
              <a:buNone/>
              <a:defRPr/>
            </a:pPr>
            <a:r>
              <a:rPr kumimoji="0" lang="en-US" altLang="zh-CN" sz="3200" b="1" i="0"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黑体" panose="02010609060101010101" pitchFamily="49" charset="-122"/>
              </a:rPr>
              <a:t>3</a:t>
            </a:r>
            <a:r>
              <a:rPr kumimoji="0" lang="zh-CN" altLang="en-US" sz="3200" b="1" i="0"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黑体" panose="02010609060101010101" pitchFamily="49" charset="-122"/>
              </a:rPr>
              <a:t>、</a:t>
            </a:r>
            <a:r>
              <a:rPr kumimoji="0" lang="en-US" altLang="zh-CN" sz="3200" b="1" i="0"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3200" b="1" i="0"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黑体" panose="02010609060101010101" pitchFamily="49" charset="-122"/>
              </a:rPr>
              <a:t>一国两制</a:t>
            </a:r>
            <a:r>
              <a:rPr kumimoji="0" lang="en-US" altLang="zh-CN" sz="3200" b="1" i="0"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3200" b="1" i="0"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黑体" panose="02010609060101010101" pitchFamily="49" charset="-122"/>
                <a:hlinkClick r:id="rId1" action="ppaction://hlinkfile"/>
              </a:rPr>
              <a:t>展望</a:t>
            </a:r>
            <a:endParaRPr kumimoji="0" lang="zh-CN" altLang="en-US" sz="3200" b="1" i="0" kern="1200" cap="none" spc="0" normalizeH="0" baseline="0" noProof="0" dirty="0">
              <a:solidFill>
                <a:schemeClr val="accent2">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2"/>
          <a:stretch>
            <a:fillRect/>
          </a:stretch>
        </p:blipFill>
        <p:spPr>
          <a:xfrm>
            <a:off x="1232535" y="787400"/>
            <a:ext cx="9664700" cy="524954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0000"/>
          </a:blip>
          <a:stretch>
            <a:fillRect/>
          </a:stretch>
        </a:blipFill>
        <a:effectLst/>
      </p:bgPr>
    </p:bg>
    <p:spTree>
      <p:nvGrpSpPr>
        <p:cNvPr id="1" name=""/>
        <p:cNvGrpSpPr/>
        <p:nvPr/>
      </p:nvGrpSpPr>
      <p:grpSpPr/>
      <p:sp>
        <p:nvSpPr>
          <p:cNvPr id="27651" name="内容占位符 2"/>
          <p:cNvSpPr>
            <a:spLocks noGrp="1"/>
          </p:cNvSpPr>
          <p:nvPr/>
        </p:nvSpPr>
        <p:spPr>
          <a:xfrm>
            <a:off x="659130" y="1628775"/>
            <a:ext cx="11050270" cy="2675890"/>
          </a:xfrm>
          <a:prstGeom prst="rect">
            <a:avLst/>
          </a:prstGeom>
          <a:noFill/>
          <a:ln w="9525">
            <a:noFill/>
          </a:ln>
        </p:spPr>
        <p:txBody>
          <a:bodyPr anchor="t" anchorCtr="0"/>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150000"/>
              </a:lnSpc>
              <a:spcBef>
                <a:spcPts val="0"/>
              </a:spcBef>
            </a:pP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邓小平的</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复出信</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，中国开启了改革开放的伟大征程；</a:t>
            </a:r>
            <a:endPar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endParaRPr>
          </a:p>
          <a:p>
            <a:pPr>
              <a:lnSpc>
                <a:spcPct val="150000"/>
              </a:lnSpc>
              <a:spcBef>
                <a:spcPts val="0"/>
              </a:spcBef>
            </a:pP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小岗村的</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托孤信</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，农民们用生死契约换来丰收和希望的田野。</a:t>
            </a:r>
            <a:endPar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endParaRPr>
          </a:p>
          <a:p>
            <a:pPr>
              <a:lnSpc>
                <a:spcPct val="150000"/>
              </a:lnSpc>
              <a:spcBef>
                <a:spcPts val="0"/>
              </a:spcBef>
            </a:pP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陈秉安的</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逃港信</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，逃离与回归更加坚定了</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我家大门常打开</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的决心；</a:t>
            </a:r>
            <a:endPar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endParaRPr>
          </a:p>
          <a:p>
            <a:pPr>
              <a:lnSpc>
                <a:spcPct val="150000"/>
              </a:lnSpc>
              <a:spcBef>
                <a:spcPts val="0"/>
              </a:spcBef>
            </a:pP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老兵们的</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申请信</a:t>
            </a: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r>
              <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，更加突显了台海两岸血浓于水的骨肉亲情。</a:t>
            </a:r>
            <a:endPar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endParaRPr>
          </a:p>
          <a:p>
            <a:pPr>
              <a:lnSpc>
                <a:spcPct val="150000"/>
              </a:lnSpc>
              <a:spcBef>
                <a:spcPts val="0"/>
              </a:spcBef>
            </a:pPr>
            <a:r>
              <a:rPr lang="en-US" altLang="zh-CN"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a:t>
            </a:r>
            <a:endPar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endParaRPr>
          </a:p>
          <a:p>
            <a:pPr>
              <a:lnSpc>
                <a:spcPct val="150000"/>
              </a:lnSpc>
              <a:spcBef>
                <a:spcPts val="0"/>
              </a:spcBef>
            </a:pPr>
            <a:endParaRPr lang="zh-CN" altLang="en-US" sz="24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endParaRPr>
          </a:p>
        </p:txBody>
      </p:sp>
      <p:sp>
        <p:nvSpPr>
          <p:cNvPr id="3" name="内容占位符 2"/>
          <p:cNvSpPr>
            <a:spLocks noGrp="1"/>
          </p:cNvSpPr>
          <p:nvPr/>
        </p:nvSpPr>
        <p:spPr>
          <a:xfrm>
            <a:off x="2314575" y="4628515"/>
            <a:ext cx="7269480" cy="901700"/>
          </a:xfrm>
          <a:prstGeom prst="rect">
            <a:avLst/>
          </a:prstGeom>
          <a:solidFill>
            <a:schemeClr val="bg1">
              <a:alpha val="54000"/>
            </a:schemeClr>
          </a:solidFill>
          <a:ln w="9525">
            <a:noFill/>
          </a:ln>
        </p:spPr>
        <p:txBody>
          <a:bodyPr anchor="t" anchorCtr="0"/>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fontAlgn="base">
              <a:buNone/>
            </a:pPr>
            <a:r>
              <a:rPr lang="zh-CN" altLang="en-US" sz="4800"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sym typeface="+mn-ea"/>
              </a:rPr>
              <a:t>未来遥可期，</a:t>
            </a:r>
            <a:r>
              <a:rPr lang="zh-CN" altLang="en-US" sz="4800"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嘉信会频传。</a:t>
            </a:r>
            <a:endParaRPr lang="zh-CN" altLang="en-US" sz="4800" strike="noStrike" noProof="1">
              <a:gradFill>
                <a:gsLst>
                  <a:gs pos="0">
                    <a:srgbClr val="012D86"/>
                  </a:gs>
                  <a:gs pos="100000">
                    <a:srgbClr val="0E2557"/>
                  </a:gs>
                </a:gsLst>
                <a:lin scaled="0"/>
              </a:gradFill>
              <a:latin typeface="汉仪劲楷简" panose="00020600040101010101" charset="-122"/>
              <a:ea typeface="汉仪劲楷简" panose="00020600040101010101" charset="-122"/>
            </a:endParaRPr>
          </a:p>
        </p:txBody>
      </p:sp>
      <p:sp>
        <p:nvSpPr>
          <p:cNvPr id="4" name="标题 1"/>
          <p:cNvSpPr>
            <a:spLocks noGrp="1"/>
          </p:cNvSpPr>
          <p:nvPr/>
        </p:nvSpPr>
        <p:spPr>
          <a:xfrm>
            <a:off x="1607185" y="485458"/>
            <a:ext cx="10972800" cy="114300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defRPr sz="4400" b="0" i="0" u="none" kern="1200" baseline="0">
                <a:solidFill>
                  <a:schemeClr val="tx2"/>
                </a:solidFill>
                <a:latin typeface="+mj-lt"/>
                <a:ea typeface="+mj-ea"/>
                <a:cs typeface="+mj-cs"/>
              </a:defRPr>
            </a:lvl1pPr>
          </a:lstStyle>
          <a:p>
            <a:pPr fontAlgn="base"/>
            <a:r>
              <a:rPr lang="zh-CN" altLang="en-US" sz="48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rPr>
              <a:t>“信”的故事</a:t>
            </a:r>
            <a:endParaRPr lang="zh-CN" altLang="en-US" sz="4800" b="1" strike="noStrike" noProof="1">
              <a:gradFill>
                <a:gsLst>
                  <a:gs pos="0">
                    <a:srgbClr val="012D86"/>
                  </a:gs>
                  <a:gs pos="100000">
                    <a:srgbClr val="0E2557"/>
                  </a:gs>
                </a:gsLst>
                <a:lin scaled="0"/>
              </a:gradFill>
              <a:latin typeface="汉仪劲楷简" panose="00020600040101010101" charset="-122"/>
              <a:ea typeface="汉仪劲楷简" panose="00020600040101010101" charset="-122"/>
              <a:cs typeface="+mn-cs"/>
            </a:endParaRPr>
          </a:p>
        </p:txBody>
      </p:sp>
      <p:sp>
        <p:nvSpPr>
          <p:cNvPr id="6" name="文本框 5"/>
          <p:cNvSpPr txBox="1"/>
          <p:nvPr/>
        </p:nvSpPr>
        <p:spPr>
          <a:xfrm>
            <a:off x="0" y="0"/>
            <a:ext cx="5325745" cy="1322070"/>
          </a:xfrm>
          <a:prstGeom prst="rect">
            <a:avLst/>
          </a:prstGeom>
          <a:noFill/>
        </p:spPr>
        <p:txBody>
          <a:bodyPr wrap="square" rtlCol="0">
            <a:spAutoFit/>
          </a:bodyPr>
          <a:p>
            <a:r>
              <a:rPr lang="zh-CN" altLang="en-US" sz="8000">
                <a:latin typeface="华文行楷" panose="02010800040101010101" charset="-122"/>
                <a:ea typeface="华文行楷" panose="02010800040101010101" charset="-122"/>
              </a:rPr>
              <a:t>本课小结</a:t>
            </a:r>
            <a:endParaRPr lang="zh-CN" altLang="en-US" sz="8000">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635" y="1129030"/>
            <a:ext cx="12192000" cy="5830570"/>
          </a:xfrm>
          <a:prstGeom prst="rect">
            <a:avLst/>
          </a:prstGeom>
        </p:spPr>
      </p:pic>
      <p:sp>
        <p:nvSpPr>
          <p:cNvPr id="6" name="文本框 5"/>
          <p:cNvSpPr txBox="1"/>
          <p:nvPr/>
        </p:nvSpPr>
        <p:spPr>
          <a:xfrm>
            <a:off x="306705" y="-75565"/>
            <a:ext cx="5325745" cy="1322070"/>
          </a:xfrm>
          <a:prstGeom prst="rect">
            <a:avLst/>
          </a:prstGeom>
          <a:noFill/>
        </p:spPr>
        <p:txBody>
          <a:bodyPr wrap="square" rtlCol="0">
            <a:spAutoFit/>
          </a:bodyPr>
          <a:p>
            <a:r>
              <a:rPr lang="zh-CN" altLang="en-US" sz="8000">
                <a:latin typeface="华文行楷" panose="02010800040101010101" charset="-122"/>
                <a:ea typeface="华文行楷" panose="02010800040101010101" charset="-122"/>
              </a:rPr>
              <a:t>本课小结</a:t>
            </a:r>
            <a:endParaRPr lang="zh-CN" altLang="en-US" sz="8000">
              <a:latin typeface="华文行楷" panose="02010800040101010101" charset="-122"/>
              <a:ea typeface="华文行楷" panose="02010800040101010101" charset="-122"/>
            </a:endParaRPr>
          </a:p>
        </p:txBody>
      </p:sp>
      <p:sp>
        <p:nvSpPr>
          <p:cNvPr id="7" name="文本框 6"/>
          <p:cNvSpPr txBox="1"/>
          <p:nvPr/>
        </p:nvSpPr>
        <p:spPr>
          <a:xfrm>
            <a:off x="4063365" y="5169535"/>
            <a:ext cx="4064000" cy="1198880"/>
          </a:xfrm>
          <a:prstGeom prst="rect">
            <a:avLst/>
          </a:prstGeom>
          <a:noFill/>
        </p:spPr>
        <p:txBody>
          <a:bodyPr wrap="square" rtlCol="0">
            <a:spAutoFit/>
          </a:bodyPr>
          <a:p>
            <a:r>
              <a:rPr lang="zh-CN" altLang="en-US" sz="7200">
                <a:solidFill>
                  <a:schemeClr val="bg1"/>
                </a:solidFill>
              </a:rPr>
              <a:t>路在脚下</a:t>
            </a:r>
            <a:endParaRPr lang="zh-CN" altLang="en-US" sz="7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84505" y="851535"/>
            <a:ext cx="10510520" cy="3415030"/>
          </a:xfrm>
          <a:prstGeom prst="rect">
            <a:avLst/>
          </a:prstGeom>
          <a:ln w="12700" cap="flat" cmpd="sng" algn="ctr">
            <a:solidFill>
              <a:prstClr val="black"/>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spAutoFit/>
          </a:bodyPr>
          <a:p>
            <a:pPr indent="457200" algn="just" fontAlgn="auto">
              <a:lnSpc>
                <a:spcPct val="150000"/>
              </a:lnSpc>
            </a:pPr>
            <a:r>
              <a:rPr lang="zh-CN" altLang="en-US" sz="2400"/>
              <a:t>历史，总是在一些特殊年份以一些重大的事件，给人们以汲取智慧、继续前行的力量。改革先锋们站在历史的风口浪尖，以非凡的智慧、坚定的信念和勇往直前的精神，引领着时代的潮流，推动着社会的进步。与此同时，一群群普通大众，虽然他们或许没有显赫的地位，没有惊天动地的壮举，但他们发挥着小人物的力量，用平凡中的伟大书写着属于自己的篇章。这些看似微不足道的努力，汇聚成了推动社会前进的磅礴力量。</a:t>
            </a:r>
            <a:endParaRPr lang="zh-CN" altLang="en-US" sz="2400"/>
          </a:p>
        </p:txBody>
      </p:sp>
      <p:sp>
        <p:nvSpPr>
          <p:cNvPr id="5" name="文本框 4"/>
          <p:cNvSpPr txBox="1"/>
          <p:nvPr/>
        </p:nvSpPr>
        <p:spPr>
          <a:xfrm>
            <a:off x="944245" y="4696460"/>
            <a:ext cx="10124440" cy="1106805"/>
          </a:xfrm>
          <a:prstGeom prst="rect">
            <a:avLst/>
          </a:prstGeom>
          <a:noFill/>
        </p:spPr>
        <p:txBody>
          <a:bodyPr wrap="square" rtlCol="0" anchor="t">
            <a:spAutoFit/>
          </a:bodyPr>
          <a:p>
            <a:r>
              <a:rPr lang="zh-CN" altLang="en-US" sz="6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人民群众是历史的创造者！</a:t>
            </a:r>
            <a:endParaRPr lang="zh-CN" altLang="en-US" sz="6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文本框 5"/>
          <p:cNvSpPr txBox="1"/>
          <p:nvPr/>
        </p:nvSpPr>
        <p:spPr>
          <a:xfrm>
            <a:off x="306705" y="-75565"/>
            <a:ext cx="5325745" cy="1322070"/>
          </a:xfrm>
          <a:prstGeom prst="rect">
            <a:avLst/>
          </a:prstGeom>
          <a:noFill/>
        </p:spPr>
        <p:txBody>
          <a:bodyPr wrap="square" rtlCol="0">
            <a:spAutoFit/>
          </a:bodyPr>
          <a:p>
            <a:r>
              <a:rPr lang="zh-CN" altLang="en-US" sz="8000">
                <a:latin typeface="华文行楷" panose="02010800040101010101" charset="-122"/>
                <a:ea typeface="华文行楷" panose="02010800040101010101" charset="-122"/>
              </a:rPr>
              <a:t>小结升华</a:t>
            </a:r>
            <a:endParaRPr lang="zh-CN" altLang="en-US" sz="8000">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635"/>
            <a:ext cx="12192000" cy="6858635"/>
          </a:xfrm>
          <a:prstGeom prst="rect">
            <a:avLst/>
          </a:prstGeom>
          <a:blipFill rotWithShape="1">
            <a:blip r:embed="rId1"/>
            <a:stretch>
              <a:fillRect/>
            </a:stretch>
          </a:blipFill>
        </p:spPr>
        <p:txBody>
          <a:bodyPr>
            <a:noAutofit/>
          </a:bodyPr>
          <a:p>
            <a:pPr marL="0" indent="0" algn="just" defTabSz="266700">
              <a:spcBef>
                <a:spcPct val="0"/>
              </a:spcBef>
              <a:spcAft>
                <a:spcPct val="0"/>
              </a:spcAft>
            </a:pPr>
            <a:endParaRPr lang="zh-CN" altLang="en-US" sz="2400">
              <a:latin typeface="Calibri" panose="020F0502020204030204"/>
              <a:ea typeface="宋体" panose="02010600030101010101" pitchFamily="2" charset="-122"/>
            </a:endParaRPr>
          </a:p>
        </p:txBody>
      </p:sp>
      <p:sp>
        <p:nvSpPr>
          <p:cNvPr id="5" name="文本框 4"/>
          <p:cNvSpPr txBox="1"/>
          <p:nvPr/>
        </p:nvSpPr>
        <p:spPr>
          <a:xfrm>
            <a:off x="1705610" y="502285"/>
            <a:ext cx="9966325" cy="3322955"/>
          </a:xfrm>
          <a:prstGeom prst="rect">
            <a:avLst/>
          </a:prstGeom>
          <a:noFill/>
        </p:spPr>
        <p:txBody>
          <a:bodyPr wrap="square" rtlCol="0">
            <a:spAutoFit/>
          </a:bodyPr>
          <a:p>
            <a:pPr indent="457200" algn="just" defTabSz="266700" fontAlgn="auto">
              <a:lnSpc>
                <a:spcPct val="150000"/>
              </a:lnSpc>
              <a:spcBef>
                <a:spcPct val="0"/>
              </a:spcBef>
              <a:spcAft>
                <a:spcPct val="0"/>
              </a:spcAft>
            </a:pPr>
            <a:r>
              <a:rPr lang="zh-CN" altLang="en-US" sz="2800" b="1">
                <a:latin typeface="汉仪劲楷简" panose="00020600040101010101" charset="-122"/>
                <a:ea typeface="汉仪劲楷简" panose="00020600040101010101" charset="-122"/>
                <a:sym typeface="+mn-ea"/>
              </a:rPr>
              <a:t>适合自己的，才是最好的路。再过</a:t>
            </a:r>
            <a:r>
              <a:rPr lang="en-US" altLang="zh-CN" sz="2800" b="1">
                <a:latin typeface="汉仪劲楷简" panose="00020600040101010101" charset="-122"/>
                <a:ea typeface="汉仪劲楷简" panose="00020600040101010101" charset="-122"/>
                <a:sym typeface="+mn-ea"/>
              </a:rPr>
              <a:t>25</a:t>
            </a:r>
            <a:r>
              <a:rPr lang="zh-CN" altLang="en-US" sz="2800" b="1">
                <a:latin typeface="汉仪劲楷简" panose="00020600040101010101" charset="-122"/>
                <a:ea typeface="汉仪劲楷简" panose="00020600040101010101" charset="-122"/>
                <a:sym typeface="+mn-ea"/>
              </a:rPr>
              <a:t>年，2049年将是改革开放70周年，也是第二个百年目标中华民族复兴的中国梦实现的时候，那个时候你将在做什么？让我们一起畅想中国梦的故事，将改革开放进行到底！</a:t>
            </a:r>
            <a:endParaRPr lang="zh-CN" altLang="en-US" sz="2800" b="1">
              <a:latin typeface="汉仪劲楷简" panose="00020600040101010101" charset="-122"/>
              <a:ea typeface="汉仪劲楷简" panose="00020600040101010101" charset="-122"/>
            </a:endParaRPr>
          </a:p>
          <a:p>
            <a:pPr indent="457200" algn="just" defTabSz="266700" fontAlgn="auto">
              <a:lnSpc>
                <a:spcPct val="150000"/>
              </a:lnSpc>
              <a:spcBef>
                <a:spcPct val="0"/>
              </a:spcBef>
              <a:spcAft>
                <a:spcPct val="0"/>
              </a:spcAft>
            </a:pPr>
            <a:r>
              <a:rPr lang="zh-CN" altLang="en-US" sz="2800" b="1">
                <a:latin typeface="汉仪劲楷简" panose="00020600040101010101" charset="-122"/>
                <a:ea typeface="汉仪劲楷简" panose="00020600040101010101" charset="-122"/>
                <a:sym typeface="+mn-ea"/>
              </a:rPr>
              <a:t>【活动任务】给</a:t>
            </a:r>
            <a:r>
              <a:rPr lang="en-US" altLang="zh-CN" sz="2800" b="1">
                <a:latin typeface="汉仪劲楷简" panose="00020600040101010101" charset="-122"/>
                <a:ea typeface="汉仪劲楷简" panose="00020600040101010101" charset="-122"/>
                <a:sym typeface="+mn-ea"/>
              </a:rPr>
              <a:t>2049</a:t>
            </a:r>
            <a:r>
              <a:rPr lang="zh-CN" altLang="en-US" sz="2800" b="1">
                <a:latin typeface="汉仪劲楷简" panose="00020600040101010101" charset="-122"/>
                <a:ea typeface="汉仪劲楷简" panose="00020600040101010101" charset="-122"/>
                <a:sym typeface="+mn-ea"/>
              </a:rPr>
              <a:t>年的自己写一封信并分享。</a:t>
            </a:r>
            <a:endParaRPr lang="zh-CN" altLang="en-US" sz="2800" b="1">
              <a:latin typeface="汉仪劲楷简" panose="00020600040101010101" charset="-122"/>
              <a:ea typeface="汉仪劲楷简" panose="0002060004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88340" y="1769110"/>
            <a:ext cx="11097260" cy="3552190"/>
          </a:xfrm>
          <a:prstGeom prst="rect">
            <a:avLst/>
          </a:prstGeom>
        </p:spPr>
        <p:style>
          <a:lnRef idx="2">
            <a:schemeClr val="lt1"/>
          </a:lnRef>
          <a:fillRef idx="1">
            <a:schemeClr val="accent1"/>
          </a:fillRef>
          <a:effectRef idx="1">
            <a:schemeClr val="accent1"/>
          </a:effectRef>
          <a:fontRef idx="minor">
            <a:schemeClr val="lt1"/>
          </a:fontRef>
        </p:style>
        <p:txBody>
          <a:bodyPr>
            <a:noAutofit/>
          </a:bodyPr>
          <a:p>
            <a:pPr indent="457200" algn="just" defTabSz="266700" fontAlgn="auto">
              <a:lnSpc>
                <a:spcPct val="150000"/>
              </a:lnSpc>
              <a:spcBef>
                <a:spcPct val="0"/>
              </a:spcBef>
              <a:spcAft>
                <a:spcPct val="0"/>
              </a:spcAft>
            </a:pP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岁月印记</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改革之光：镜头下的时代对话</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在这个项目中，你将化身为时间的探索者，通过采访身边的老人，聆听他们亲身经历的改革开放故事，同时拍摄家庭或家乡中具有代表性的物件照片，这些物件见证了改革开放以来社会变迁的点点滴滴。结合个人感悟，记录下这段跨越时代的旅程，展现改革开放对普通人生活产生的深远影响。</a:t>
            </a:r>
            <a:endParaRPr lang="zh-CN" altLang="en-US" sz="2800">
              <a:latin typeface="宋体" panose="02010600030101010101" pitchFamily="2" charset="-122"/>
              <a:ea typeface="宋体" panose="02010600030101010101" pitchFamily="2" charset="-122"/>
            </a:endParaRPr>
          </a:p>
        </p:txBody>
      </p:sp>
      <p:sp>
        <p:nvSpPr>
          <p:cNvPr id="5" name="文本框 4"/>
          <p:cNvSpPr txBox="1"/>
          <p:nvPr/>
        </p:nvSpPr>
        <p:spPr>
          <a:xfrm>
            <a:off x="688340" y="0"/>
            <a:ext cx="6096000" cy="1322070"/>
          </a:xfrm>
          <a:prstGeom prst="rect">
            <a:avLst/>
          </a:prstGeom>
          <a:noFill/>
        </p:spPr>
        <p:txBody>
          <a:bodyPr wrap="square" rtlCol="0" anchor="t">
            <a:spAutoFit/>
          </a:bodyPr>
          <a:p>
            <a:r>
              <a:rPr lang="zh-CN" altLang="en-US" sz="8000">
                <a:latin typeface="华文行楷" panose="02010800040101010101" charset="-122"/>
                <a:ea typeface="华文行楷" panose="02010800040101010101" charset="-122"/>
                <a:sym typeface="+mn-ea"/>
              </a:rPr>
              <a:t>课后作业</a:t>
            </a:r>
            <a:endParaRPr lang="zh-CN" altLang="en-US" sz="8000">
              <a:latin typeface="华文行楷" panose="02010800040101010101" charset="-122"/>
              <a:ea typeface="华文行楷" panose="02010800040101010101"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255270" y="5035677"/>
            <a:ext cx="11937009" cy="1822704"/>
          </a:xfrm>
          <a:prstGeom prst="rect">
            <a:avLst/>
          </a:prstGeom>
          <a:blipFill>
            <a:blip r:embed="rId1" cstate="print"/>
            <a:stretch>
              <a:fillRect/>
            </a:stretch>
          </a:blipFill>
        </p:spPr>
        <p:txBody>
          <a:bodyPr wrap="square" lIns="0" tIns="0" rIns="0" bIns="0" rtlCol="0"/>
          <a:lstStyle/>
          <a:p/>
        </p:txBody>
      </p:sp>
      <p:sp>
        <p:nvSpPr>
          <p:cNvPr id="22" name="文本框 21"/>
          <p:cNvSpPr txBox="1"/>
          <p:nvPr/>
        </p:nvSpPr>
        <p:spPr>
          <a:xfrm>
            <a:off x="1183640" y="330200"/>
            <a:ext cx="1602105" cy="2306955"/>
          </a:xfrm>
          <a:prstGeom prst="rect">
            <a:avLst/>
          </a:prstGeom>
          <a:noFill/>
        </p:spPr>
        <p:txBody>
          <a:bodyPr wrap="square" rtlCol="0">
            <a:spAutoFit/>
          </a:bodyPr>
          <a:p>
            <a:r>
              <a:rPr lang="zh-CN" altLang="en-US" sz="7200">
                <a:latin typeface="华文新魏" panose="02010800040101010101" charset="-122"/>
                <a:ea typeface="华文新魏" panose="02010800040101010101" charset="-122"/>
              </a:rPr>
              <a:t>目录</a:t>
            </a:r>
            <a:endParaRPr lang="en-US" altLang="zh-CN" sz="7200">
              <a:latin typeface="华文新魏" panose="02010800040101010101" charset="-122"/>
              <a:ea typeface="华文新魏" panose="02010800040101010101" charset="-122"/>
            </a:endParaRPr>
          </a:p>
        </p:txBody>
      </p:sp>
      <p:sp>
        <p:nvSpPr>
          <p:cNvPr id="2" name="文本框 1"/>
          <p:cNvSpPr txBox="1"/>
          <p:nvPr/>
        </p:nvSpPr>
        <p:spPr>
          <a:xfrm>
            <a:off x="3080385" y="1132840"/>
            <a:ext cx="8161020" cy="4030980"/>
          </a:xfrm>
          <a:prstGeom prst="rect">
            <a:avLst/>
          </a:prstGeom>
          <a:noFill/>
        </p:spPr>
        <p:txBody>
          <a:bodyPr wrap="square" rtlCol="0">
            <a:spAutoFit/>
          </a:bodyPr>
          <a:p>
            <a:pPr indent="0" fontAlgn="auto">
              <a:lnSpc>
                <a:spcPct val="200000"/>
              </a:lnSpc>
            </a:pPr>
            <a:r>
              <a:rPr lang="zh-CN" altLang="en-US" sz="3200">
                <a:latin typeface="华文新魏" panose="02010800040101010101" charset="-122"/>
                <a:ea typeface="华文新魏" panose="02010800040101010101" charset="-122"/>
                <a:cs typeface="华文新魏" panose="02010800040101010101" charset="-122"/>
              </a:rPr>
              <a:t>一、一封“复出信”，铭刻历史转折之瞬</a:t>
            </a:r>
            <a:endParaRPr lang="zh-CN" altLang="en-US" sz="3200">
              <a:latin typeface="华文新魏" panose="02010800040101010101" charset="-122"/>
              <a:ea typeface="华文新魏" panose="02010800040101010101" charset="-122"/>
              <a:cs typeface="华文新魏" panose="02010800040101010101" charset="-122"/>
            </a:endParaRPr>
          </a:p>
          <a:p>
            <a:pPr indent="0" fontAlgn="auto">
              <a:lnSpc>
                <a:spcPct val="200000"/>
              </a:lnSpc>
            </a:pPr>
            <a:r>
              <a:rPr lang="zh-CN" altLang="en-US" sz="3200">
                <a:latin typeface="华文新魏" panose="02010800040101010101" charset="-122"/>
                <a:ea typeface="华文新魏" panose="02010800040101010101" charset="-122"/>
                <a:cs typeface="华文新魏" panose="02010800040101010101" charset="-122"/>
              </a:rPr>
              <a:t>二、一封“托孤信”，惊雷响彻改革之潮</a:t>
            </a:r>
            <a:endParaRPr lang="zh-CN" altLang="en-US" sz="3200">
              <a:latin typeface="华文新魏" panose="02010800040101010101" charset="-122"/>
              <a:ea typeface="华文新魏" panose="02010800040101010101" charset="-122"/>
              <a:cs typeface="华文新魏" panose="02010800040101010101" charset="-122"/>
            </a:endParaRPr>
          </a:p>
          <a:p>
            <a:pPr indent="0" fontAlgn="auto">
              <a:lnSpc>
                <a:spcPct val="200000"/>
              </a:lnSpc>
            </a:pPr>
            <a:r>
              <a:rPr lang="zh-CN" altLang="en-US" sz="3200">
                <a:latin typeface="华文新魏" panose="02010800040101010101" charset="-122"/>
                <a:ea typeface="华文新魏" panose="02010800040101010101" charset="-122"/>
                <a:cs typeface="华文新魏" panose="02010800040101010101" charset="-122"/>
              </a:rPr>
              <a:t>三、一封“逃港信”，点燃对外开放之火</a:t>
            </a:r>
            <a:endParaRPr lang="zh-CN" altLang="en-US" sz="3200">
              <a:latin typeface="华文新魏" panose="02010800040101010101" charset="-122"/>
              <a:ea typeface="华文新魏" panose="02010800040101010101" charset="-122"/>
              <a:cs typeface="华文新魏" panose="02010800040101010101" charset="-122"/>
            </a:endParaRPr>
          </a:p>
          <a:p>
            <a:pPr indent="0" fontAlgn="auto">
              <a:lnSpc>
                <a:spcPct val="200000"/>
              </a:lnSpc>
            </a:pPr>
            <a:r>
              <a:rPr lang="zh-CN" altLang="en-US" sz="3200">
                <a:latin typeface="华文新魏" panose="02010800040101010101" charset="-122"/>
                <a:ea typeface="华文新魏" panose="02010800040101010101" charset="-122"/>
                <a:cs typeface="华文新魏" panose="02010800040101010101" charset="-122"/>
              </a:rPr>
              <a:t>四、一封“申请信”，照亮统一征程之路</a:t>
            </a:r>
            <a:endParaRPr lang="en-US" altLang="zh-CN" sz="3200">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down)">
                                      <p:cBhvr>
                                        <p:cTn id="8" dur="500"/>
                                        <p:tgtEl>
                                          <p:spTgt spid="22"/>
                                        </p:tgtEl>
                                      </p:cBhvr>
                                    </p:animEffect>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425" y="0"/>
            <a:ext cx="12195264" cy="6858000"/>
          </a:xfrm>
          <a:prstGeom prst="rect">
            <a:avLst/>
          </a:prstGeom>
        </p:spPr>
      </p:pic>
      <p:sp>
        <p:nvSpPr>
          <p:cNvPr id="4" name="矩形 3"/>
          <p:cNvSpPr/>
          <p:nvPr/>
        </p:nvSpPr>
        <p:spPr>
          <a:xfrm>
            <a:off x="11325" y="87"/>
            <a:ext cx="12284364" cy="695498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811020" y="2382520"/>
            <a:ext cx="10260330" cy="829945"/>
          </a:xfrm>
          <a:prstGeom prst="rect">
            <a:avLst/>
          </a:prstGeom>
          <a:noFill/>
        </p:spPr>
        <p:txBody>
          <a:bodyPr wrap="square" rtlCol="0">
            <a:spAutoFit/>
          </a:bodyPr>
          <a:p>
            <a:r>
              <a:rPr lang="zh-CN" altLang="en-US" sz="4800">
                <a:solidFill>
                  <a:schemeClr val="bg1"/>
                </a:solidFill>
                <a:latin typeface="华文行楷" panose="02010800040101010101" charset="-122"/>
                <a:ea typeface="华文行楷" panose="02010800040101010101" charset="-122"/>
                <a:cs typeface="华文行楷" panose="02010800040101010101" charset="-122"/>
                <a:sym typeface="+mn-ea"/>
              </a:rPr>
              <a:t>一封“复出信”，铭刻历史转折之瞬</a:t>
            </a:r>
            <a:endParaRPr lang="zh-CN" altLang="en-US" sz="4800">
              <a:solidFill>
                <a:schemeClr val="bg1"/>
              </a:solidFill>
              <a:latin typeface="华文行楷" panose="02010800040101010101" charset="-122"/>
              <a:ea typeface="华文行楷" panose="02010800040101010101" charset="-122"/>
              <a:cs typeface="华文行楷" panose="02010800040101010101" charset="-122"/>
              <a:sym typeface="+mn-ea"/>
            </a:endParaRPr>
          </a:p>
        </p:txBody>
      </p:sp>
      <p:sp>
        <p:nvSpPr>
          <p:cNvPr id="6" name="文本框 5"/>
          <p:cNvSpPr txBox="1"/>
          <p:nvPr/>
        </p:nvSpPr>
        <p:spPr>
          <a:xfrm flipH="1">
            <a:off x="422275" y="1857375"/>
            <a:ext cx="1723390" cy="1572260"/>
          </a:xfrm>
          <a:prstGeom prst="rect">
            <a:avLst/>
          </a:prstGeom>
          <a:noFill/>
          <a:ln w="9525">
            <a:noFill/>
          </a:ln>
        </p:spPr>
        <p:txBody>
          <a:bodyPr wrap="square" anchor="t" anchorCtr="0">
            <a:noAutofit/>
          </a:bodyPr>
          <a:p>
            <a:r>
              <a:rPr lang="zh-CN" altLang="en-US" sz="8800" b="1" noProof="1" dirty="0">
                <a:solidFill>
                  <a:srgbClr val="FFC000"/>
                </a:solidFill>
                <a:latin typeface="汉仪颜楷繁" charset="-122"/>
                <a:ea typeface="汉仪颜楷繁" charset="-122"/>
                <a:cs typeface="+mn-cs"/>
              </a:rPr>
              <a:t>壹</a:t>
            </a:r>
            <a:endParaRPr lang="zh-CN" altLang="en-US" sz="8800" b="1" noProof="1" dirty="0">
              <a:solidFill>
                <a:srgbClr val="FFC000"/>
              </a:solidFill>
              <a:latin typeface="汉仪颜楷繁" charset="-122"/>
              <a:ea typeface="汉仪颜楷繁"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bldLst>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3" name="图片 102"/>
          <p:cNvPicPr/>
          <p:nvPr/>
        </p:nvPicPr>
        <p:blipFill>
          <a:blip r:embed="rId1"/>
          <a:stretch>
            <a:fillRect/>
          </a:stretch>
        </p:blipFill>
        <p:spPr>
          <a:xfrm>
            <a:off x="253365" y="325120"/>
            <a:ext cx="4899025" cy="4874260"/>
          </a:xfrm>
          <a:prstGeom prst="rect">
            <a:avLst/>
          </a:prstGeom>
          <a:noFill/>
          <a:ln w="9525">
            <a:noFill/>
          </a:ln>
        </p:spPr>
      </p:pic>
      <p:sp>
        <p:nvSpPr>
          <p:cNvPr id="2" name="文本框 1"/>
          <p:cNvSpPr txBox="1"/>
          <p:nvPr/>
        </p:nvSpPr>
        <p:spPr>
          <a:xfrm>
            <a:off x="5530215" y="325120"/>
            <a:ext cx="6289675" cy="4874260"/>
          </a:xfrm>
          <a:prstGeom prst="rect">
            <a:avLst/>
          </a:prstGeom>
          <a:noFill/>
        </p:spPr>
        <p:txBody>
          <a:bodyPr wrap="square" rtlCol="0" anchor="t">
            <a:noAutofit/>
          </a:bodyPr>
          <a:p>
            <a:pPr indent="0" algn="just" fontAlgn="auto">
              <a:lnSpc>
                <a:spcPct val="150000"/>
              </a:lnSpc>
              <a:buFont typeface="Arial" panose="020B0604020202020204" pitchFamily="34" charset="0"/>
              <a:buNone/>
            </a:pPr>
            <a:r>
              <a:rPr lang="zh-CN" altLang="en-US" sz="2400">
                <a:latin typeface="汉仪劲楷简" panose="00020600040101010101" charset="-122"/>
                <a:ea typeface="汉仪劲楷简" panose="00020600040101010101" charset="-122"/>
                <a:sym typeface="+mn-ea"/>
              </a:rPr>
              <a:t>材料：在伟大领袖毛主席逝世的时候，我曾向中央用书面表达我内心的悲痛和深切的悼念。我们必须世世代代地高举和捍卫这面光辉伟大的旗帜，</a:t>
            </a:r>
            <a:r>
              <a:rPr lang="zh-CN" altLang="en-US" sz="2400">
                <a:solidFill>
                  <a:schemeClr val="tx1"/>
                </a:solidFill>
                <a:latin typeface="汉仪劲楷简" panose="00020600040101010101" charset="-122"/>
                <a:ea typeface="汉仪劲楷简" panose="00020600040101010101" charset="-122"/>
                <a:sym typeface="+mn-ea"/>
              </a:rPr>
              <a:t>我们必须世世代代地用准确的完整的毛泽东思想来指导我们全党全军和全国人民，</a:t>
            </a:r>
            <a:r>
              <a:rPr lang="zh-CN" altLang="en-US" sz="2400">
                <a:latin typeface="汉仪劲楷简" panose="00020600040101010101" charset="-122"/>
                <a:ea typeface="汉仪劲楷简" panose="00020600040101010101" charset="-122"/>
                <a:sym typeface="+mn-ea"/>
              </a:rPr>
              <a:t>把党和社会主义的事业，把国际共产主义运动的事业，胜利地推向前进。</a:t>
            </a:r>
            <a:endParaRPr lang="zh-CN" altLang="en-US" sz="2400">
              <a:latin typeface="汉仪劲楷简" panose="00020600040101010101" charset="-122"/>
              <a:ea typeface="汉仪劲楷简" panose="00020600040101010101" charset="-122"/>
              <a:sym typeface="+mn-ea"/>
            </a:endParaRPr>
          </a:p>
          <a:p>
            <a:pPr indent="0" algn="r" fontAlgn="auto">
              <a:lnSpc>
                <a:spcPct val="150000"/>
              </a:lnSpc>
              <a:buFont typeface="Arial" panose="020B0604020202020204" pitchFamily="34" charset="0"/>
              <a:buNone/>
            </a:pPr>
            <a:r>
              <a:rPr lang="zh-CN" altLang="en-US" sz="2000">
                <a:latin typeface="汉仪劲楷简" panose="00020600040101010101" charset="-122"/>
                <a:ea typeface="汉仪劲楷简" panose="00020600040101010101" charset="-122"/>
                <a:sym typeface="+mn-ea"/>
              </a:rPr>
              <a:t>——1977年4月10日邓小平致中共中央的信（</a:t>
            </a:r>
            <a:r>
              <a:rPr lang="zh-CN" altLang="en-US" sz="2000" noProof="1">
                <a:latin typeface="汉仪劲楷简" panose="00020600040101010101" charset="-122"/>
                <a:ea typeface="汉仪劲楷简" panose="00020600040101010101" charset="-122"/>
              </a:rPr>
              <a:t>节选）</a:t>
            </a:r>
            <a:endParaRPr lang="zh-CN" altLang="en-US" sz="2000">
              <a:latin typeface="汉仪劲楷简" panose="00020600040101010101" charset="-122"/>
              <a:ea typeface="汉仪劲楷简" panose="00020600040101010101" charset="-122"/>
              <a:sym typeface="+mn-ea"/>
            </a:endParaRPr>
          </a:p>
          <a:p>
            <a:pPr indent="0" algn="just" fontAlgn="auto">
              <a:lnSpc>
                <a:spcPct val="150000"/>
              </a:lnSpc>
              <a:buFont typeface="Arial" panose="020B0604020202020204" pitchFamily="34" charset="0"/>
              <a:buNone/>
            </a:pPr>
            <a:endParaRPr lang="zh-CN" altLang="en-US" sz="2000">
              <a:latin typeface="汉仪劲楷简" panose="00020600040101010101" charset="-122"/>
              <a:ea typeface="汉仪劲楷简" panose="00020600040101010101" charset="-122"/>
              <a:sym typeface="+mn-ea"/>
            </a:endParaRPr>
          </a:p>
        </p:txBody>
      </p:sp>
      <p:sp>
        <p:nvSpPr>
          <p:cNvPr id="3" name="文本框 2"/>
          <p:cNvSpPr txBox="1"/>
          <p:nvPr/>
        </p:nvSpPr>
        <p:spPr>
          <a:xfrm>
            <a:off x="4079240" y="5302885"/>
            <a:ext cx="5725795" cy="583565"/>
          </a:xfrm>
          <a:prstGeom prst="rect">
            <a:avLst/>
          </a:prstGeom>
          <a:noFill/>
        </p:spPr>
        <p:txBody>
          <a:bodyPr wrap="square" rtlCol="0">
            <a:spAutoFit/>
          </a:bodyPr>
          <a:p>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任务</a:t>
            </a:r>
            <a:r>
              <a:rPr lang="en-US" altLang="zh-CN"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：为什么会写这封信？</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2225" y="0"/>
            <a:ext cx="12214225" cy="734695"/>
          </a:xfrm>
          <a:prstGeom prst="rect">
            <a:avLst/>
          </a:prstGeom>
          <a:solidFill>
            <a:srgbClr val="E04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64160" y="935355"/>
            <a:ext cx="2383790" cy="521970"/>
          </a:xfrm>
          <a:prstGeom prst="rect">
            <a:avLst/>
          </a:prstGeom>
          <a:noFill/>
        </p:spPr>
        <p:txBody>
          <a:bodyPr wrap="square" rtlCol="0">
            <a:spAutoFit/>
          </a:bodyPr>
          <a:p>
            <a:endParaRPr lang="zh-CN" altLang="en-US" sz="2800" b="1">
              <a:latin typeface="汉仪中楷简" panose="02010600000101010101" charset="-122"/>
              <a:ea typeface="汉仪中楷简" panose="02010600000101010101" charset="-122"/>
            </a:endParaRPr>
          </a:p>
        </p:txBody>
      </p:sp>
      <p:sp>
        <p:nvSpPr>
          <p:cNvPr id="3" name="文本框 2"/>
          <p:cNvSpPr txBox="1"/>
          <p:nvPr/>
        </p:nvSpPr>
        <p:spPr>
          <a:xfrm>
            <a:off x="0" y="80645"/>
            <a:ext cx="7886065" cy="583565"/>
          </a:xfrm>
          <a:prstGeom prst="rect">
            <a:avLst/>
          </a:prstGeom>
          <a:noFill/>
        </p:spPr>
        <p:txBody>
          <a:bodyPr wrap="square" rtlCol="0">
            <a:spAutoFit/>
          </a:bodyPr>
          <a:p>
            <a:r>
              <a:rPr lang="en-US" altLang="zh-CN" sz="3200">
                <a:solidFill>
                  <a:schemeClr val="bg1"/>
                </a:solidFill>
                <a:latin typeface="汉仪中楷简" panose="02010600000101010101" charset="-122"/>
                <a:ea typeface="汉仪中楷简" panose="02010600000101010101" charset="-122"/>
                <a:cs typeface="汉仪中楷简" panose="02010600000101010101" charset="-122"/>
              </a:rPr>
              <a:t>“</a:t>
            </a:r>
            <a:r>
              <a:rPr lang="zh-CN" altLang="en-US" sz="3200">
                <a:solidFill>
                  <a:schemeClr val="bg1"/>
                </a:solidFill>
                <a:latin typeface="汉仪中楷简" panose="02010600000101010101" charset="-122"/>
                <a:ea typeface="汉仪中楷简" panose="02010600000101010101" charset="-122"/>
                <a:cs typeface="汉仪中楷简" panose="02010600000101010101" charset="-122"/>
              </a:rPr>
              <a:t>信的由来</a:t>
            </a:r>
            <a:r>
              <a:rPr lang="en-US" altLang="zh-CN" sz="3200">
                <a:solidFill>
                  <a:schemeClr val="bg1"/>
                </a:solidFill>
                <a:latin typeface="汉仪中楷简" panose="02010600000101010101" charset="-122"/>
                <a:ea typeface="汉仪中楷简" panose="02010600000101010101" charset="-122"/>
                <a:cs typeface="汉仪中楷简" panose="02010600000101010101" charset="-122"/>
              </a:rPr>
              <a:t>”——</a:t>
            </a:r>
            <a:r>
              <a:rPr lang="zh-CN" altLang="en-US" sz="3200">
                <a:solidFill>
                  <a:schemeClr val="bg1"/>
                </a:solidFill>
                <a:latin typeface="汉仪中楷简" panose="02010600000101010101" charset="-122"/>
                <a:ea typeface="汉仪中楷简" panose="02010600000101010101" charset="-122"/>
                <a:cs typeface="汉仪中楷简" panose="02010600000101010101" charset="-122"/>
              </a:rPr>
              <a:t>改革的前夜•思想的挣扎</a:t>
            </a:r>
            <a:endParaRPr lang="zh-CN" altLang="en-US" sz="3200">
              <a:solidFill>
                <a:schemeClr val="bg1"/>
              </a:solidFill>
              <a:latin typeface="汉仪中楷简" panose="02010600000101010101" charset="-122"/>
              <a:ea typeface="汉仪中楷简" panose="02010600000101010101" charset="-122"/>
              <a:cs typeface="汉仪中楷简" panose="02010600000101010101" charset="-122"/>
            </a:endParaRPr>
          </a:p>
        </p:txBody>
      </p:sp>
      <p:sp>
        <p:nvSpPr>
          <p:cNvPr id="14" name="文本框 13"/>
          <p:cNvSpPr txBox="1"/>
          <p:nvPr/>
        </p:nvSpPr>
        <p:spPr>
          <a:xfrm>
            <a:off x="403860" y="1203325"/>
            <a:ext cx="11538585" cy="1014730"/>
          </a:xfrm>
          <a:prstGeom prst="rect">
            <a:avLst/>
          </a:prstGeom>
          <a:noFill/>
        </p:spPr>
        <p:txBody>
          <a:bodyPr wrap="square" rtlCol="0">
            <a:spAutoFit/>
          </a:bodyPr>
          <a:p>
            <a:pPr algn="just">
              <a:lnSpc>
                <a:spcPct val="125000"/>
              </a:lnSpc>
              <a:spcBef>
                <a:spcPts val="0"/>
              </a:spcBef>
              <a:spcAft>
                <a:spcPts val="0"/>
              </a:spcAft>
            </a:pPr>
            <a:r>
              <a:rPr lang="zh-CN" altLang="en-US" sz="2400">
                <a:latin typeface="黑体" panose="02010609060101010101" pitchFamily="49" charset="-122"/>
                <a:ea typeface="黑体" panose="02010609060101010101" pitchFamily="49" charset="-122"/>
                <a:cs typeface="黑体" panose="02010609060101010101" pitchFamily="49" charset="-122"/>
              </a:rPr>
              <a:t>背景：文化大革命结束后依然还在推行“两个凡是”，这引起普遍的不满，因此针对“两个凡是”展开了一场真理问题标准问题的大讨论。</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pic>
        <p:nvPicPr>
          <p:cNvPr id="18" name="图片 -2147482615" descr="E:\丁苗苗\2019\课件\历史 必修 中外历史纲要上册（新教材新标准）\276.TIF"/>
          <p:cNvPicPr>
            <a:picLocks noChangeAspect="1"/>
          </p:cNvPicPr>
          <p:nvPr/>
        </p:nvPicPr>
        <p:blipFill>
          <a:blip r:embed="rId1" r:link="rId2">
            <a:biLevel thresh="50000"/>
          </a:blip>
          <a:stretch>
            <a:fillRect/>
          </a:stretch>
        </p:blipFill>
        <p:spPr>
          <a:xfrm>
            <a:off x="5560060" y="3026410"/>
            <a:ext cx="6382385" cy="3256280"/>
          </a:xfrm>
          <a:prstGeom prst="rect">
            <a:avLst/>
          </a:prstGeom>
          <a:noFill/>
          <a:ln w="9525">
            <a:noFill/>
          </a:ln>
          <a:effectLst>
            <a:outerShdw blurRad="50800" dist="38100" dir="2700000" algn="tl" rotWithShape="0">
              <a:prstClr val="black">
                <a:alpha val="40000"/>
              </a:prstClr>
            </a:outerShdw>
          </a:effectLst>
        </p:spPr>
      </p:pic>
      <p:pic>
        <p:nvPicPr>
          <p:cNvPr id="19" name="图片 18" descr="391A7954A1F003B3D54E1040FC4BB4F8"/>
          <p:cNvPicPr>
            <a:picLocks noChangeAspect="1"/>
          </p:cNvPicPr>
          <p:nvPr/>
        </p:nvPicPr>
        <p:blipFill>
          <a:blip r:embed="rId3">
            <a:clrChange>
              <a:clrFrom>
                <a:srgbClr val="000000">
                  <a:alpha val="100000"/>
                </a:srgbClr>
              </a:clrFrom>
              <a:clrTo>
                <a:srgbClr val="000000">
                  <a:alpha val="100000"/>
                  <a:alpha val="0"/>
                </a:srgbClr>
              </a:clrTo>
            </a:clrChange>
          </a:blip>
          <a:srcRect b="23069"/>
          <a:stretch>
            <a:fillRect/>
          </a:stretch>
        </p:blipFill>
        <p:spPr>
          <a:xfrm>
            <a:off x="212090" y="3583305"/>
            <a:ext cx="2971800" cy="3036570"/>
          </a:xfrm>
          <a:prstGeom prst="rect">
            <a:avLst/>
          </a:prstGeom>
        </p:spPr>
      </p:pic>
      <p:sp>
        <p:nvSpPr>
          <p:cNvPr id="20" name="云形标注 19"/>
          <p:cNvSpPr/>
          <p:nvPr/>
        </p:nvSpPr>
        <p:spPr>
          <a:xfrm>
            <a:off x="1805305" y="2938145"/>
            <a:ext cx="3755390" cy="1624330"/>
          </a:xfrm>
          <a:prstGeom prst="cloudCallout">
            <a:avLst>
              <a:gd name="adj1" fmla="val -41961"/>
              <a:gd name="adj2" fmla="val 8508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1" name="文本框 20"/>
          <p:cNvSpPr txBox="1"/>
          <p:nvPr/>
        </p:nvSpPr>
        <p:spPr>
          <a:xfrm>
            <a:off x="2176145" y="3219450"/>
            <a:ext cx="3013075" cy="1086485"/>
          </a:xfrm>
          <a:prstGeom prst="rect">
            <a:avLst/>
          </a:prstGeom>
          <a:noFill/>
        </p:spPr>
        <p:txBody>
          <a:bodyPr wrap="square" rtlCol="0" anchor="t">
            <a:spAutoFit/>
          </a:bodyPr>
          <a:p>
            <a:pPr algn="just">
              <a:lnSpc>
                <a:spcPct val="90000"/>
              </a:lnSpc>
            </a:pPr>
            <a:r>
              <a:rPr lang="en-US" altLang="zh-CN">
                <a:latin typeface="楷体" panose="02010609060101010101" charset="-122"/>
                <a:ea typeface="楷体" panose="02010609060101010101" charset="-122"/>
                <a:cs typeface="楷体" panose="02010609060101010101" charset="-122"/>
              </a:rPr>
              <a:t>    </a:t>
            </a:r>
            <a:r>
              <a:rPr lang="zh-CN" altLang="en-US">
                <a:latin typeface="楷体" panose="02010609060101010101" charset="-122"/>
                <a:ea typeface="楷体" panose="02010609060101010101" charset="-122"/>
                <a:cs typeface="楷体" panose="02010609060101010101" charset="-122"/>
              </a:rPr>
              <a:t>凡是毛主席做出的决策，我们都坚决维护；凡是毛主席的指示，我们都始终不渝地遵循。</a:t>
            </a:r>
            <a:endParaRPr lang="zh-CN" altLang="en-US">
              <a:latin typeface="楷体" panose="02010609060101010101" charset="-122"/>
              <a:ea typeface="楷体" panose="02010609060101010101" charset="-122"/>
              <a:cs typeface="楷体" panose="02010609060101010101" charset="-122"/>
            </a:endParaRPr>
          </a:p>
        </p:txBody>
      </p:sp>
      <p:sp>
        <p:nvSpPr>
          <p:cNvPr id="22" name="文本框 21"/>
          <p:cNvSpPr txBox="1"/>
          <p:nvPr/>
        </p:nvSpPr>
        <p:spPr>
          <a:xfrm>
            <a:off x="212090" y="4033520"/>
            <a:ext cx="459740" cy="910590"/>
          </a:xfrm>
          <a:prstGeom prst="rect">
            <a:avLst/>
          </a:prstGeom>
          <a:noFill/>
        </p:spPr>
        <p:txBody>
          <a:bodyPr vert="eaVert" wrap="square" rtlCol="0">
            <a:spAutoFit/>
          </a:bodyPr>
          <a:p>
            <a:r>
              <a:rPr lang="zh-CN" altLang="en-US">
                <a:latin typeface="米开飘逸行楷减细版" panose="03000600000000000000" charset="-122"/>
                <a:ea typeface="米开飘逸行楷减细版" panose="03000600000000000000" charset="-122"/>
              </a:rPr>
              <a:t>华国锋</a:t>
            </a:r>
            <a:endParaRPr lang="zh-CN" altLang="en-US">
              <a:latin typeface="米开飘逸行楷减细版" panose="03000600000000000000" charset="-122"/>
              <a:ea typeface="米开飘逸行楷减细版" panose="03000600000000000000" charset="-122"/>
            </a:endParaRPr>
          </a:p>
        </p:txBody>
      </p:sp>
      <p:sp>
        <p:nvSpPr>
          <p:cNvPr id="23" name="文本框 22"/>
          <p:cNvSpPr txBox="1"/>
          <p:nvPr/>
        </p:nvSpPr>
        <p:spPr>
          <a:xfrm>
            <a:off x="5802630" y="6282690"/>
            <a:ext cx="6272530" cy="312420"/>
          </a:xfrm>
          <a:prstGeom prst="rect">
            <a:avLst/>
          </a:prstGeom>
          <a:noFill/>
        </p:spPr>
        <p:txBody>
          <a:bodyPr wrap="square" rtlCol="0" anchor="t">
            <a:spAutoFit/>
          </a:bodyPr>
          <a:p>
            <a:pPr algn="just">
              <a:lnSpc>
                <a:spcPct val="90000"/>
              </a:lnSpc>
            </a:pPr>
            <a:r>
              <a:rPr lang="zh-CN" altLang="en-US" sz="1600">
                <a:latin typeface="仿宋" panose="02010609060101010101" charset="-122"/>
                <a:ea typeface="仿宋" panose="02010609060101010101" charset="-122"/>
              </a:rPr>
              <a:t>◎《光明日报》发表《实践是检验真理的唯一标准》评论员文章</a:t>
            </a:r>
            <a:endParaRPr lang="zh-CN" altLang="en-US" sz="1600">
              <a:latin typeface="仿宋" panose="02010609060101010101" charset="-122"/>
              <a:ea typeface="仿宋" panose="02010609060101010101" charset="-122"/>
            </a:endParaRPr>
          </a:p>
        </p:txBody>
      </p:sp>
      <p:sp>
        <p:nvSpPr>
          <p:cNvPr id="24" name="文本框 23"/>
          <p:cNvSpPr txBox="1"/>
          <p:nvPr/>
        </p:nvSpPr>
        <p:spPr>
          <a:xfrm>
            <a:off x="1858010" y="2046605"/>
            <a:ext cx="8808720" cy="583565"/>
          </a:xfrm>
          <a:prstGeom prst="rect">
            <a:avLst/>
          </a:prstGeom>
          <a:noFill/>
        </p:spPr>
        <p:txBody>
          <a:bodyPr wrap="square" rtlCol="0" anchor="t">
            <a:spAutoFit/>
          </a:bodyPr>
          <a:p>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任务</a:t>
            </a:r>
            <a:r>
              <a:rPr lang="en-US" altLang="zh-CN"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2</a:t>
            </a:r>
            <a:r>
              <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：为哪场会议的召开奠定了思想理论基础？</a:t>
            </a:r>
            <a:endParaRPr lang="zh-CN" alt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2225" y="0"/>
            <a:ext cx="12214225" cy="734695"/>
          </a:xfrm>
          <a:prstGeom prst="rect">
            <a:avLst/>
          </a:prstGeom>
          <a:solidFill>
            <a:srgbClr val="E04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0" y="80645"/>
            <a:ext cx="11090910" cy="583565"/>
          </a:xfrm>
          <a:prstGeom prst="rect">
            <a:avLst/>
          </a:prstGeom>
          <a:noFill/>
        </p:spPr>
        <p:txBody>
          <a:bodyPr wrap="square" rtlCol="0">
            <a:spAutoFit/>
          </a:bodyPr>
          <a:p>
            <a:r>
              <a:rPr lang="en-US" altLang="zh-CN" sz="3200">
                <a:solidFill>
                  <a:schemeClr val="bg1"/>
                </a:solidFill>
                <a:latin typeface="汉仪中楷简" panose="02010600000101010101" charset="-122"/>
                <a:ea typeface="汉仪中楷简" panose="02010600000101010101" charset="-122"/>
                <a:cs typeface="汉仪中楷简" panose="02010600000101010101" charset="-122"/>
              </a:rPr>
              <a:t>“</a:t>
            </a:r>
            <a:r>
              <a:rPr lang="zh-CN" altLang="en-US" sz="3200">
                <a:solidFill>
                  <a:schemeClr val="bg1"/>
                </a:solidFill>
                <a:latin typeface="汉仪中楷简" panose="02010600000101010101" charset="-122"/>
                <a:ea typeface="汉仪中楷简" panose="02010600000101010101" charset="-122"/>
                <a:cs typeface="汉仪中楷简" panose="02010600000101010101" charset="-122"/>
              </a:rPr>
              <a:t>信的落实</a:t>
            </a:r>
            <a:r>
              <a:rPr lang="en-US" altLang="zh-CN" sz="3200">
                <a:solidFill>
                  <a:schemeClr val="bg1"/>
                </a:solidFill>
                <a:latin typeface="汉仪中楷简" panose="02010600000101010101" charset="-122"/>
                <a:ea typeface="汉仪中楷简" panose="02010600000101010101" charset="-122"/>
                <a:cs typeface="汉仪中楷简" panose="02010600000101010101" charset="-122"/>
              </a:rPr>
              <a:t>”——</a:t>
            </a:r>
            <a:r>
              <a:rPr lang="zh-CN" altLang="en-US" sz="3200">
                <a:solidFill>
                  <a:schemeClr val="bg1"/>
                </a:solidFill>
                <a:latin typeface="汉仪中楷简" panose="02010600000101010101" charset="-122"/>
                <a:ea typeface="汉仪中楷简" panose="02010600000101010101" charset="-122"/>
                <a:cs typeface="汉仪中楷简" panose="02010600000101010101" charset="-122"/>
              </a:rPr>
              <a:t>十一届三中全会召开（</a:t>
            </a:r>
            <a:r>
              <a:rPr lang="en-US" altLang="zh-CN" sz="3200">
                <a:solidFill>
                  <a:schemeClr val="bg1"/>
                </a:solidFill>
                <a:latin typeface="汉仪中楷简" panose="02010600000101010101" charset="-122"/>
                <a:ea typeface="汉仪中楷简" panose="02010600000101010101" charset="-122"/>
                <a:cs typeface="汉仪中楷简" panose="02010600000101010101" charset="-122"/>
              </a:rPr>
              <a:t>1978</a:t>
            </a:r>
            <a:r>
              <a:rPr lang="zh-CN" altLang="en-US" sz="3200">
                <a:solidFill>
                  <a:schemeClr val="bg1"/>
                </a:solidFill>
                <a:latin typeface="汉仪中楷简" panose="02010600000101010101" charset="-122"/>
                <a:ea typeface="汉仪中楷简" panose="02010600000101010101" charset="-122"/>
                <a:cs typeface="汉仪中楷简" panose="02010600000101010101" charset="-122"/>
              </a:rPr>
              <a:t>年</a:t>
            </a:r>
            <a:r>
              <a:rPr lang="en-US" altLang="zh-CN" sz="3200">
                <a:solidFill>
                  <a:schemeClr val="bg1"/>
                </a:solidFill>
                <a:latin typeface="汉仪中楷简" panose="02010600000101010101" charset="-122"/>
                <a:ea typeface="汉仪中楷简" panose="02010600000101010101" charset="-122"/>
                <a:cs typeface="汉仪中楷简" panose="02010600000101010101" charset="-122"/>
              </a:rPr>
              <a:t>12</a:t>
            </a:r>
            <a:r>
              <a:rPr lang="zh-CN" altLang="en-US" sz="3200">
                <a:solidFill>
                  <a:schemeClr val="bg1"/>
                </a:solidFill>
                <a:latin typeface="汉仪中楷简" panose="02010600000101010101" charset="-122"/>
                <a:ea typeface="汉仪中楷简" panose="02010600000101010101" charset="-122"/>
                <a:cs typeface="汉仪中楷简" panose="02010600000101010101" charset="-122"/>
              </a:rPr>
              <a:t>月）</a:t>
            </a:r>
            <a:endParaRPr lang="zh-CN" altLang="en-US" sz="3200">
              <a:solidFill>
                <a:schemeClr val="bg1"/>
              </a:solidFill>
              <a:latin typeface="汉仪中楷简" panose="02010600000101010101" charset="-122"/>
              <a:ea typeface="汉仪中楷简" panose="02010600000101010101" charset="-122"/>
              <a:cs typeface="汉仪中楷简" panose="02010600000101010101" charset="-122"/>
            </a:endParaRPr>
          </a:p>
        </p:txBody>
      </p:sp>
      <p:sp>
        <p:nvSpPr>
          <p:cNvPr id="8" name="文本框 7"/>
          <p:cNvSpPr txBox="1"/>
          <p:nvPr/>
        </p:nvSpPr>
        <p:spPr>
          <a:xfrm>
            <a:off x="314325" y="1419860"/>
            <a:ext cx="11539855" cy="2861310"/>
          </a:xfrm>
          <a:prstGeom prst="rect">
            <a:avLst/>
          </a:prstGeom>
          <a:noFill/>
        </p:spPr>
        <p:txBody>
          <a:bodyPr wrap="square" rtlCol="0" anchor="t">
            <a:spAutoFit/>
          </a:bodyPr>
          <a:p>
            <a:pPr indent="457200" algn="just" fontAlgn="auto">
              <a:lnSpc>
                <a:spcPct val="150000"/>
              </a:lnSpc>
              <a:spcBef>
                <a:spcPts val="0"/>
              </a:spcBef>
              <a:spcAft>
                <a:spcPts val="0"/>
              </a:spcAft>
              <a:buClrTx/>
              <a:buSzTx/>
              <a:buNone/>
            </a:pPr>
            <a:r>
              <a:rPr lang="zh-CN" altLang="en-US" sz="2400" b="1">
                <a:latin typeface="汉仪劲楷简" panose="00020600040101010101" charset="-122"/>
                <a:ea typeface="汉仪劲楷简" panose="00020600040101010101" charset="-122"/>
                <a:sym typeface="+mn-ea"/>
              </a:rPr>
              <a:t>这次全会冲破了长期以来“左”倾错误的严重束缚，彻底否定“两个凡是”的错误方针，高度评价关于真理标准问题的讨论；果断结束“以阶级斗争为纲”，作出了把党和国家的工作中心转移到经济建设上来，实行改革开放的历史性决策。全会强调充分发扬民主，健全党的民主集中制，审查解决了历史上遗留的一批重大问题和一些重要领导人的功过是非问题，作出彻底否定“文化大革命”的重大决策。</a:t>
            </a:r>
            <a:endParaRPr lang="zh-CN" altLang="en-US" sz="2400" b="1">
              <a:latin typeface="汉仪劲楷简" panose="00020600040101010101" charset="-122"/>
              <a:ea typeface="汉仪劲楷简" panose="00020600040101010101" charset="-122"/>
              <a:sym typeface="+mn-ea"/>
            </a:endParaRPr>
          </a:p>
        </p:txBody>
      </p:sp>
      <p:sp>
        <p:nvSpPr>
          <p:cNvPr id="33" name="文本框 32"/>
          <p:cNvSpPr txBox="1">
            <a:spLocks noChangeArrowheads="1"/>
          </p:cNvSpPr>
          <p:nvPr/>
        </p:nvSpPr>
        <p:spPr bwMode="auto">
          <a:xfrm>
            <a:off x="2827020" y="1928495"/>
            <a:ext cx="6849110" cy="534035"/>
          </a:xfrm>
          <a:prstGeom prst="rect">
            <a:avLst/>
          </a:prstGeom>
          <a:solidFill>
            <a:schemeClr val="accent4"/>
          </a:solid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5000"/>
              </a:spcBef>
            </a:pPr>
            <a:r>
              <a:rPr lang="zh-CN" altLang="en-US" sz="2400" b="1" dirty="0">
                <a:solidFill>
                  <a:schemeClr val="bg1"/>
                </a:solidFill>
                <a:latin typeface="黑体" panose="02010609060101010101" pitchFamily="49" charset="-122"/>
                <a:ea typeface="黑体" panose="02010609060101010101" pitchFamily="49" charset="-122"/>
              </a:rPr>
              <a:t>转折一：“两个凡是”</a:t>
            </a:r>
            <a:r>
              <a:rPr lang="en-US" altLang="zh-CN" sz="2400" b="1" dirty="0">
                <a:solidFill>
                  <a:schemeClr val="bg1"/>
                </a:solidFill>
                <a:latin typeface="黑体" panose="02010609060101010101" pitchFamily="49" charset="-122"/>
                <a:ea typeface="黑体" panose="02010609060101010101" pitchFamily="49" charset="-122"/>
              </a:rPr>
              <a:t>——</a:t>
            </a:r>
            <a:r>
              <a:rPr lang="zh-CN" altLang="en-US" sz="2400" b="1" dirty="0">
                <a:solidFill>
                  <a:schemeClr val="bg1"/>
                </a:solidFill>
                <a:latin typeface="黑体" panose="02010609060101010101" pitchFamily="49" charset="-122"/>
                <a:ea typeface="黑体" panose="02010609060101010101" pitchFamily="49" charset="-122"/>
              </a:rPr>
              <a:t>解放思想，实事求是</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10" name="文本框 9"/>
          <p:cNvSpPr txBox="1">
            <a:spLocks noChangeArrowheads="1"/>
          </p:cNvSpPr>
          <p:nvPr/>
        </p:nvSpPr>
        <p:spPr bwMode="auto">
          <a:xfrm>
            <a:off x="3646805" y="3060700"/>
            <a:ext cx="6184900" cy="534035"/>
          </a:xfrm>
          <a:prstGeom prst="rect">
            <a:avLst/>
          </a:prstGeom>
          <a:solidFill>
            <a:schemeClr val="accent4"/>
          </a:solid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5000"/>
              </a:spcBef>
            </a:pPr>
            <a:r>
              <a:rPr lang="zh-CN" altLang="en-US" sz="2400" b="1" dirty="0">
                <a:solidFill>
                  <a:schemeClr val="bg1"/>
                </a:solidFill>
                <a:latin typeface="黑体" panose="02010609060101010101" pitchFamily="49" charset="-122"/>
                <a:ea typeface="黑体" panose="02010609060101010101" pitchFamily="49" charset="-122"/>
              </a:rPr>
              <a:t>转折二：</a:t>
            </a:r>
            <a:r>
              <a:rPr lang="zh-CN" altLang="en-US" sz="2400" b="1" dirty="0">
                <a:solidFill>
                  <a:schemeClr val="bg1"/>
                </a:solidFill>
                <a:latin typeface="黑体" panose="02010609060101010101" pitchFamily="49" charset="-122"/>
                <a:ea typeface="黑体" panose="02010609060101010101" pitchFamily="49" charset="-122"/>
                <a:sym typeface="+mn-ea"/>
              </a:rPr>
              <a:t>阶级斗争——经济建设、改革开放</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11" name="文本框 10"/>
          <p:cNvSpPr txBox="1">
            <a:spLocks noChangeArrowheads="1"/>
          </p:cNvSpPr>
          <p:nvPr/>
        </p:nvSpPr>
        <p:spPr bwMode="auto">
          <a:xfrm>
            <a:off x="2503805" y="4274820"/>
            <a:ext cx="7919720" cy="534035"/>
          </a:xfrm>
          <a:prstGeom prst="rect">
            <a:avLst/>
          </a:prstGeom>
          <a:solidFill>
            <a:schemeClr val="accent4"/>
          </a:solid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5000"/>
              </a:spcBef>
            </a:pPr>
            <a:r>
              <a:rPr lang="zh-CN" altLang="en-US" sz="2400" b="1" dirty="0">
                <a:solidFill>
                  <a:schemeClr val="bg1"/>
                </a:solidFill>
                <a:latin typeface="黑体" panose="02010609060101010101" pitchFamily="49" charset="-122"/>
                <a:ea typeface="黑体" panose="02010609060101010101" pitchFamily="49" charset="-122"/>
              </a:rPr>
              <a:t>转折三：</a:t>
            </a:r>
            <a:r>
              <a:rPr lang="zh-CN" altLang="en-US" sz="2400" b="1" dirty="0">
                <a:solidFill>
                  <a:schemeClr val="bg1"/>
                </a:solidFill>
                <a:latin typeface="黑体" panose="02010609060101010101" pitchFamily="49" charset="-122"/>
                <a:ea typeface="黑体" panose="02010609060101010101" pitchFamily="49" charset="-122"/>
                <a:sym typeface="+mn-ea"/>
              </a:rPr>
              <a:t>形成了以邓小平为核心的党的第二代领导集体</a:t>
            </a:r>
            <a:endParaRPr lang="zh-CN" altLang="en-US" sz="2400" b="1" dirty="0">
              <a:solidFill>
                <a:schemeClr val="bg1"/>
              </a:solidFill>
              <a:latin typeface="黑体" panose="02010609060101010101" pitchFamily="49" charset="-122"/>
              <a:ea typeface="黑体" panose="02010609060101010101" pitchFamily="49" charset="-122"/>
              <a:sym typeface="+mn-ea"/>
            </a:endParaRPr>
          </a:p>
        </p:txBody>
      </p:sp>
      <p:sp>
        <p:nvSpPr>
          <p:cNvPr id="13" name="文本框 12"/>
          <p:cNvSpPr txBox="1"/>
          <p:nvPr/>
        </p:nvSpPr>
        <p:spPr>
          <a:xfrm>
            <a:off x="314325" y="808355"/>
            <a:ext cx="10637520" cy="521970"/>
          </a:xfrm>
          <a:prstGeom prst="rect">
            <a:avLst/>
          </a:prstGeom>
          <a:noFill/>
        </p:spPr>
        <p:txBody>
          <a:bodyPr wrap="square" rtlCol="0" anchor="t">
            <a:spAutoFit/>
          </a:bodyPr>
          <a:p>
            <a:r>
              <a:rPr lang="zh-CN" sz="2800">
                <a:latin typeface="方正清楷 简" panose="02000500000000000000" charset="-122"/>
                <a:ea typeface="方正清楷 简" panose="02000500000000000000" charset="-122"/>
                <a:sym typeface="+mn-ea"/>
              </a:rPr>
              <a:t>任务</a:t>
            </a:r>
            <a:r>
              <a:rPr lang="en-US" altLang="zh-CN" sz="2800">
                <a:latin typeface="方正清楷 简" panose="02000500000000000000" charset="-122"/>
                <a:ea typeface="方正清楷 简" panose="02000500000000000000" charset="-122"/>
                <a:sym typeface="+mn-ea"/>
              </a:rPr>
              <a:t>3</a:t>
            </a:r>
            <a:r>
              <a:rPr lang="zh-CN" sz="2800">
                <a:latin typeface="方正清楷 简" panose="02000500000000000000" charset="-122"/>
                <a:ea typeface="方正清楷 简" panose="02000500000000000000" charset="-122"/>
                <a:sym typeface="+mn-ea"/>
              </a:rPr>
              <a:t>：为什么说十一届三中全会实现了具有深远意义的伟大转折?</a:t>
            </a:r>
            <a:endParaRPr lang="zh-CN" sz="2800">
              <a:latin typeface="方正清楷 简" panose="02000500000000000000" charset="-122"/>
              <a:ea typeface="方正清楷 简" panose="02000500000000000000" charset="-122"/>
              <a:sym typeface="+mn-ea"/>
            </a:endParaRPr>
          </a:p>
        </p:txBody>
      </p:sp>
      <p:sp>
        <p:nvSpPr>
          <p:cNvPr id="15" name="Text Box 2"/>
          <p:cNvSpPr txBox="1">
            <a:spLocks noChangeArrowheads="1"/>
          </p:cNvSpPr>
          <p:nvPr/>
        </p:nvSpPr>
        <p:spPr bwMode="auto">
          <a:xfrm>
            <a:off x="2096400" y="5201107"/>
            <a:ext cx="2336800" cy="1384995"/>
          </a:xfrm>
          <a:prstGeom prst="rect">
            <a:avLst/>
          </a:prstGeom>
          <a:noFill/>
          <a:ln w="9525">
            <a:noFill/>
            <a:miter lim="800000"/>
          </a:ln>
          <a:effectLst/>
        </p:spPr>
        <p:txBody>
          <a:bodyPr>
            <a:spAutoFit/>
          </a:bodyPr>
          <a:p>
            <a:pPr marL="0" marR="0" lvl="0" indent="0" algn="l" defTabSz="914400" rtl="0" eaLnBrk="1" fontAlgn="base" latinLnBrk="0" hangingPunct="1">
              <a:lnSpc>
                <a:spcPct val="10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①新道路</a:t>
            </a:r>
            <a:endParaRPr kumimoji="0"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②新理论</a:t>
            </a:r>
            <a:endParaRPr kumimoji="0" lang="en-US" altLang="zh-CN"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③新时期</a:t>
            </a:r>
            <a:endParaRPr kumimoji="0"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 name="Text Box 3"/>
          <p:cNvSpPr txBox="1">
            <a:spLocks noChangeArrowheads="1"/>
          </p:cNvSpPr>
          <p:nvPr/>
        </p:nvSpPr>
        <p:spPr bwMode="auto">
          <a:xfrm>
            <a:off x="3758733" y="5184214"/>
            <a:ext cx="7518400" cy="501650"/>
          </a:xfrm>
          <a:prstGeom prst="rect">
            <a:avLst/>
          </a:prstGeom>
          <a:noFill/>
          <a:ln w="9525">
            <a:noFill/>
            <a:miter lim="800000"/>
          </a:ln>
          <a:effectLst/>
        </p:spPr>
        <p:txBody>
          <a:bodyPr>
            <a:spAutoFit/>
          </a:bodyPr>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665"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中国特色社会主义道路</a:t>
            </a:r>
            <a:r>
              <a:rPr kumimoji="0" lang="zh-CN" altLang="en-US" sz="2665"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正式开辟</a:t>
            </a:r>
            <a:endParaRPr kumimoji="0" lang="zh-CN" altLang="en-US" sz="2665"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7" name="Text Box 3"/>
          <p:cNvSpPr txBox="1">
            <a:spLocks noChangeArrowheads="1"/>
          </p:cNvSpPr>
          <p:nvPr/>
        </p:nvSpPr>
        <p:spPr bwMode="auto">
          <a:xfrm>
            <a:off x="3758733" y="5642221"/>
            <a:ext cx="7518400" cy="501650"/>
          </a:xfrm>
          <a:prstGeom prst="rect">
            <a:avLst/>
          </a:prstGeom>
          <a:noFill/>
          <a:ln w="9525">
            <a:noFill/>
            <a:miter lim="800000"/>
          </a:ln>
          <a:effectLst/>
        </p:spPr>
        <p:txBody>
          <a:bodyPr>
            <a:spAutoFit/>
          </a:bodyPr>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665"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黑体" panose="02010609060101010101" pitchFamily="49" charset="-122"/>
              </a:rPr>
              <a:t>中国特色社会主义理论</a:t>
            </a:r>
            <a:r>
              <a:rPr kumimoji="0" lang="zh-CN" altLang="en-US" sz="2665"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黑体" panose="02010609060101010101" pitchFamily="49" charset="-122"/>
              </a:rPr>
              <a:t>形成发展</a:t>
            </a:r>
            <a:endParaRPr kumimoji="0" lang="zh-CN" altLang="en-US" sz="2665"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18" name="Text Box 3"/>
          <p:cNvSpPr txBox="1">
            <a:spLocks noChangeArrowheads="1"/>
          </p:cNvSpPr>
          <p:nvPr/>
        </p:nvSpPr>
        <p:spPr bwMode="auto">
          <a:xfrm>
            <a:off x="3758565" y="6057265"/>
            <a:ext cx="7116445" cy="521970"/>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665"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进入</a:t>
            </a:r>
            <a:r>
              <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改革开放</a:t>
            </a:r>
            <a:r>
              <a:rPr kumimoji="0" lang="zh-CN" altLang="en-US" sz="2665"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和社会主义现代化建设</a:t>
            </a:r>
            <a:r>
              <a:rPr kumimoji="0" lang="zh-CN" altLang="en-US" sz="2665"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新时期</a:t>
            </a:r>
            <a:endParaRPr kumimoji="0" lang="zh-CN" altLang="en-US" sz="2665"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4" name="文本框 13"/>
          <p:cNvSpPr txBox="1"/>
          <p:nvPr/>
        </p:nvSpPr>
        <p:spPr>
          <a:xfrm>
            <a:off x="446405" y="5325110"/>
            <a:ext cx="4064000" cy="460375"/>
          </a:xfrm>
          <a:prstGeom prst="rect">
            <a:avLst/>
          </a:prstGeom>
          <a:noFill/>
        </p:spPr>
        <p:txBody>
          <a:bodyPr wrap="square" rtlCol="0">
            <a:spAutoFit/>
          </a:bodyPr>
          <a:p>
            <a:r>
              <a:rPr lang="zh-CN" altLang="en-US" sz="2400" b="1">
                <a:latin typeface="汉仪劲楷简" panose="00020600040101010101" charset="-122"/>
                <a:ea typeface="汉仪劲楷简" panose="00020600040101010101" charset="-122"/>
              </a:rPr>
              <a:t>意义：</a:t>
            </a:r>
            <a:endParaRPr lang="zh-CN" altLang="en-US" sz="2400" b="1">
              <a:latin typeface="汉仪劲楷简" panose="00020600040101010101" charset="-122"/>
              <a:ea typeface="汉仪劲楷简" panose="0002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down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3" grpId="0" bldLvl="0" animBg="1"/>
      <p:bldP spid="33" grpId="1" animBg="1"/>
      <p:bldP spid="10" grpId="0" bldLvl="0" animBg="1"/>
      <p:bldP spid="10" grpId="1" animBg="1"/>
      <p:bldP spid="11" grpId="0" bldLvl="0" animBg="1"/>
      <p:bldP spid="11" grpId="1" animBg="1"/>
      <p:bldP spid="15" grpId="0" bldLvl="0" animBg="1"/>
      <p:bldP spid="16" grpId="0" bldLvl="0" animBg="1"/>
      <p:bldP spid="17" grpId="0" bldLvl="0" animBg="1"/>
      <p:bldP spid="18" grpId="0" bldLvl="0" animBg="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425" y="0"/>
            <a:ext cx="12195264" cy="6858000"/>
          </a:xfrm>
          <a:prstGeom prst="rect">
            <a:avLst/>
          </a:prstGeom>
        </p:spPr>
      </p:pic>
      <p:sp>
        <p:nvSpPr>
          <p:cNvPr id="4" name="矩形 3"/>
          <p:cNvSpPr/>
          <p:nvPr/>
        </p:nvSpPr>
        <p:spPr>
          <a:xfrm>
            <a:off x="-105" y="-11978"/>
            <a:ext cx="12284364" cy="695498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811020" y="2382520"/>
            <a:ext cx="10260330" cy="829945"/>
          </a:xfrm>
          <a:prstGeom prst="rect">
            <a:avLst/>
          </a:prstGeom>
          <a:noFill/>
        </p:spPr>
        <p:txBody>
          <a:bodyPr wrap="square" rtlCol="0">
            <a:spAutoFit/>
          </a:bodyPr>
          <a:p>
            <a:r>
              <a:rPr lang="zh-CN" altLang="en-US" sz="4800">
                <a:solidFill>
                  <a:schemeClr val="bg1"/>
                </a:solidFill>
                <a:latin typeface="华文行楷" panose="02010800040101010101" charset="-122"/>
                <a:ea typeface="华文行楷" panose="02010800040101010101" charset="-122"/>
                <a:cs typeface="华文行楷" panose="02010800040101010101" charset="-122"/>
                <a:sym typeface="+mn-ea"/>
              </a:rPr>
              <a:t>一封“托孤信”，惊雷响彻改革之潮</a:t>
            </a:r>
            <a:endParaRPr lang="zh-CN" altLang="en-US" sz="4800">
              <a:solidFill>
                <a:schemeClr val="bg1"/>
              </a:solidFill>
              <a:latin typeface="华文新魏" panose="02010800040101010101" charset="-122"/>
              <a:ea typeface="华文新魏" panose="02010800040101010101" charset="-122"/>
              <a:cs typeface="华文新魏" panose="02010800040101010101" charset="-122"/>
              <a:sym typeface="+mn-ea"/>
            </a:endParaRPr>
          </a:p>
        </p:txBody>
      </p:sp>
      <p:sp>
        <p:nvSpPr>
          <p:cNvPr id="6" name="文本框 5"/>
          <p:cNvSpPr txBox="1"/>
          <p:nvPr/>
        </p:nvSpPr>
        <p:spPr>
          <a:xfrm flipH="1">
            <a:off x="201295" y="1857375"/>
            <a:ext cx="1986280" cy="2303145"/>
          </a:xfrm>
          <a:prstGeom prst="rect">
            <a:avLst/>
          </a:prstGeom>
          <a:noFill/>
          <a:ln w="9525">
            <a:noFill/>
          </a:ln>
        </p:spPr>
        <p:txBody>
          <a:bodyPr wrap="square" anchor="t" anchorCtr="0">
            <a:noAutofit/>
          </a:bodyPr>
          <a:p>
            <a:r>
              <a:rPr lang="zh-CN" altLang="en-US" sz="8800" b="1" noProof="1" dirty="0">
                <a:solidFill>
                  <a:srgbClr val="FFC000"/>
                </a:solidFill>
                <a:latin typeface="汉仪颜楷繁" charset="-122"/>
                <a:ea typeface="汉仪颜楷繁" charset="-122"/>
                <a:cs typeface="+mn-cs"/>
              </a:rPr>
              <a:t>贰</a:t>
            </a:r>
            <a:endParaRPr lang="zh-CN" altLang="en-US" sz="8800" b="1" noProof="1" dirty="0">
              <a:solidFill>
                <a:srgbClr val="FFC000"/>
              </a:solidFill>
              <a:latin typeface="汉仪颜楷繁" charset="-122"/>
              <a:ea typeface="汉仪颜楷繁"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bldLst>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2225" y="0"/>
            <a:ext cx="12214225" cy="734695"/>
          </a:xfrm>
          <a:prstGeom prst="rect">
            <a:avLst/>
          </a:prstGeom>
          <a:solidFill>
            <a:srgbClr val="E04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2870" y="75565"/>
            <a:ext cx="8458835" cy="583565"/>
          </a:xfrm>
          <a:prstGeom prst="rect">
            <a:avLst/>
          </a:prstGeom>
          <a:noFill/>
        </p:spPr>
        <p:txBody>
          <a:bodyPr wrap="square" rtlCol="0">
            <a:spAutoFit/>
          </a:bodyPr>
          <a:p>
            <a:r>
              <a:rPr lang="zh-CN" sz="3200">
                <a:solidFill>
                  <a:schemeClr val="bg1"/>
                </a:solidFill>
                <a:latin typeface="汉仪中楷简" panose="02010600000101010101" charset="-122"/>
                <a:ea typeface="汉仪中楷简" panose="02010600000101010101" charset="-122"/>
                <a:cs typeface="汉仪中楷简" panose="02010600000101010101" charset="-122"/>
              </a:rPr>
              <a:t>对内改革：</a:t>
            </a:r>
            <a:r>
              <a:rPr sz="3200">
                <a:solidFill>
                  <a:schemeClr val="bg1"/>
                </a:solidFill>
                <a:latin typeface="汉仪中楷简" panose="02010600000101010101" charset="-122"/>
                <a:ea typeface="汉仪中楷简" panose="02010600000101010101" charset="-122"/>
                <a:cs typeface="汉仪中楷简" panose="02010600000101010101" charset="-122"/>
              </a:rPr>
              <a:t>农村先行——家庭联产承包责任制</a:t>
            </a:r>
            <a:endParaRPr sz="3200">
              <a:solidFill>
                <a:schemeClr val="bg1"/>
              </a:solidFill>
              <a:latin typeface="汉仪中楷简" panose="02010600000101010101" charset="-122"/>
              <a:ea typeface="汉仪中楷简" panose="02010600000101010101" charset="-122"/>
              <a:cs typeface="汉仪中楷简" panose="02010600000101010101" charset="-122"/>
            </a:endParaRPr>
          </a:p>
        </p:txBody>
      </p:sp>
      <p:sp>
        <p:nvSpPr>
          <p:cNvPr id="14" name="文本框 13"/>
          <p:cNvSpPr txBox="1"/>
          <p:nvPr/>
        </p:nvSpPr>
        <p:spPr>
          <a:xfrm>
            <a:off x="1822450" y="6545580"/>
            <a:ext cx="7371715" cy="339725"/>
          </a:xfrm>
          <a:prstGeom prst="rect">
            <a:avLst/>
          </a:prstGeom>
          <a:noFill/>
        </p:spPr>
        <p:txBody>
          <a:bodyPr wrap="square" rtlCol="0" anchor="t">
            <a:spAutoFit/>
          </a:bodyPr>
          <a:p>
            <a:pPr algn="just">
              <a:lnSpc>
                <a:spcPct val="90000"/>
              </a:lnSpc>
            </a:pPr>
            <a:r>
              <a:rPr lang="zh-CN" altLang="en-US">
                <a:solidFill>
                  <a:srgbClr val="326185"/>
                </a:solidFill>
                <a:latin typeface="方正宋刻本秀楷简体" panose="02000000000000000000" charset="-122"/>
                <a:ea typeface="方正宋刻本秀楷简体" panose="02000000000000000000" charset="-122"/>
                <a:cs typeface="方正宋刻本秀楷简体" panose="02000000000000000000" charset="-122"/>
              </a:rPr>
              <a:t>◎</a:t>
            </a:r>
            <a:r>
              <a:rPr lang="en-US" altLang="zh-CN">
                <a:solidFill>
                  <a:srgbClr val="326185"/>
                </a:solidFill>
                <a:latin typeface="方正宋刻本秀楷简体" panose="02000000000000000000" charset="-122"/>
                <a:ea typeface="方正宋刻本秀楷简体" panose="02000000000000000000" charset="-122"/>
                <a:cs typeface="方正宋刻本秀楷简体" panose="02000000000000000000" charset="-122"/>
              </a:rPr>
              <a:t>1978</a:t>
            </a:r>
            <a:r>
              <a:rPr lang="zh-CN" altLang="en-US">
                <a:solidFill>
                  <a:srgbClr val="326185"/>
                </a:solidFill>
                <a:latin typeface="方正宋刻本秀楷简体" panose="02000000000000000000" charset="-122"/>
                <a:ea typeface="方正宋刻本秀楷简体" panose="02000000000000000000" charset="-122"/>
                <a:cs typeface="方正宋刻本秀楷简体" panose="02000000000000000000" charset="-122"/>
              </a:rPr>
              <a:t>年，安徽省凤阳县小岗生产队社员签订的全国第一份包干合同书</a:t>
            </a:r>
            <a:endParaRPr lang="zh-CN" altLang="en-US">
              <a:solidFill>
                <a:srgbClr val="326185"/>
              </a:solidFill>
              <a:latin typeface="方正宋刻本秀楷简体" panose="02000000000000000000" charset="-122"/>
              <a:ea typeface="方正宋刻本秀楷简体" panose="02000000000000000000" charset="-122"/>
              <a:cs typeface="方正宋刻本秀楷简体" panose="02000000000000000000" charset="-122"/>
            </a:endParaRPr>
          </a:p>
        </p:txBody>
      </p:sp>
      <p:pic>
        <p:nvPicPr>
          <p:cNvPr id="7" name="图片 6"/>
          <p:cNvPicPr>
            <a:picLocks noChangeAspect="1"/>
          </p:cNvPicPr>
          <p:nvPr/>
        </p:nvPicPr>
        <p:blipFill>
          <a:blip r:embed="rId1"/>
          <a:stretch>
            <a:fillRect/>
          </a:stretch>
        </p:blipFill>
        <p:spPr>
          <a:xfrm>
            <a:off x="856615" y="734695"/>
            <a:ext cx="9980930" cy="5810885"/>
          </a:xfrm>
          <a:prstGeom prst="rect">
            <a:avLst/>
          </a:prstGeom>
        </p:spPr>
      </p:pic>
      <p:sp>
        <p:nvSpPr>
          <p:cNvPr id="8" name="矩形标注 7"/>
          <p:cNvSpPr/>
          <p:nvPr/>
        </p:nvSpPr>
        <p:spPr>
          <a:xfrm>
            <a:off x="1699260" y="3796665"/>
            <a:ext cx="8439150" cy="1814829"/>
          </a:xfrm>
          <a:prstGeom prst="wedgeRectCallout">
            <a:avLst>
              <a:gd name="adj1" fmla="val 33286"/>
              <a:gd name="adj2" fmla="val -89271"/>
            </a:avLst>
          </a:prstGeom>
        </p:spPr>
        <p:style>
          <a:lnRef idx="2">
            <a:schemeClr val="dk1"/>
          </a:lnRef>
          <a:fillRef idx="1">
            <a:schemeClr val="lt1"/>
          </a:fillRef>
          <a:effectRef idx="0">
            <a:schemeClr val="dk1"/>
          </a:effectRef>
          <a:fontRef idx="minor">
            <a:schemeClr val="dk1"/>
          </a:fontRef>
        </p:style>
        <p:txBody>
          <a:bodyPr wrap="square">
            <a:spAutoFit/>
          </a:bodyPr>
          <a:p>
            <a:pPr indent="457200" algn="just" fontAlgn="auto">
              <a:lnSpc>
                <a:spcPct val="100000"/>
              </a:lnSpc>
            </a:pPr>
            <a:r>
              <a:rPr lang="zh-CN" altLang="en-US" sz="2800" b="1" dirty="0">
                <a:latin typeface="华文楷体" panose="02010600040101010101" charset="-122"/>
                <a:ea typeface="华文楷体" panose="02010600040101010101" charset="-122"/>
                <a:cs typeface="华文楷体" panose="02010600040101010101" charset="-122"/>
              </a:rPr>
              <a:t>“我们分田到户，每户户主签字盖章。如此后能干，每户保证完成每户全年上缴的公粮，不再向国家伸手要钱要粮。</a:t>
            </a:r>
            <a:r>
              <a:rPr lang="zh-CN" altLang="en-US" sz="2800" b="1" dirty="0">
                <a:solidFill>
                  <a:srgbClr val="C00000"/>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如不成，我们干部坐牢杀头也甘心</a:t>
            </a:r>
            <a:r>
              <a:rPr lang="zh-CN" altLang="en-US" sz="2800" b="1" dirty="0">
                <a:latin typeface="华文楷体" panose="02010600040101010101" charset="-122"/>
                <a:ea typeface="华文楷体" panose="02010600040101010101" charset="-122"/>
                <a:cs typeface="华文楷体" panose="02010600040101010101" charset="-122"/>
              </a:rPr>
              <a:t>，大家社员也保证把我们的孩子养活到</a:t>
            </a:r>
            <a:r>
              <a:rPr lang="en-US" altLang="zh-CN" sz="2800" b="1" dirty="0">
                <a:latin typeface="华文楷体" panose="02010600040101010101" charset="-122"/>
                <a:ea typeface="华文楷体" panose="02010600040101010101" charset="-122"/>
                <a:cs typeface="华文楷体" panose="02010600040101010101" charset="-122"/>
              </a:rPr>
              <a:t>18</a:t>
            </a:r>
            <a:r>
              <a:rPr lang="zh-CN" altLang="en-US" sz="2800" b="1" dirty="0">
                <a:latin typeface="华文楷体" panose="02010600040101010101" charset="-122"/>
                <a:ea typeface="华文楷体" panose="02010600040101010101" charset="-122"/>
                <a:cs typeface="华文楷体" panose="02010600040101010101" charset="-122"/>
              </a:rPr>
              <a:t>岁。”</a:t>
            </a:r>
            <a:endParaRPr lang="zh-CN" altLang="en-US" sz="2800" b="1" dirty="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525.95,&quot;left&quot;:18.25,&quot;top&quot;:57,&quot;width&quot;:868.65}"/>
</p:tagLst>
</file>

<file path=ppt/tags/tag64.xml><?xml version="1.0" encoding="utf-8"?>
<p:tagLst xmlns:p="http://schemas.openxmlformats.org/presentationml/2006/main">
  <p:tag name="KSO_WM_DIAGRAM_VIRTUALLY_FRAME" val="{&quot;height&quot;:525.95,&quot;left&quot;:18.25,&quot;top&quot;:57,&quot;width&quot;:868.65}"/>
</p:tagLst>
</file>

<file path=ppt/tags/tag65.xml><?xml version="1.0" encoding="utf-8"?>
<p:tagLst xmlns:p="http://schemas.openxmlformats.org/presentationml/2006/main">
  <p:tag name="KSO_WM_DIAGRAM_VIRTUALLY_FRAME" val="{&quot;height&quot;:525.95,&quot;left&quot;:18.25,&quot;top&quot;:57,&quot;width&quot;:868.65}"/>
</p:tagLst>
</file>

<file path=ppt/tags/tag66.xml><?xml version="1.0" encoding="utf-8"?>
<p:tagLst xmlns:p="http://schemas.openxmlformats.org/presentationml/2006/main">
  <p:tag name="KSO_WM_DIAGRAM_VIRTUALLY_FRAME" val="{&quot;height&quot;:525.95,&quot;left&quot;:18.25,&quot;top&quot;:57,&quot;width&quot;:868.65}"/>
</p:tagLst>
</file>

<file path=ppt/tags/tag67.xml><?xml version="1.0" encoding="utf-8"?>
<p:tagLst xmlns:p="http://schemas.openxmlformats.org/presentationml/2006/main">
  <p:tag name="KSO_WM_DIAGRAM_VIRTUALLY_FRAME" val="{&quot;height&quot;:525.95,&quot;left&quot;:18.25,&quot;top&quot;:57,&quot;width&quot;:868.65}"/>
</p:tagLst>
</file>

<file path=ppt/tags/tag68.xml><?xml version="1.0" encoding="utf-8"?>
<p:tagLst xmlns:p="http://schemas.openxmlformats.org/presentationml/2006/main">
  <p:tag name="KSO_WM_DIAGRAM_VIRTUALLY_FRAME" val="{&quot;height&quot;:525.95,&quot;left&quot;:18.25,&quot;top&quot;:57,&quot;width&quot;:868.65}"/>
</p:tagLst>
</file>

<file path=ppt/tags/tag69.xml><?xml version="1.0" encoding="utf-8"?>
<p:tagLst xmlns:p="http://schemas.openxmlformats.org/presentationml/2006/main">
  <p:tag name="KSO_WM_DIAGRAM_VIRTUALLY_FRAME" val="{&quot;height&quot;:525.95,&quot;left&quot;:18.25,&quot;top&quot;:57,&quot;width&quot;:868.6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525.95,&quot;left&quot;:18.25,&quot;top&quot;:57,&quot;width&quot;:868.65}"/>
</p:tagLst>
</file>

<file path=ppt/tags/tag71.xml><?xml version="1.0" encoding="utf-8"?>
<p:tagLst xmlns:p="http://schemas.openxmlformats.org/presentationml/2006/main">
  <p:tag name="KSO_WM_DIAGRAM_VIRTUALLY_FRAME" val="{&quot;height&quot;:525.95,&quot;left&quot;:18.25,&quot;top&quot;:57,&quot;width&quot;:868.65}"/>
</p:tagLst>
</file>

<file path=ppt/tags/tag72.xml><?xml version="1.0" encoding="utf-8"?>
<p:tagLst xmlns:p="http://schemas.openxmlformats.org/presentationml/2006/main">
  <p:tag name="KSO_WM_DIAGRAM_VIRTUALLY_FRAME" val="{&quot;height&quot;:525.95,&quot;left&quot;:18.25,&quot;top&quot;:57,&quot;width&quot;:868.65}"/>
</p:tagLst>
</file>

<file path=ppt/tags/tag73.xml><?xml version="1.0" encoding="utf-8"?>
<p:tagLst xmlns:p="http://schemas.openxmlformats.org/presentationml/2006/main">
  <p:tag name="KSO_WM_DIAGRAM_VIRTUALLY_FRAME" val="{&quot;height&quot;:229.5,&quot;left&quot;:222.7,&quot;top&quot;:277.45,&quot;width&quot;:659.6}"/>
</p:tagLst>
</file>

<file path=ppt/tags/tag74.xml><?xml version="1.0" encoding="utf-8"?>
<p:tagLst xmlns:p="http://schemas.openxmlformats.org/presentationml/2006/main">
  <p:tag name="KSO_WM_DIAGRAM_VIRTUALLY_FRAME" val="{&quot;height&quot;:229.5,&quot;left&quot;:222.7,&quot;top&quot;:277.45,&quot;width&quot;:659.6}"/>
</p:tagLst>
</file>

<file path=ppt/tags/tag75.xml><?xml version="1.0" encoding="utf-8"?>
<p:tagLst xmlns:p="http://schemas.openxmlformats.org/presentationml/2006/main">
  <p:tag name="KSO_WM_DIAGRAM_VIRTUALLY_FRAME" val="{&quot;height&quot;:229.5,&quot;left&quot;:222.7,&quot;top&quot;:277.45,&quot;width&quot;:659.6}"/>
</p:tagLst>
</file>

<file path=ppt/tags/tag76.xml><?xml version="1.0" encoding="utf-8"?>
<p:tagLst xmlns:p="http://schemas.openxmlformats.org/presentationml/2006/main">
  <p:tag name="KSO_WM_DIAGRAM_VIRTUALLY_FRAME" val="{&quot;height&quot;:229.5,&quot;left&quot;:222.7,&quot;top&quot;:277.45,&quot;width&quot;:659.6}"/>
</p:tagLst>
</file>

<file path=ppt/tags/tag77.xml><?xml version="1.0" encoding="utf-8"?>
<p:tagLst xmlns:p="http://schemas.openxmlformats.org/presentationml/2006/main">
  <p:tag name="resource_record_key" val="{&quot;13&quot;:[19971666]}"/>
  <p:tag name="commondata" val="eyJoZGlkIjoiYzZiODg0ZjA5Zjc4NzExYjEwMWRjMTc2Y2JlMTk0ZDU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3171</Words>
  <Application>WPS 演示</Application>
  <PresentationFormat>宽屏</PresentationFormat>
  <Paragraphs>323</Paragraphs>
  <Slides>25</Slides>
  <Notes>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Arial</vt:lpstr>
      <vt:lpstr>宋体</vt:lpstr>
      <vt:lpstr>Wingdings</vt:lpstr>
      <vt:lpstr>Wingdings</vt:lpstr>
      <vt:lpstr>楷体</vt:lpstr>
      <vt:lpstr>华文中宋</vt:lpstr>
      <vt:lpstr>华文行楷</vt:lpstr>
      <vt:lpstr>华文新魏</vt:lpstr>
      <vt:lpstr>汉仪颜楷繁</vt:lpstr>
      <vt:lpstr>汉仪劲楷简</vt:lpstr>
      <vt:lpstr>汉仪中楷简</vt:lpstr>
      <vt:lpstr>黑体</vt:lpstr>
      <vt:lpstr>米开飘逸行楷减细版</vt:lpstr>
      <vt:lpstr>仿宋</vt:lpstr>
      <vt:lpstr>Calibri</vt:lpstr>
      <vt:lpstr>方正清楷 简</vt:lpstr>
      <vt:lpstr>方正宋刻本秀楷简体</vt:lpstr>
      <vt:lpstr>华文楷体</vt:lpstr>
      <vt:lpstr>微软雅黑</vt:lpstr>
      <vt:lpstr>Calibri</vt:lpstr>
      <vt:lpstr>Times New Roman</vt:lpstr>
      <vt:lpstr>Verdana</vt:lpstr>
      <vt:lpstr>汉仪昌黎宋刻本(原版)简</vt:lpstr>
      <vt:lpstr>Arial Unicode MS</vt:lpstr>
      <vt:lpstr>WPS</vt:lpstr>
      <vt:lpstr>路在何方？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“大逃港”的背后</vt:lpstr>
      <vt:lpstr>PowerPoint 演示文稿</vt:lpstr>
      <vt:lpstr>PowerPoint 演示文稿</vt:lpstr>
      <vt:lpstr>由“逃港”到“回归”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心动</cp:lastModifiedBy>
  <cp:revision>179</cp:revision>
  <dcterms:created xsi:type="dcterms:W3CDTF">2019-06-19T02:08:00Z</dcterms:created>
  <dcterms:modified xsi:type="dcterms:W3CDTF">2024-12-15T04:30:13Z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4454E3766F534F359C5E7F89F6E6A8D1_13</vt:lpwstr>
  </property>
</Properties>
</file>