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handoutMasters/handoutMaster1.xml" ContentType="application/vnd.openxmlformats-officedocument.presentationml.handoutMaster+xml"/>
  <Override PartName="/ppt/media/image10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3"/>
    <p:sldMasterId id="2147483657" r:id="rId4"/>
  </p:sldMasterIdLst>
  <p:notesMasterIdLst>
    <p:notesMasterId r:id="rId7"/>
  </p:notesMasterIdLst>
  <p:handoutMasterIdLst>
    <p:handoutMasterId r:id="rId28"/>
  </p:handoutMasterIdLst>
  <p:sldIdLst>
    <p:sldId id="313" r:id="rId5"/>
    <p:sldId id="339" r:id="rId6"/>
    <p:sldId id="328" r:id="rId8"/>
    <p:sldId id="320" r:id="rId9"/>
    <p:sldId id="315" r:id="rId10"/>
    <p:sldId id="321" r:id="rId11"/>
    <p:sldId id="291" r:id="rId12"/>
    <p:sldId id="340" r:id="rId13"/>
    <p:sldId id="314" r:id="rId14"/>
    <p:sldId id="335" r:id="rId15"/>
    <p:sldId id="259" r:id="rId16"/>
    <p:sldId id="301" r:id="rId17"/>
    <p:sldId id="341" r:id="rId18"/>
    <p:sldId id="323" r:id="rId19"/>
    <p:sldId id="331" r:id="rId20"/>
    <p:sldId id="330" r:id="rId21"/>
    <p:sldId id="326" r:id="rId22"/>
    <p:sldId id="265" r:id="rId23"/>
    <p:sldId id="333" r:id="rId24"/>
    <p:sldId id="260" r:id="rId25"/>
    <p:sldId id="338" r:id="rId26"/>
    <p:sldId id="327" r:id="rId27"/>
  </p:sldIdLst>
  <p:sldSz cx="12192000" cy="6858000" type="screen4x3"/>
  <p:notesSz cx="6858000" cy="9144000"/>
  <p:embeddedFontLst>
    <p:embeddedFont>
      <p:font typeface="微软雅黑" panose="020B0503020204020204" pitchFamily="34" charset="-122"/>
      <p:regular r:id="rId33"/>
    </p:embeddedFont>
    <p:embeddedFont>
      <p:font typeface="楷体" panose="02010609060101010101" charset="-122"/>
      <p:regular r:id="rId34"/>
    </p:embeddedFont>
    <p:embeddedFont>
      <p:font typeface="方正楷体_GB2312" panose="02000000000000000000" charset="-122"/>
      <p:regular r:id="rId35"/>
    </p:embeddedFont>
    <p:embeddedFont>
      <p:font typeface="等线" panose="02010600030101010101" charset="-122"/>
      <p:regular r:id="rId36"/>
    </p:embeddedFont>
    <p:embeddedFont>
      <p:font typeface="等线 Light" panose="02010600030101010101" charset="-122"/>
      <p:regular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9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C70"/>
    <a:srgbClr val="E40D08"/>
    <a:srgbClr val="1B3B54"/>
    <a:srgbClr val="DAE3F3"/>
    <a:srgbClr val="F1F1F1"/>
    <a:srgbClr val="2B4E74"/>
    <a:srgbClr val="EADDCC"/>
    <a:srgbClr val="A6A6A6"/>
    <a:srgbClr val="CFA064"/>
    <a:srgbClr val="E1A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95244" autoAdjust="0"/>
  </p:normalViewPr>
  <p:slideViewPr>
    <p:cSldViewPr snapToGrid="0" showGuides="1">
      <p:cViewPr>
        <p:scale>
          <a:sx n="76" d="100"/>
          <a:sy n="76" d="100"/>
        </p:scale>
        <p:origin x="-672" y="120"/>
      </p:cViewPr>
      <p:guideLst>
        <p:guide orient="horz" pos="2162"/>
        <p:guide pos="39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405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/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/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1029"/>
          <p:cNvSpPr/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481E9F4-2B09-4D7E-A026-6D995500C7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/>
          <a:srcRect r="20082" b="20239"/>
          <a:stretch>
            <a:fillRect/>
          </a:stretch>
        </p:blipFill>
        <p:spPr>
          <a:xfrm>
            <a:off x="9756518" y="3902602"/>
            <a:ext cx="2425957" cy="29268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/>
          <a:srcRect b="25948"/>
          <a:stretch>
            <a:fillRect/>
          </a:stretch>
        </p:blipFill>
        <p:spPr>
          <a:xfrm>
            <a:off x="28575" y="5389504"/>
            <a:ext cx="4175415" cy="1439922"/>
          </a:xfrm>
          <a:prstGeom prst="rect">
            <a:avLst/>
          </a:prstGeom>
        </p:spPr>
      </p:pic>
      <p:sp>
        <p:nvSpPr>
          <p:cNvPr id="4" name="任意多边形 3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65308 w 12192000"/>
              <a:gd name="connsiteY0" fmla="*/ 45000 h 6858000"/>
              <a:gd name="connsiteX1" fmla="*/ 44400 w 12192000"/>
              <a:gd name="connsiteY1" fmla="*/ 265908 h 6858000"/>
              <a:gd name="connsiteX2" fmla="*/ 44400 w 12192000"/>
              <a:gd name="connsiteY2" fmla="*/ 6592092 h 6858000"/>
              <a:gd name="connsiteX3" fmla="*/ 265308 w 12192000"/>
              <a:gd name="connsiteY3" fmla="*/ 6813000 h 6858000"/>
              <a:gd name="connsiteX4" fmla="*/ 11926692 w 12192000"/>
              <a:gd name="connsiteY4" fmla="*/ 6813000 h 6858000"/>
              <a:gd name="connsiteX5" fmla="*/ 12147600 w 12192000"/>
              <a:gd name="connsiteY5" fmla="*/ 6592092 h 6858000"/>
              <a:gd name="connsiteX6" fmla="*/ 12147600 w 12192000"/>
              <a:gd name="connsiteY6" fmla="*/ 265908 h 6858000"/>
              <a:gd name="connsiteX7" fmla="*/ 11926692 w 12192000"/>
              <a:gd name="connsiteY7" fmla="*/ 450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65308" y="45000"/>
                </a:moveTo>
                <a:cubicBezTo>
                  <a:pt x="143304" y="45000"/>
                  <a:pt x="44400" y="143904"/>
                  <a:pt x="44400" y="265908"/>
                </a:cubicBezTo>
                <a:lnTo>
                  <a:pt x="44400" y="6592092"/>
                </a:lnTo>
                <a:cubicBezTo>
                  <a:pt x="44400" y="6714096"/>
                  <a:pt x="143304" y="6813000"/>
                  <a:pt x="265308" y="6813000"/>
                </a:cubicBezTo>
                <a:lnTo>
                  <a:pt x="11926692" y="6813000"/>
                </a:lnTo>
                <a:cubicBezTo>
                  <a:pt x="12048696" y="6813000"/>
                  <a:pt x="12147600" y="6714096"/>
                  <a:pt x="12147600" y="6592092"/>
                </a:cubicBezTo>
                <a:lnTo>
                  <a:pt x="12147600" y="265908"/>
                </a:lnTo>
                <a:cubicBezTo>
                  <a:pt x="12147600" y="143904"/>
                  <a:pt x="12048696" y="45000"/>
                  <a:pt x="11926692" y="450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7813" y="61444"/>
            <a:ext cx="2401625" cy="2486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67867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1443" y="98743"/>
            <a:ext cx="11969115" cy="6659245"/>
          </a:xfrm>
          <a:prstGeom prst="rect">
            <a:avLst/>
          </a:prstGeom>
          <a:solidFill>
            <a:schemeClr val="bg1"/>
          </a:solidFill>
          <a:ln>
            <a:solidFill>
              <a:srgbClr val="E2AF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678678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1443" y="98743"/>
            <a:ext cx="11969115" cy="6659245"/>
          </a:xfrm>
          <a:prstGeom prst="rect">
            <a:avLst/>
          </a:prstGeom>
          <a:solidFill>
            <a:schemeClr val="bg1"/>
          </a:solidFill>
          <a:ln>
            <a:solidFill>
              <a:srgbClr val="E2AF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67867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1443" y="98743"/>
            <a:ext cx="11969115" cy="6659245"/>
          </a:xfrm>
          <a:prstGeom prst="rect">
            <a:avLst/>
          </a:prstGeom>
          <a:solidFill>
            <a:schemeClr val="bg1"/>
          </a:solidFill>
          <a:ln>
            <a:solidFill>
              <a:srgbClr val="E2AF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tags" Target="../tags/tag21.xml"/><Relationship Id="rId2" Type="http://schemas.openxmlformats.org/officeDocument/2006/relationships/image" Target="../media/image11.pn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image" Target="../media/image21.png"/><Relationship Id="rId7" Type="http://schemas.openxmlformats.org/officeDocument/2006/relationships/tags" Target="../tags/tag27.xml"/><Relationship Id="rId6" Type="http://schemas.openxmlformats.org/officeDocument/2006/relationships/image" Target="../media/image20.png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6" Type="http://schemas.openxmlformats.org/officeDocument/2006/relationships/notesSlide" Target="../notesSlides/notesSlide9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24.png"/><Relationship Id="rId13" Type="http://schemas.openxmlformats.org/officeDocument/2006/relationships/tags" Target="../tags/tag30.xml"/><Relationship Id="rId12" Type="http://schemas.openxmlformats.org/officeDocument/2006/relationships/image" Target="../media/image23.png"/><Relationship Id="rId11" Type="http://schemas.openxmlformats.org/officeDocument/2006/relationships/tags" Target="../tags/tag29.xml"/><Relationship Id="rId10" Type="http://schemas.openxmlformats.org/officeDocument/2006/relationships/image" Target="../media/image2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tags" Target="../tags/tag31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image" Target="../media/image21.png"/><Relationship Id="rId7" Type="http://schemas.openxmlformats.org/officeDocument/2006/relationships/tags" Target="../tags/tag36.xml"/><Relationship Id="rId6" Type="http://schemas.openxmlformats.org/officeDocument/2006/relationships/image" Target="../media/image20.png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7" Type="http://schemas.openxmlformats.org/officeDocument/2006/relationships/notesSlide" Target="../notesSlides/notesSlide10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5.png"/><Relationship Id="rId14" Type="http://schemas.openxmlformats.org/officeDocument/2006/relationships/image" Target="../media/image24.png"/><Relationship Id="rId13" Type="http://schemas.openxmlformats.org/officeDocument/2006/relationships/tags" Target="../tags/tag39.xml"/><Relationship Id="rId12" Type="http://schemas.openxmlformats.org/officeDocument/2006/relationships/image" Target="../media/image23.png"/><Relationship Id="rId11" Type="http://schemas.openxmlformats.org/officeDocument/2006/relationships/tags" Target="../tags/tag38.xml"/><Relationship Id="rId10" Type="http://schemas.openxmlformats.org/officeDocument/2006/relationships/image" Target="../media/image22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image" Target="../media/image21.png"/><Relationship Id="rId7" Type="http://schemas.openxmlformats.org/officeDocument/2006/relationships/tags" Target="../tags/tag44.xml"/><Relationship Id="rId6" Type="http://schemas.openxmlformats.org/officeDocument/2006/relationships/image" Target="../media/image20.png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6" Type="http://schemas.openxmlformats.org/officeDocument/2006/relationships/notesSlide" Target="../notesSlides/notesSlide11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24.png"/><Relationship Id="rId13" Type="http://schemas.openxmlformats.org/officeDocument/2006/relationships/tags" Target="../tags/tag47.xml"/><Relationship Id="rId12" Type="http://schemas.openxmlformats.org/officeDocument/2006/relationships/image" Target="../media/image23.png"/><Relationship Id="rId11" Type="http://schemas.openxmlformats.org/officeDocument/2006/relationships/tags" Target="../tags/tag46.xml"/><Relationship Id="rId10" Type="http://schemas.openxmlformats.org/officeDocument/2006/relationships/image" Target="../media/image22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53.xml"/><Relationship Id="rId7" Type="http://schemas.openxmlformats.org/officeDocument/2006/relationships/image" Target="../media/image6.png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image" Target="../media/image26.jpeg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55.xml"/><Relationship Id="rId2" Type="http://schemas.openxmlformats.org/officeDocument/2006/relationships/image" Target="../media/image6.png"/><Relationship Id="rId1" Type="http://schemas.openxmlformats.org/officeDocument/2006/relationships/tags" Target="../tags/tag54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7.xml"/><Relationship Id="rId2" Type="http://schemas.openxmlformats.org/officeDocument/2006/relationships/image" Target="../media/image6.png"/><Relationship Id="rId1" Type="http://schemas.openxmlformats.org/officeDocument/2006/relationships/tags" Target="../tags/tag56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jpeg"/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tags" Target="../tags/tag58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1.xml"/><Relationship Id="rId5" Type="http://schemas.openxmlformats.org/officeDocument/2006/relationships/image" Target="../media/image6.png"/><Relationship Id="rId4" Type="http://schemas.openxmlformats.org/officeDocument/2006/relationships/tags" Target="../tags/tag60.xml"/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tags" Target="../tags/tag59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jpeg"/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tags" Target="../tags/tag6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8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image" Target="../media/image10.webp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17.xml"/><Relationship Id="rId2" Type="http://schemas.openxmlformats.org/officeDocument/2006/relationships/image" Target="../media/image6.png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2" Type="http://schemas.openxmlformats.org/officeDocument/2006/relationships/image" Target="../media/image6.png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tags" Target="../tags/tag20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b="48319"/>
          <a:stretch>
            <a:fillRect/>
          </a:stretch>
        </p:blipFill>
        <p:spPr>
          <a:xfrm>
            <a:off x="7526938" y="3653577"/>
            <a:ext cx="3084321" cy="2305955"/>
          </a:xfrm>
          <a:prstGeom prst="rect">
            <a:avLst/>
          </a:prstGeom>
        </p:spPr>
      </p:pic>
      <p:sp>
        <p:nvSpPr>
          <p:cNvPr id="14" name="副标题 2" descr="e7d195523061f1c01ef2b70529884c179423570dbaad84926380ABC1F97BAEF0C8FC051856578EAB7874501A1FFE158C4981707381814BCC4D9A8E3554438DEE4FBCF5A5B4D2A8B0989AB57E8BAC65EBBFA78B3F821708F04EF1B295893E2E6292B47F7E555AEB1FEAE378BD955294BACD279511B8EF5EDD0A16A5E5D9C2267FB37F576A154C6CF5"/>
          <p:cNvSpPr txBox="1"/>
          <p:nvPr/>
        </p:nvSpPr>
        <p:spPr>
          <a:xfrm>
            <a:off x="6117105" y="310892"/>
            <a:ext cx="5902960" cy="521970"/>
          </a:xfrm>
          <a:prstGeom prst="rect">
            <a:avLst/>
          </a:prstGeom>
          <a:noFill/>
          <a:effectLst/>
        </p:spPr>
        <p:txBody>
          <a:bodyPr vert="horz" wrap="none" rtlCol="0">
            <a:spAutoFit/>
          </a:bodyPr>
          <a:lstStyle>
            <a:defPPr>
              <a:defRPr lang="zh-CN"/>
            </a:defPPr>
            <a:lvl1pPr algn="r" defTabSz="1219200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algn="ctr"/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部编版小学语文五年级上册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第八单元</a:t>
            </a:r>
            <a:endParaRPr lang="zh-CN" altLang="en-US" sz="28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065" y="1276251"/>
            <a:ext cx="1605520" cy="1383958"/>
          </a:xfrm>
          <a:prstGeom prst="rect">
            <a:avLst/>
          </a:prstGeom>
        </p:spPr>
      </p:pic>
      <p:sp>
        <p:nvSpPr>
          <p:cNvPr id="30723" name="标题 1"/>
          <p:cNvSpPr txBox="1"/>
          <p:nvPr>
            <p:custDataLst>
              <p:tags r:id="rId3"/>
            </p:custDataLst>
          </p:nvPr>
        </p:nvSpPr>
        <p:spPr>
          <a:xfrm>
            <a:off x="2581593" y="2659698"/>
            <a:ext cx="68707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865" b="1" kern="1200" cap="none" spc="0" normalizeH="0" baseline="0" noProof="0" dirty="0">
                <a:solidFill>
                  <a:schemeClr val="bg1"/>
                </a:solidFill>
                <a:latin typeface="方正楷体_GB2312" panose="02000000000000000000" charset="-122"/>
                <a:ea typeface="方正楷体_GB2312" panose="02000000000000000000" charset="-122"/>
                <a:cs typeface="+mn-cs"/>
              </a:rPr>
              <a:t>27</a:t>
            </a:r>
            <a:r>
              <a:rPr kumimoji="0" lang="en-US" altLang="zh-CN" sz="5865" b="1" kern="1200" cap="none" spc="0" normalizeH="0" baseline="0" noProof="0" dirty="0">
                <a:latin typeface="方正楷体_GB2312" panose="02000000000000000000" charset="-122"/>
                <a:ea typeface="方正楷体_GB2312" panose="02000000000000000000" charset="-122"/>
                <a:cs typeface="+mn-cs"/>
              </a:rPr>
              <a:t> </a:t>
            </a:r>
            <a:r>
              <a:rPr kumimoji="0" lang="zh-CN" altLang="en-US" sz="6000" b="1" kern="1200" cap="none" spc="0" normalizeH="0" baseline="0" noProof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我的“长生果”</a:t>
            </a:r>
            <a:endParaRPr kumimoji="0" lang="zh-CN" altLang="en-US" sz="6000" b="1" kern="1200" cap="none" spc="0" normalizeH="0" baseline="0" noProof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2581910" y="2670810"/>
            <a:ext cx="1050925" cy="9829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26</a:t>
            </a: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30724" name="矩形 1"/>
          <p:cNvSpPr/>
          <p:nvPr>
            <p:custDataLst>
              <p:tags r:id="rId5"/>
            </p:custDataLst>
          </p:nvPr>
        </p:nvSpPr>
        <p:spPr>
          <a:xfrm>
            <a:off x="3432493" y="2528253"/>
            <a:ext cx="457200" cy="747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_GB2312" panose="02000000000000000000" charset="-122"/>
                <a:ea typeface="方正楷体_GB2312" panose="02000000000000000000" charset="-122"/>
                <a:cs typeface="+mn-cs"/>
              </a:rPr>
              <a:t>*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楷体_GB2312" panose="02000000000000000000" charset="-122"/>
              <a:ea typeface="方正楷体_GB2312" panose="02000000000000000000" charset="-122"/>
              <a:cs typeface="+mn-cs"/>
            </a:endParaRPr>
          </a:p>
        </p:txBody>
      </p:sp>
      <p:sp>
        <p:nvSpPr>
          <p:cNvPr id="2" name="副标题 2" descr="e7d195523061f1c01ef2b70529884c179423570dbaad84926380ABC1F97BAEF0C8FC051856578EAB7874501A1FFE158C4981707381814BCC4D9A8E3554438DEE4FBCF5A5B4D2A8B0989AB57E8BAC65EBBFA78B3F821708F04EF1B295893E2E6292B47F7E555AEB1FEAE378BD955294BACD279511B8EF5EDD0A16A5E5D9C2267FB37F576A154C6CF5"/>
          <p:cNvSpPr txBox="1"/>
          <p:nvPr/>
        </p:nvSpPr>
        <p:spPr>
          <a:xfrm>
            <a:off x="3632668" y="4350127"/>
            <a:ext cx="4474845" cy="521970"/>
          </a:xfrm>
          <a:prstGeom prst="rect">
            <a:avLst/>
          </a:prstGeom>
          <a:noFill/>
          <a:effectLst/>
        </p:spPr>
        <p:txBody>
          <a:bodyPr vert="horz" wrap="none" rtlCol="0">
            <a:spAutoFit/>
          </a:bodyPr>
          <a:lstStyle>
            <a:defPPr>
              <a:defRPr lang="zh-CN"/>
            </a:defPPr>
            <a:lvl1pPr algn="r" defTabSz="1219200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algn="ctr"/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张家港市南丰小学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周季琴</a:t>
            </a:r>
            <a:endParaRPr lang="zh-CN" altLang="en-US" sz="28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1300" y="3214370"/>
            <a:ext cx="8356600" cy="290957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736600" y="1203325"/>
            <a:ext cx="11052810" cy="155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fontAlgn="auto">
              <a:lnSpc>
                <a:spcPts val="38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用较快的速度默读课文，找出作者读了哪些类型的书。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720090" fontAlgn="auto">
              <a:lnSpc>
                <a:spcPts val="38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伙伴学习：合作完成作家读书历程图，在伙伴组内说说作者的读书经历。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564005" y="4552315"/>
            <a:ext cx="1129665" cy="4794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类型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564005" y="5177790"/>
            <a:ext cx="1129665" cy="7829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感受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方法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矩形"/>
          <p:cNvSpPr/>
          <p:nvPr/>
        </p:nvSpPr>
        <p:spPr>
          <a:xfrm>
            <a:off x="802005" y="245110"/>
            <a:ext cx="6988810" cy="918210"/>
          </a:xfrm>
          <a:prstGeom prst="roundRect">
            <a:avLst/>
          </a:prstGeom>
          <a:solidFill>
            <a:srgbClr val="284C7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schemeClr val="bg1"/>
              </a:solidFill>
              <a:latin typeface="方正楷体_GB2312" panose="02000000000000000000" charset="-122"/>
              <a:ea typeface="方正楷体_GB2312" panose="02000000000000000000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"/>
          <p:cNvSpPr/>
          <p:nvPr/>
        </p:nvSpPr>
        <p:spPr>
          <a:xfrm>
            <a:off x="1476375" y="346075"/>
            <a:ext cx="6249670" cy="720725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学习</a:t>
            </a:r>
            <a:r>
              <a:rPr lang="zh-CN" altLang="en-US" sz="3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任务一：绘制作家读书历程图</a:t>
            </a:r>
            <a:endParaRPr lang="zh-CN" altLang="en-US" sz="32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pic>
        <p:nvPicPr>
          <p:cNvPr id="39" name="图片 38" descr="980808080808080808080808080808080_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226060"/>
            <a:ext cx="926465" cy="99822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792480" y="4552315"/>
            <a:ext cx="409575" cy="39243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62305" y="5509260"/>
            <a:ext cx="689610" cy="6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b="48319"/>
          <a:stretch>
            <a:fillRect/>
          </a:stretch>
        </p:blipFill>
        <p:spPr>
          <a:xfrm>
            <a:off x="9108088" y="4552102"/>
            <a:ext cx="3084321" cy="230595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564005" y="3923030"/>
            <a:ext cx="1129665" cy="4794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时间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62305" y="3923030"/>
            <a:ext cx="636905" cy="36385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sp>
        <p:nvSpPr>
          <p:cNvPr id="5" name="云形标注 4"/>
          <p:cNvSpPr/>
          <p:nvPr/>
        </p:nvSpPr>
        <p:spPr>
          <a:xfrm>
            <a:off x="1995805" y="2467610"/>
            <a:ext cx="3750310" cy="1051560"/>
          </a:xfrm>
          <a:prstGeom prst="cloudCallout">
            <a:avLst>
              <a:gd name="adj1" fmla="val -71994"/>
              <a:gd name="adj2" fmla="val 76449"/>
            </a:avLst>
          </a:prstGeom>
          <a:solidFill>
            <a:schemeClr val="bg1"/>
          </a:solidFill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l"/>
            <a:r>
              <a:rPr lang="en-US" altLang="zh-CN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不同信息，可以使用不同的符号。</a:t>
            </a:r>
            <a:endParaRPr lang="zh-CN" altLang="en-US" sz="200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6" grpId="0" bldLvl="0" animBg="1"/>
      <p:bldP spid="5" grpId="0" bldLvl="0" animBg="1"/>
      <p:bldP spid="5" grpId="1" animBg="1"/>
      <p:bldP spid="6" grpId="0" bldLvl="0" animBg="1"/>
      <p:bldP spid="6" grpId="1" animBg="1"/>
      <p:bldP spid="4" grpId="0" bldLvl="0" animBg="1"/>
      <p:bldP spid="4" grpId="1" animBg="1"/>
      <p:bldP spid="9" grpId="0" bldLvl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流程图: 可选过程 47"/>
          <p:cNvSpPr/>
          <p:nvPr/>
        </p:nvSpPr>
        <p:spPr>
          <a:xfrm>
            <a:off x="1540510" y="1386205"/>
            <a:ext cx="9629140" cy="1070610"/>
          </a:xfrm>
          <a:prstGeom prst="flowChartAlternateProcess">
            <a:avLst/>
          </a:prstGeom>
          <a:noFill/>
          <a:ln w="19050" cmpd="sng">
            <a:solidFill>
              <a:srgbClr val="B9A6A9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711200" algn="l" fontAlgn="auto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开始我看得津津有味，天长日久，就感到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不过瘾了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9" name="流程图: 可选过程 48"/>
          <p:cNvSpPr/>
          <p:nvPr/>
        </p:nvSpPr>
        <p:spPr>
          <a:xfrm>
            <a:off x="1515110" y="2671445"/>
            <a:ext cx="9629140" cy="1070610"/>
          </a:xfrm>
          <a:prstGeom prst="flowChartAlternateProcess">
            <a:avLst/>
          </a:prstGeom>
          <a:noFill/>
          <a:ln w="19050" cmpd="sng">
            <a:solidFill>
              <a:srgbClr val="B9A6A9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711200" algn="l" fontAlgn="auto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渐渐地，连环画一类的小书已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不能使我满足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0" name="流程图: 可选过程 49"/>
          <p:cNvSpPr/>
          <p:nvPr/>
        </p:nvSpPr>
        <p:spPr>
          <a:xfrm>
            <a:off x="1540510" y="3956685"/>
            <a:ext cx="9653270" cy="1338580"/>
          </a:xfrm>
          <a:prstGeom prst="flowChartAlternateProcess">
            <a:avLst/>
          </a:prstGeom>
          <a:noFill/>
          <a:ln w="19050" cmpd="sng">
            <a:solidFill>
              <a:srgbClr val="B9A6A9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711200" algn="l" fontAlgn="auto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后来，我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又不满足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于只看一般的故事书了，学校图书馆那丰富的图书又像磁石一样吸引着我。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b="48319"/>
          <a:stretch>
            <a:fillRect/>
          </a:stretch>
        </p:blipFill>
        <p:spPr>
          <a:xfrm>
            <a:off x="8873138" y="4552102"/>
            <a:ext cx="3084321" cy="2305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9" grpId="0" bldLvl="0" animBg="1"/>
      <p:bldP spid="5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流程图: 可选过程 57"/>
          <p:cNvSpPr/>
          <p:nvPr/>
        </p:nvSpPr>
        <p:spPr>
          <a:xfrm>
            <a:off x="2529205" y="4081145"/>
            <a:ext cx="7802880" cy="614045"/>
          </a:xfrm>
          <a:prstGeom prst="flowChartAlternateProcess">
            <a:avLst/>
          </a:prstGeom>
          <a:noFill/>
          <a:ln w="12700" cmpd="sng">
            <a:solidFill>
              <a:srgbClr val="B9A6A9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609600" algn="l" fontAlgn="auto"/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开始我看得津津有味，天长日久，就感到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不过瘾了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9" name="流程图: 可选过程 58"/>
          <p:cNvSpPr/>
          <p:nvPr/>
        </p:nvSpPr>
        <p:spPr>
          <a:xfrm>
            <a:off x="2529205" y="4886325"/>
            <a:ext cx="7802880" cy="614045"/>
          </a:xfrm>
          <a:prstGeom prst="flowChartAlternateProcess">
            <a:avLst/>
          </a:prstGeom>
          <a:noFill/>
          <a:ln w="12700" cmpd="sng">
            <a:solidFill>
              <a:srgbClr val="B9A6A9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609600" algn="l" fontAlgn="auto"/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渐渐地，连环画一类的小书已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不能使我满足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0" name="流程图: 可选过程 59"/>
          <p:cNvSpPr/>
          <p:nvPr/>
        </p:nvSpPr>
        <p:spPr>
          <a:xfrm>
            <a:off x="2529205" y="5666740"/>
            <a:ext cx="7820660" cy="767715"/>
          </a:xfrm>
          <a:prstGeom prst="flowChartAlternateProcess">
            <a:avLst/>
          </a:prstGeom>
          <a:noFill/>
          <a:ln w="12700" cmpd="sng">
            <a:solidFill>
              <a:srgbClr val="B9A6A9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609600" algn="l" fontAlgn="auto"/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后来，我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又不满足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于只看一般的故事书了，学校图书馆那丰富的图书又像磁石一样吸引着我。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2390" y="336550"/>
            <a:ext cx="9801225" cy="3553460"/>
          </a:xfrm>
          <a:prstGeom prst="rect">
            <a:avLst/>
          </a:prstGeom>
        </p:spPr>
      </p:pic>
      <p:sp>
        <p:nvSpPr>
          <p:cNvPr id="2" name="云形标注 1"/>
          <p:cNvSpPr/>
          <p:nvPr/>
        </p:nvSpPr>
        <p:spPr>
          <a:xfrm>
            <a:off x="141605" y="4843780"/>
            <a:ext cx="2630170" cy="970280"/>
          </a:xfrm>
          <a:prstGeom prst="cloudCallout">
            <a:avLst>
              <a:gd name="adj1" fmla="val 53610"/>
              <a:gd name="adj2" fmla="val -146991"/>
            </a:avLst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我的发现</a:t>
            </a:r>
            <a:r>
              <a:rPr lang="en-US" altLang="zh-CN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en-US" altLang="zh-CN" sz="2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 descr="8767867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1443" y="98743"/>
            <a:ext cx="11969115" cy="6659245"/>
          </a:xfrm>
          <a:prstGeom prst="rect">
            <a:avLst/>
          </a:prstGeom>
          <a:solidFill>
            <a:schemeClr val="bg1"/>
          </a:solidFill>
          <a:ln>
            <a:solidFill>
              <a:srgbClr val="E2AF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1760" y="240030"/>
            <a:ext cx="11893550" cy="6159500"/>
            <a:chOff x="176" y="378"/>
            <a:chExt cx="18730" cy="9700"/>
          </a:xfrm>
        </p:grpSpPr>
        <p:grpSp>
          <p:nvGrpSpPr>
            <p:cNvPr id="16" name="组合 15"/>
            <p:cNvGrpSpPr/>
            <p:nvPr>
              <p:custDataLst>
                <p:tags r:id="rId2"/>
              </p:custDataLst>
            </p:nvPr>
          </p:nvGrpSpPr>
          <p:grpSpPr>
            <a:xfrm>
              <a:off x="3175" y="3928"/>
              <a:ext cx="5380" cy="1507"/>
              <a:chOff x="6934200" y="4072691"/>
              <a:chExt cx="3416300" cy="957022"/>
            </a:xfrm>
          </p:grpSpPr>
          <p:sp>
            <p:nvSpPr>
              <p:cNvPr id="17" name="文本框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6934200" y="4072691"/>
                <a:ext cx="215595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2000" dirty="0">
                    <a:solidFill>
                      <a:schemeClr val="bg1"/>
                    </a:solidFill>
                    <a:latin typeface="方正楷体_GB2312" panose="02000000000000000000" charset="-122"/>
                    <a:ea typeface="方正楷体_GB2312" panose="02000000000000000000" charset="-122"/>
                    <a:cs typeface="+mn-ea"/>
                  </a:rPr>
                  <a:t>输入标题</a:t>
                </a:r>
                <a:endParaRPr lang="zh-CN" altLang="en-US" sz="2000" dirty="0">
                  <a:solidFill>
                    <a:schemeClr val="bg1"/>
                  </a:solidFill>
                  <a:latin typeface="方正楷体_GB2312" panose="02000000000000000000" charset="-122"/>
                  <a:ea typeface="方正楷体_GB2312" panose="02000000000000000000" charset="-122"/>
                  <a:cs typeface="+mn-ea"/>
                </a:endParaRPr>
              </a:p>
            </p:txBody>
          </p:sp>
          <p:sp>
            <p:nvSpPr>
              <p:cNvPr id="18" name="文本框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6934200" y="4416853"/>
                <a:ext cx="3416300" cy="612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方正楷体_GB2312" panose="02000000000000000000" charset="-122"/>
                    <a:ea typeface="方正楷体_GB2312" panose="02000000000000000000" charset="-122"/>
                    <a:cs typeface="+mn-ea"/>
                  </a:rPr>
                  <a:t>建议一般行间距为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方正楷体_GB2312" panose="02000000000000000000" charset="-122"/>
                    <a:ea typeface="方正楷体_GB2312" panose="02000000000000000000" charset="-122"/>
                    <a:cs typeface="+mn-ea"/>
                  </a:rPr>
                  <a:t>1.5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方正楷体_GB2312" panose="02000000000000000000" charset="-122"/>
                    <a:ea typeface="方正楷体_GB2312" panose="02000000000000000000" charset="-122"/>
                    <a:cs typeface="+mn-ea"/>
                  </a:rPr>
                  <a:t>倍，还可以设置合适的文字格式，文本的行间距。</a:t>
                </a:r>
                <a:endParaRPr lang="zh-CN" altLang="en-US" sz="1400" dirty="0">
                  <a:solidFill>
                    <a:schemeClr val="bg1"/>
                  </a:solidFill>
                  <a:latin typeface="方正楷体_GB2312" panose="02000000000000000000" charset="-122"/>
                  <a:ea typeface="方正楷体_GB2312" panose="02000000000000000000" charset="-122"/>
                  <a:cs typeface="+mn-ea"/>
                </a:endParaRPr>
              </a:p>
            </p:txBody>
          </p:sp>
        </p:grpSp>
        <p:pic>
          <p:nvPicPr>
            <p:cNvPr id="10" name="图片 9" descr="980808080808080808080808080808080_0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740" y="3542"/>
              <a:ext cx="1435" cy="1545"/>
            </a:xfrm>
            <a:prstGeom prst="rect">
              <a:avLst/>
            </a:prstGeom>
          </p:spPr>
        </p:pic>
        <p:pic>
          <p:nvPicPr>
            <p:cNvPr id="8" name="图片 7" descr="980808080808080808080808080808080_0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729" y="5435"/>
              <a:ext cx="1514" cy="1614"/>
            </a:xfrm>
            <a:prstGeom prst="rect">
              <a:avLst/>
            </a:prstGeom>
          </p:spPr>
        </p:pic>
        <p:pic>
          <p:nvPicPr>
            <p:cNvPr id="3" name="图片 2" descr="课文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76" y="378"/>
              <a:ext cx="6199" cy="9601"/>
            </a:xfrm>
            <a:prstGeom prst="rect">
              <a:avLst/>
            </a:prstGeom>
          </p:spPr>
        </p:pic>
        <p:pic>
          <p:nvPicPr>
            <p:cNvPr id="6" name="图片 5" descr="课文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6004" y="378"/>
              <a:ext cx="6865" cy="9701"/>
            </a:xfrm>
            <a:prstGeom prst="rect">
              <a:avLst/>
            </a:prstGeom>
          </p:spPr>
        </p:pic>
        <p:pic>
          <p:nvPicPr>
            <p:cNvPr id="9" name="图片 8" descr="课文3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rcRect l="11697"/>
            <a:stretch>
              <a:fillRect/>
            </a:stretch>
          </p:blipFill>
          <p:spPr>
            <a:xfrm>
              <a:off x="12158" y="379"/>
              <a:ext cx="6749" cy="9599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898" y="2632"/>
              <a:ext cx="3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1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98" y="3344"/>
              <a:ext cx="3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2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98" y="4222"/>
              <a:ext cx="3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3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98" y="6438"/>
              <a:ext cx="3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4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98" y="6871"/>
              <a:ext cx="3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5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570" y="1221"/>
              <a:ext cx="3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6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570" y="3205"/>
              <a:ext cx="3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7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617" y="4904"/>
              <a:ext cx="3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8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617" y="6480"/>
              <a:ext cx="3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9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500" y="7773"/>
              <a:ext cx="73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10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528" y="8375"/>
              <a:ext cx="73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11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2200" y="1263"/>
              <a:ext cx="73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12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2180" y="2883"/>
              <a:ext cx="73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13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208" y="6382"/>
              <a:ext cx="73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14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4171950" y="2071370"/>
            <a:ext cx="3526790" cy="104267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752080" y="859790"/>
            <a:ext cx="4004310" cy="104267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5053965" y="1308735"/>
            <a:ext cx="1561465" cy="699770"/>
          </a:xfrm>
          <a:prstGeom prst="roundRect">
            <a:avLst/>
          </a:prstGeom>
          <a:solidFill>
            <a:schemeClr val="bg1"/>
          </a:solidFill>
          <a:ln>
            <a:solidFill>
              <a:srgbClr val="CFA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读书</a:t>
            </a:r>
            <a:endParaRPr lang="zh-CN" altLang="en-US" sz="3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8779510" y="187325"/>
            <a:ext cx="1684655" cy="614680"/>
          </a:xfrm>
          <a:prstGeom prst="roundRect">
            <a:avLst/>
          </a:prstGeom>
          <a:solidFill>
            <a:schemeClr val="bg1"/>
          </a:solidFill>
          <a:ln>
            <a:solidFill>
              <a:srgbClr val="CFA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读书</a:t>
            </a:r>
            <a:endParaRPr lang="zh-CN" altLang="en-US" sz="3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193540" y="637540"/>
            <a:ext cx="4483100" cy="5202555"/>
            <a:chOff x="6604" y="1004"/>
            <a:chExt cx="7060" cy="8193"/>
          </a:xfrm>
        </p:grpSpPr>
        <p:sp>
          <p:nvSpPr>
            <p:cNvPr id="30" name="矩形 29"/>
            <p:cNvSpPr/>
            <p:nvPr/>
          </p:nvSpPr>
          <p:spPr>
            <a:xfrm>
              <a:off x="6604" y="8387"/>
              <a:ext cx="5554" cy="81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08" y="1004"/>
              <a:ext cx="1456" cy="3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786370" y="4088130"/>
            <a:ext cx="3941445" cy="77914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5214620" y="5893435"/>
            <a:ext cx="1339215" cy="586105"/>
          </a:xfrm>
          <a:prstGeom prst="roundRect">
            <a:avLst/>
          </a:prstGeom>
          <a:solidFill>
            <a:schemeClr val="bg1"/>
          </a:solidFill>
          <a:ln>
            <a:solidFill>
              <a:srgbClr val="CFA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写作</a:t>
            </a:r>
            <a:endParaRPr lang="zh-CN" altLang="en-US" sz="3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8952230" y="4935855"/>
            <a:ext cx="1339215" cy="586105"/>
          </a:xfrm>
          <a:prstGeom prst="roundRect">
            <a:avLst/>
          </a:prstGeom>
          <a:solidFill>
            <a:schemeClr val="bg1"/>
          </a:solidFill>
          <a:ln>
            <a:solidFill>
              <a:srgbClr val="CFA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写作</a:t>
            </a:r>
            <a:endParaRPr lang="zh-CN" altLang="en-US" sz="3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  <p:bldP spid="26" grpId="0" bldLvl="0" animBg="1"/>
      <p:bldP spid="26" grpId="1" animBg="1"/>
      <p:bldP spid="28" grpId="0" bldLvl="0" animBg="1"/>
      <p:bldP spid="29" grpId="0" bldLvl="0" animBg="1"/>
      <p:bldP spid="33" grpId="0" bldLvl="0" animBg="1"/>
      <p:bldP spid="33" grpId="1" animBg="1"/>
      <p:bldP spid="34" grpId="0" bldLvl="0" animBg="1"/>
      <p:bldP spid="3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"/>
          <p:cNvSpPr/>
          <p:nvPr/>
        </p:nvSpPr>
        <p:spPr>
          <a:xfrm>
            <a:off x="802005" y="245110"/>
            <a:ext cx="6681470" cy="918210"/>
          </a:xfrm>
          <a:prstGeom prst="roundRect">
            <a:avLst/>
          </a:prstGeom>
          <a:solidFill>
            <a:srgbClr val="284C7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schemeClr val="bg1"/>
              </a:solidFill>
              <a:latin typeface="方正楷体_GB2312" panose="02000000000000000000" charset="-122"/>
              <a:ea typeface="方正楷体_GB2312" panose="02000000000000000000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"/>
          <p:cNvSpPr/>
          <p:nvPr/>
        </p:nvSpPr>
        <p:spPr>
          <a:xfrm>
            <a:off x="1476375" y="346075"/>
            <a:ext cx="6007100" cy="720725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学习任务二：发现作家读写</a:t>
            </a:r>
            <a:r>
              <a:rPr lang="zh-CN" altLang="en-US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奥秘</a:t>
            </a:r>
            <a:endParaRPr lang="zh-CN" altLang="en-US" sz="32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pic>
        <p:nvPicPr>
          <p:cNvPr id="39" name="图片 38" descr="980808080808080808080808080808080_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9450" y="226060"/>
            <a:ext cx="926465" cy="99822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802005" y="1536700"/>
            <a:ext cx="1066482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fontAlgn="auto">
              <a:lnSpc>
                <a:spcPct val="150000"/>
              </a:lnSpc>
            </a:pPr>
            <a:r>
              <a:rPr lang="en-US" altLang="zh-CN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快速默读课文，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圈画作者在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读书、写作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时悟出的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道理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endParaRPr lang="en-US" altLang="zh-CN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720090" fontAlgn="auto">
              <a:lnSpc>
                <a:spcPct val="150000"/>
              </a:lnSpc>
            </a:pPr>
            <a:r>
              <a:rPr 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伙伴</a:t>
            </a:r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学习：</a:t>
            </a:r>
            <a:endParaRPr lang="zh-CN" altLang="en-US" sz="3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720090" fontAlgn="auto"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）伙伴组内交流分享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关键语句</a:t>
            </a:r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3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720090" fontAlgn="auto"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）提炼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关键词语</a:t>
            </a:r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，填写词卡。</a:t>
            </a:r>
            <a:endParaRPr lang="zh-CN" altLang="en-US" sz="3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720090" fontAlgn="auto"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）伙伴组展示汇报。</a:t>
            </a:r>
            <a:endParaRPr lang="zh-CN" altLang="en-US" sz="3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b="48319"/>
          <a:stretch>
            <a:fillRect/>
          </a:stretch>
        </p:blipFill>
        <p:spPr>
          <a:xfrm>
            <a:off x="8873138" y="4552102"/>
            <a:ext cx="3084321" cy="23059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 descr="8767867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1443" y="98743"/>
            <a:ext cx="11969115" cy="6659245"/>
          </a:xfrm>
          <a:prstGeom prst="rect">
            <a:avLst/>
          </a:prstGeom>
          <a:solidFill>
            <a:schemeClr val="bg1"/>
          </a:solidFill>
          <a:ln>
            <a:solidFill>
              <a:srgbClr val="E2AF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1760" y="240030"/>
            <a:ext cx="11893550" cy="6159500"/>
            <a:chOff x="176" y="378"/>
            <a:chExt cx="18730" cy="9700"/>
          </a:xfrm>
        </p:grpSpPr>
        <p:grpSp>
          <p:nvGrpSpPr>
            <p:cNvPr id="16" name="组合 15"/>
            <p:cNvGrpSpPr/>
            <p:nvPr>
              <p:custDataLst>
                <p:tags r:id="rId2"/>
              </p:custDataLst>
            </p:nvPr>
          </p:nvGrpSpPr>
          <p:grpSpPr>
            <a:xfrm>
              <a:off x="3175" y="3928"/>
              <a:ext cx="5380" cy="1507"/>
              <a:chOff x="6934200" y="4072691"/>
              <a:chExt cx="3416300" cy="957022"/>
            </a:xfrm>
          </p:grpSpPr>
          <p:sp>
            <p:nvSpPr>
              <p:cNvPr id="17" name="文本框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6934200" y="4072691"/>
                <a:ext cx="215595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2000" dirty="0">
                    <a:solidFill>
                      <a:schemeClr val="bg1"/>
                    </a:solidFill>
                    <a:latin typeface="方正楷体_GB2312" panose="02000000000000000000" charset="-122"/>
                    <a:ea typeface="方正楷体_GB2312" panose="02000000000000000000" charset="-122"/>
                    <a:cs typeface="+mn-ea"/>
                  </a:rPr>
                  <a:t>输入标题</a:t>
                </a:r>
                <a:endParaRPr lang="zh-CN" altLang="en-US" sz="2000" dirty="0">
                  <a:solidFill>
                    <a:schemeClr val="bg1"/>
                  </a:solidFill>
                  <a:latin typeface="方正楷体_GB2312" panose="02000000000000000000" charset="-122"/>
                  <a:ea typeface="方正楷体_GB2312" panose="02000000000000000000" charset="-122"/>
                  <a:cs typeface="+mn-ea"/>
                </a:endParaRPr>
              </a:p>
            </p:txBody>
          </p:sp>
          <p:sp>
            <p:nvSpPr>
              <p:cNvPr id="18" name="文本框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6934200" y="4416853"/>
                <a:ext cx="3416300" cy="612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方正楷体_GB2312" panose="02000000000000000000" charset="-122"/>
                    <a:ea typeface="方正楷体_GB2312" panose="02000000000000000000" charset="-122"/>
                    <a:cs typeface="+mn-ea"/>
                  </a:rPr>
                  <a:t>建议一般行间距为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方正楷体_GB2312" panose="02000000000000000000" charset="-122"/>
                    <a:ea typeface="方正楷体_GB2312" panose="02000000000000000000" charset="-122"/>
                    <a:cs typeface="+mn-ea"/>
                  </a:rPr>
                  <a:t>1.5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方正楷体_GB2312" panose="02000000000000000000" charset="-122"/>
                    <a:ea typeface="方正楷体_GB2312" panose="02000000000000000000" charset="-122"/>
                    <a:cs typeface="+mn-ea"/>
                  </a:rPr>
                  <a:t>倍，还可以设置合适的文字格式，文本的行间距。</a:t>
                </a:r>
                <a:endParaRPr lang="zh-CN" altLang="en-US" sz="1400" dirty="0">
                  <a:solidFill>
                    <a:schemeClr val="bg1"/>
                  </a:solidFill>
                  <a:latin typeface="方正楷体_GB2312" panose="02000000000000000000" charset="-122"/>
                  <a:ea typeface="方正楷体_GB2312" panose="02000000000000000000" charset="-122"/>
                  <a:cs typeface="+mn-ea"/>
                </a:endParaRPr>
              </a:p>
            </p:txBody>
          </p:sp>
        </p:grpSp>
        <p:pic>
          <p:nvPicPr>
            <p:cNvPr id="10" name="图片 9" descr="980808080808080808080808080808080_0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740" y="3542"/>
              <a:ext cx="1435" cy="1545"/>
            </a:xfrm>
            <a:prstGeom prst="rect">
              <a:avLst/>
            </a:prstGeom>
          </p:spPr>
        </p:pic>
        <p:pic>
          <p:nvPicPr>
            <p:cNvPr id="8" name="图片 7" descr="980808080808080808080808080808080_0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729" y="5435"/>
              <a:ext cx="1514" cy="1614"/>
            </a:xfrm>
            <a:prstGeom prst="rect">
              <a:avLst/>
            </a:prstGeom>
          </p:spPr>
        </p:pic>
        <p:pic>
          <p:nvPicPr>
            <p:cNvPr id="3" name="图片 2" descr="课文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76" y="378"/>
              <a:ext cx="6199" cy="9601"/>
            </a:xfrm>
            <a:prstGeom prst="rect">
              <a:avLst/>
            </a:prstGeom>
          </p:spPr>
        </p:pic>
        <p:pic>
          <p:nvPicPr>
            <p:cNvPr id="6" name="图片 5" descr="课文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6004" y="378"/>
              <a:ext cx="6865" cy="9701"/>
            </a:xfrm>
            <a:prstGeom prst="rect">
              <a:avLst/>
            </a:prstGeom>
          </p:spPr>
        </p:pic>
        <p:pic>
          <p:nvPicPr>
            <p:cNvPr id="9" name="图片 8" descr="课文3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rcRect l="11697"/>
            <a:stretch>
              <a:fillRect/>
            </a:stretch>
          </p:blipFill>
          <p:spPr>
            <a:xfrm>
              <a:off x="12158" y="379"/>
              <a:ext cx="6749" cy="9599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898" y="2632"/>
              <a:ext cx="3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1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98" y="3344"/>
              <a:ext cx="3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2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98" y="4222"/>
              <a:ext cx="3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3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98" y="6438"/>
              <a:ext cx="3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4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98" y="6871"/>
              <a:ext cx="3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5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570" y="1221"/>
              <a:ext cx="3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6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570" y="3205"/>
              <a:ext cx="3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7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617" y="4904"/>
              <a:ext cx="3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8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617" y="6480"/>
              <a:ext cx="3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9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500" y="7773"/>
              <a:ext cx="73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10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528" y="8375"/>
              <a:ext cx="73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11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2200" y="1263"/>
              <a:ext cx="73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12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2180" y="2883"/>
              <a:ext cx="73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13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208" y="6382"/>
              <a:ext cx="73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14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4171950" y="2071370"/>
            <a:ext cx="3526790" cy="104267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752080" y="859790"/>
            <a:ext cx="4004310" cy="104267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4791710" y="1371600"/>
            <a:ext cx="1561465" cy="699770"/>
          </a:xfrm>
          <a:prstGeom prst="roundRect">
            <a:avLst/>
          </a:prstGeom>
          <a:solidFill>
            <a:schemeClr val="bg1"/>
          </a:solidFill>
          <a:ln>
            <a:solidFill>
              <a:srgbClr val="CFA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读书</a:t>
            </a:r>
            <a:endParaRPr lang="zh-CN" altLang="en-US" sz="3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8779510" y="187325"/>
            <a:ext cx="1684655" cy="614680"/>
          </a:xfrm>
          <a:prstGeom prst="roundRect">
            <a:avLst/>
          </a:prstGeom>
          <a:solidFill>
            <a:schemeClr val="bg1"/>
          </a:solidFill>
          <a:ln>
            <a:solidFill>
              <a:srgbClr val="CFA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读书</a:t>
            </a:r>
            <a:endParaRPr lang="zh-CN" altLang="en-US" sz="3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193540" y="637540"/>
            <a:ext cx="4483100" cy="5202555"/>
            <a:chOff x="6604" y="1004"/>
            <a:chExt cx="7060" cy="8193"/>
          </a:xfrm>
        </p:grpSpPr>
        <p:sp>
          <p:nvSpPr>
            <p:cNvPr id="30" name="矩形 29"/>
            <p:cNvSpPr/>
            <p:nvPr/>
          </p:nvSpPr>
          <p:spPr>
            <a:xfrm>
              <a:off x="6604" y="8387"/>
              <a:ext cx="5554" cy="81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08" y="1004"/>
              <a:ext cx="1456" cy="3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786370" y="4088130"/>
            <a:ext cx="3941445" cy="77914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5214620" y="5893435"/>
            <a:ext cx="1339215" cy="586105"/>
          </a:xfrm>
          <a:prstGeom prst="roundRect">
            <a:avLst/>
          </a:prstGeom>
          <a:solidFill>
            <a:schemeClr val="bg1"/>
          </a:solidFill>
          <a:ln>
            <a:solidFill>
              <a:srgbClr val="CFA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写作</a:t>
            </a:r>
            <a:endParaRPr lang="zh-CN" altLang="en-US" sz="3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8952230" y="4935855"/>
            <a:ext cx="1339215" cy="586105"/>
          </a:xfrm>
          <a:prstGeom prst="roundRect">
            <a:avLst/>
          </a:prstGeom>
          <a:solidFill>
            <a:schemeClr val="bg1"/>
          </a:solidFill>
          <a:ln>
            <a:solidFill>
              <a:srgbClr val="CFA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写作</a:t>
            </a:r>
            <a:endParaRPr lang="zh-CN" altLang="en-US" sz="3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760" y="104140"/>
            <a:ext cx="3966845" cy="2019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2" grpId="1" animBg="1"/>
      <p:bldP spid="26" grpId="1" animBg="1"/>
      <p:bldP spid="3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 descr="8767867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1443" y="98743"/>
            <a:ext cx="11969115" cy="6659245"/>
          </a:xfrm>
          <a:prstGeom prst="rect">
            <a:avLst/>
          </a:prstGeom>
          <a:solidFill>
            <a:schemeClr val="bg1"/>
          </a:solidFill>
          <a:ln>
            <a:solidFill>
              <a:srgbClr val="E2AF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1760" y="240030"/>
            <a:ext cx="11893550" cy="6159500"/>
            <a:chOff x="176" y="378"/>
            <a:chExt cx="18730" cy="9700"/>
          </a:xfrm>
        </p:grpSpPr>
        <p:grpSp>
          <p:nvGrpSpPr>
            <p:cNvPr id="16" name="组合 15"/>
            <p:cNvGrpSpPr/>
            <p:nvPr>
              <p:custDataLst>
                <p:tags r:id="rId2"/>
              </p:custDataLst>
            </p:nvPr>
          </p:nvGrpSpPr>
          <p:grpSpPr>
            <a:xfrm>
              <a:off x="3175" y="3928"/>
              <a:ext cx="5380" cy="1507"/>
              <a:chOff x="6934200" y="4072691"/>
              <a:chExt cx="3416300" cy="957022"/>
            </a:xfrm>
          </p:grpSpPr>
          <p:sp>
            <p:nvSpPr>
              <p:cNvPr id="17" name="文本框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6934200" y="4072691"/>
                <a:ext cx="215595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2000" dirty="0">
                    <a:solidFill>
                      <a:schemeClr val="bg1"/>
                    </a:solidFill>
                    <a:latin typeface="方正楷体_GB2312" panose="02000000000000000000" charset="-122"/>
                    <a:ea typeface="方正楷体_GB2312" panose="02000000000000000000" charset="-122"/>
                    <a:cs typeface="+mn-ea"/>
                  </a:rPr>
                  <a:t>输入标题</a:t>
                </a:r>
                <a:endParaRPr lang="zh-CN" altLang="en-US" sz="2000" dirty="0">
                  <a:solidFill>
                    <a:schemeClr val="bg1"/>
                  </a:solidFill>
                  <a:latin typeface="方正楷体_GB2312" panose="02000000000000000000" charset="-122"/>
                  <a:ea typeface="方正楷体_GB2312" panose="02000000000000000000" charset="-122"/>
                  <a:cs typeface="+mn-ea"/>
                </a:endParaRPr>
              </a:p>
            </p:txBody>
          </p:sp>
          <p:sp>
            <p:nvSpPr>
              <p:cNvPr id="18" name="文本框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6934200" y="4416853"/>
                <a:ext cx="3416300" cy="612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方正楷体_GB2312" panose="02000000000000000000" charset="-122"/>
                    <a:ea typeface="方正楷体_GB2312" panose="02000000000000000000" charset="-122"/>
                    <a:cs typeface="+mn-ea"/>
                  </a:rPr>
                  <a:t>建议一般行间距为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方正楷体_GB2312" panose="02000000000000000000" charset="-122"/>
                    <a:ea typeface="方正楷体_GB2312" panose="02000000000000000000" charset="-122"/>
                    <a:cs typeface="+mn-ea"/>
                  </a:rPr>
                  <a:t>1.5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方正楷体_GB2312" panose="02000000000000000000" charset="-122"/>
                    <a:ea typeface="方正楷体_GB2312" panose="02000000000000000000" charset="-122"/>
                    <a:cs typeface="+mn-ea"/>
                  </a:rPr>
                  <a:t>倍，还可以设置合适的文字格式，文本的行间距。</a:t>
                </a:r>
                <a:endParaRPr lang="zh-CN" altLang="en-US" sz="1400" dirty="0">
                  <a:solidFill>
                    <a:schemeClr val="bg1"/>
                  </a:solidFill>
                  <a:latin typeface="方正楷体_GB2312" panose="02000000000000000000" charset="-122"/>
                  <a:ea typeface="方正楷体_GB2312" panose="02000000000000000000" charset="-122"/>
                  <a:cs typeface="+mn-ea"/>
                </a:endParaRPr>
              </a:p>
            </p:txBody>
          </p:sp>
        </p:grpSp>
        <p:pic>
          <p:nvPicPr>
            <p:cNvPr id="10" name="图片 9" descr="980808080808080808080808080808080_0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740" y="3542"/>
              <a:ext cx="1435" cy="1545"/>
            </a:xfrm>
            <a:prstGeom prst="rect">
              <a:avLst/>
            </a:prstGeom>
          </p:spPr>
        </p:pic>
        <p:pic>
          <p:nvPicPr>
            <p:cNvPr id="8" name="图片 7" descr="980808080808080808080808080808080_0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729" y="5435"/>
              <a:ext cx="1514" cy="1614"/>
            </a:xfrm>
            <a:prstGeom prst="rect">
              <a:avLst/>
            </a:prstGeom>
          </p:spPr>
        </p:pic>
        <p:pic>
          <p:nvPicPr>
            <p:cNvPr id="3" name="图片 2" descr="课文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76" y="378"/>
              <a:ext cx="6199" cy="9601"/>
            </a:xfrm>
            <a:prstGeom prst="rect">
              <a:avLst/>
            </a:prstGeom>
          </p:spPr>
        </p:pic>
        <p:pic>
          <p:nvPicPr>
            <p:cNvPr id="6" name="图片 5" descr="课文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6004" y="378"/>
              <a:ext cx="6865" cy="9701"/>
            </a:xfrm>
            <a:prstGeom prst="rect">
              <a:avLst/>
            </a:prstGeom>
          </p:spPr>
        </p:pic>
        <p:pic>
          <p:nvPicPr>
            <p:cNvPr id="9" name="图片 8" descr="课文3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rcRect l="11697"/>
            <a:stretch>
              <a:fillRect/>
            </a:stretch>
          </p:blipFill>
          <p:spPr>
            <a:xfrm>
              <a:off x="12158" y="379"/>
              <a:ext cx="6749" cy="9599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898" y="2632"/>
              <a:ext cx="3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1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98" y="3344"/>
              <a:ext cx="3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2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98" y="4222"/>
              <a:ext cx="3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3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98" y="6438"/>
              <a:ext cx="3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4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98" y="6871"/>
              <a:ext cx="3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5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570" y="1221"/>
              <a:ext cx="3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6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570" y="3205"/>
              <a:ext cx="3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7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617" y="4904"/>
              <a:ext cx="3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8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617" y="6480"/>
              <a:ext cx="3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9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500" y="7773"/>
              <a:ext cx="73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10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528" y="8375"/>
              <a:ext cx="73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11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2200" y="1263"/>
              <a:ext cx="73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12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2180" y="2883"/>
              <a:ext cx="73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13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208" y="6382"/>
              <a:ext cx="73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rgbClr val="FF0000"/>
                  </a:solidFill>
                  <a:latin typeface="方正楷体_GB2312" panose="02000000000000000000" charset="-122"/>
                  <a:ea typeface="方正楷体_GB2312" panose="02000000000000000000" charset="-122"/>
                </a:rPr>
                <a:t>14</a:t>
              </a:r>
              <a:endParaRPr lang="en-US" altLang="zh-CN" sz="1600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7773670" y="1902460"/>
            <a:ext cx="4004310" cy="218567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172585" y="3114040"/>
            <a:ext cx="3499485" cy="225361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10880725" y="1663065"/>
            <a:ext cx="691515" cy="82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6258560" y="5553075"/>
            <a:ext cx="1340485" cy="184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201795" y="5756910"/>
            <a:ext cx="2440940" cy="25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9768840" y="4314190"/>
            <a:ext cx="1948180" cy="50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7773670" y="4520565"/>
            <a:ext cx="3867785" cy="114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7773670" y="4726940"/>
            <a:ext cx="1216025" cy="63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1" name="圆角矩形 40"/>
          <p:cNvSpPr/>
          <p:nvPr/>
        </p:nvSpPr>
        <p:spPr>
          <a:xfrm>
            <a:off x="5434330" y="2254250"/>
            <a:ext cx="1116330" cy="460375"/>
          </a:xfrm>
          <a:prstGeom prst="roundRect">
            <a:avLst/>
          </a:prstGeom>
          <a:solidFill>
            <a:schemeClr val="bg1"/>
          </a:solidFill>
          <a:ln>
            <a:solidFill>
              <a:srgbClr val="CFA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读书</a:t>
            </a:r>
            <a:endParaRPr lang="zh-CN" altLang="en-US" sz="3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9925050" y="1009650"/>
            <a:ext cx="1116330" cy="460375"/>
          </a:xfrm>
          <a:prstGeom prst="roundRect">
            <a:avLst/>
          </a:prstGeom>
          <a:solidFill>
            <a:schemeClr val="bg1"/>
          </a:solidFill>
          <a:ln>
            <a:solidFill>
              <a:srgbClr val="CFA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读书</a:t>
            </a:r>
            <a:endParaRPr lang="zh-CN" altLang="en-US" sz="3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5142230" y="5861050"/>
            <a:ext cx="1116330" cy="460375"/>
          </a:xfrm>
          <a:prstGeom prst="roundRect">
            <a:avLst/>
          </a:prstGeom>
          <a:solidFill>
            <a:schemeClr val="bg1"/>
          </a:solidFill>
          <a:ln>
            <a:solidFill>
              <a:srgbClr val="CFA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写作</a:t>
            </a:r>
            <a:endParaRPr lang="zh-CN" altLang="en-US" sz="3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9478645" y="4662805"/>
            <a:ext cx="1116330" cy="460375"/>
          </a:xfrm>
          <a:prstGeom prst="roundRect">
            <a:avLst/>
          </a:prstGeom>
          <a:solidFill>
            <a:schemeClr val="bg1"/>
          </a:solidFill>
          <a:ln>
            <a:solidFill>
              <a:srgbClr val="CFA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写作</a:t>
            </a:r>
            <a:endParaRPr lang="zh-CN" altLang="en-US" sz="3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6" grpId="1" animBg="1"/>
      <p:bldP spid="32" grpId="0" bldLvl="0" animBg="1"/>
      <p:bldP spid="3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/>
          <p:nvPr>
            <p:custDataLst>
              <p:tags r:id="rId1"/>
            </p:custDataLst>
          </p:nvPr>
        </p:nvSpPr>
        <p:spPr>
          <a:xfrm>
            <a:off x="1091565" y="2428240"/>
            <a:ext cx="6958330" cy="22860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None/>
            </a:pPr>
            <a:r>
              <a:rPr altLang="zh-CN" sz="3600" spc="19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 spc="19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阅读和写作，</a:t>
            </a:r>
            <a:r>
              <a:rPr lang="zh-CN" altLang="en-US" sz="3600" spc="190">
                <a:ln w="3175">
                  <a:noFill/>
                  <a:prstDash val="dash"/>
                </a:ln>
                <a:solidFill>
                  <a:srgbClr val="C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吸收</a:t>
            </a:r>
            <a:r>
              <a:rPr lang="zh-CN" altLang="en-US" sz="3600" spc="19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</a:t>
            </a:r>
            <a:r>
              <a:rPr lang="zh-CN" altLang="en-US" sz="3600" spc="190">
                <a:ln w="3175">
                  <a:noFill/>
                  <a:prstDash val="dash"/>
                </a:ln>
                <a:solidFill>
                  <a:srgbClr val="C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表达</a:t>
            </a:r>
            <a:r>
              <a:rPr lang="zh-CN" altLang="en-US" sz="3600" spc="19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，一个是</a:t>
            </a:r>
            <a:r>
              <a:rPr lang="zh-CN" altLang="en-US" sz="3600" spc="190">
                <a:ln w="3175">
                  <a:noFill/>
                  <a:prstDash val="dash"/>
                </a:ln>
                <a:solidFill>
                  <a:srgbClr val="C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进</a:t>
            </a:r>
            <a:r>
              <a:rPr lang="zh-CN" altLang="en-US" sz="3600" spc="19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，从外到内；一个是</a:t>
            </a:r>
            <a:r>
              <a:rPr lang="zh-CN" altLang="en-US" sz="3600" spc="190">
                <a:ln w="3175">
                  <a:noFill/>
                  <a:prstDash val="dash"/>
                </a:ln>
                <a:solidFill>
                  <a:srgbClr val="C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出</a:t>
            </a:r>
            <a:r>
              <a:rPr lang="zh-CN" altLang="en-US" sz="3600" spc="19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，从内到外。</a:t>
            </a:r>
            <a:endParaRPr lang="zh-CN" altLang="en-US" sz="3600" spc="19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-285750" algn="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None/>
            </a:pPr>
            <a:r>
              <a:rPr lang="en-US" altLang="zh-CN" sz="3600" spc="19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——叶圣陶</a:t>
            </a:r>
            <a:endParaRPr lang="en-US" altLang="zh-CN" sz="3600" spc="19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8306435" y="1950085"/>
            <a:ext cx="2219325" cy="33635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600" h="6960">
                <a:moveTo>
                  <a:pt x="0" y="0"/>
                </a:moveTo>
                <a:lnTo>
                  <a:pt x="9600" y="0"/>
                </a:lnTo>
                <a:lnTo>
                  <a:pt x="9600" y="6960"/>
                </a:lnTo>
                <a:lnTo>
                  <a:pt x="0" y="6960"/>
                </a:lnTo>
                <a:lnTo>
                  <a:pt x="0" y="0"/>
                </a:lnTo>
                <a:close/>
              </a:path>
            </a:pathLst>
          </a:custGeom>
          <a:ln w="177800">
            <a:solidFill>
              <a:srgbClr val="FFFFFF"/>
            </a:solidFill>
          </a:ln>
          <a:effectLst>
            <a:outerShdw blurRad="254000" dir="27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8" name="AutoShape 3"/>
          <p:cNvSpPr/>
          <p:nvPr>
            <p:custDataLst>
              <p:tags r:id="rId4"/>
            </p:custDataLst>
          </p:nvPr>
        </p:nvSpPr>
        <p:spPr bwMode="auto">
          <a:xfrm>
            <a:off x="619760" y="1689100"/>
            <a:ext cx="801370" cy="73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AutoShape 3"/>
          <p:cNvSpPr/>
          <p:nvPr>
            <p:custDataLst>
              <p:tags r:id="rId5"/>
            </p:custDataLst>
          </p:nvPr>
        </p:nvSpPr>
        <p:spPr bwMode="auto">
          <a:xfrm rot="10800000">
            <a:off x="4237990" y="4438650"/>
            <a:ext cx="801370" cy="73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b="39326"/>
          <a:stretch>
            <a:fillRect/>
          </a:stretch>
        </p:blipFill>
        <p:spPr>
          <a:xfrm flipH="1">
            <a:off x="118239" y="3820356"/>
            <a:ext cx="3084321" cy="2707202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流程图: 可选过程 47"/>
          <p:cNvSpPr/>
          <p:nvPr/>
        </p:nvSpPr>
        <p:spPr>
          <a:xfrm>
            <a:off x="1381760" y="2505075"/>
            <a:ext cx="9234805" cy="1070610"/>
          </a:xfrm>
          <a:prstGeom prst="flowChartAlternateProcess">
            <a:avLst/>
          </a:prstGeom>
          <a:noFill/>
          <a:ln w="28575" cmpd="sng">
            <a:solidFill>
              <a:srgbClr val="B9A6A9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812800" algn="l" fontAlgn="auto"/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书，被人们称为人类文明的“长生果”。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59464"/>
          <a:stretch>
            <a:fillRect/>
          </a:stretch>
        </p:blipFill>
        <p:spPr>
          <a:xfrm>
            <a:off x="9107637" y="77739"/>
            <a:ext cx="3084321" cy="18086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"/>
          <a:srcRect b="39326"/>
          <a:stretch>
            <a:fillRect/>
          </a:stretch>
        </p:blipFill>
        <p:spPr>
          <a:xfrm flipH="1">
            <a:off x="118239" y="3820356"/>
            <a:ext cx="3084321" cy="27072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59464"/>
          <a:stretch>
            <a:fillRect/>
          </a:stretch>
        </p:blipFill>
        <p:spPr>
          <a:xfrm>
            <a:off x="9107637" y="77739"/>
            <a:ext cx="3084321" cy="18086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"/>
          <a:srcRect b="39326"/>
          <a:stretch>
            <a:fillRect/>
          </a:stretch>
        </p:blipFill>
        <p:spPr>
          <a:xfrm flipH="1">
            <a:off x="118239" y="3820356"/>
            <a:ext cx="3084321" cy="270720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02005" y="1495425"/>
            <a:ext cx="10001885" cy="2306955"/>
          </a:xfrm>
          <a:prstGeom prst="rect">
            <a:avLst/>
          </a:prstGeom>
        </p:spPr>
        <p:txBody>
          <a:bodyPr wrap="square">
            <a:spAutoFit/>
          </a:bodyPr>
          <a:p>
            <a:pPr indent="720090" algn="l" defTabSz="266700" fontAlgn="auto">
              <a:lnSpc>
                <a:spcPct val="15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莎士比亚说：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书籍是全世界的营养品。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720090" algn="l" defTabSz="266700" fontAlgn="auto">
              <a:lnSpc>
                <a:spcPct val="15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一本你喜爱的书就是一位朋友，也是一处你随时想去就去的故地。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1336040" y="1847850"/>
            <a:ext cx="271780" cy="260350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菱形 6"/>
          <p:cNvSpPr/>
          <p:nvPr/>
        </p:nvSpPr>
        <p:spPr>
          <a:xfrm>
            <a:off x="1336040" y="2626360"/>
            <a:ext cx="271780" cy="260350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310120" y="1710055"/>
            <a:ext cx="1263015" cy="536575"/>
          </a:xfrm>
          <a:prstGeom prst="roundRect">
            <a:avLst/>
          </a:prstGeom>
          <a:noFill/>
          <a:ln w="19050">
            <a:solidFill>
              <a:srgbClr val="E40D0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6075680" y="2433955"/>
            <a:ext cx="899160" cy="536575"/>
          </a:xfrm>
          <a:prstGeom prst="roundRect">
            <a:avLst/>
          </a:prstGeom>
          <a:noFill/>
          <a:ln w="19050">
            <a:solidFill>
              <a:srgbClr val="E40D0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2543175" y="3179445"/>
            <a:ext cx="838835" cy="536575"/>
          </a:xfrm>
          <a:prstGeom prst="roundRect">
            <a:avLst/>
          </a:prstGeom>
          <a:noFill/>
          <a:ln w="19050">
            <a:solidFill>
              <a:srgbClr val="E40D0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rcRect l="21476" t="22779" r="4248" b="9904"/>
          <a:stretch>
            <a:fillRect/>
          </a:stretch>
        </p:blipFill>
        <p:spPr>
          <a:xfrm>
            <a:off x="-9525" y="-24130"/>
            <a:ext cx="12211050" cy="69056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265670" y="549275"/>
            <a:ext cx="2291080" cy="52006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600">
                <a:solidFill>
                  <a:srgbClr val="A0775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读</a:t>
            </a:r>
            <a:endParaRPr lang="zh-CN" altLang="en-US" sz="16600">
              <a:solidFill>
                <a:srgbClr val="A07756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16600">
                <a:solidFill>
                  <a:srgbClr val="A0775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16600">
              <a:solidFill>
                <a:srgbClr val="A07756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41005" y="2423795"/>
            <a:ext cx="2710180" cy="31534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9900">
                <a:solidFill>
                  <a:srgbClr val="A07756"/>
                </a:solidFill>
                <a:latin typeface="楷体" panose="02010609060101010101" charset="-122"/>
                <a:ea typeface="楷体" panose="02010609060101010101" charset="-122"/>
                <a:cs typeface="江城律动宋" panose="02020700000000000000" charset="-122"/>
                <a:sym typeface="+mn-ea"/>
              </a:rPr>
              <a:t>书</a:t>
            </a:r>
            <a:endParaRPr lang="zh-CN" altLang="en-US" sz="19900">
              <a:solidFill>
                <a:srgbClr val="A07756"/>
              </a:solidFill>
              <a:latin typeface="楷体" panose="02010609060101010101" charset="-122"/>
              <a:ea typeface="楷体" panose="02010609060101010101" charset="-122"/>
              <a:cs typeface="江城律动宋" panose="020207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28790" y="2291080"/>
            <a:ext cx="767080" cy="1361440"/>
          </a:xfrm>
          <a:prstGeom prst="rect">
            <a:avLst/>
          </a:prstGeom>
          <a:noFill/>
        </p:spPr>
        <p:txBody>
          <a:bodyPr vert="eaVert" wrap="none" rtlCol="0" anchor="ctr" anchorCtr="0">
            <a:spAutoFit/>
          </a:bodyPr>
          <a:p>
            <a:r>
              <a:rPr lang="zh-CN" altLang="en-US" sz="2000">
                <a:solidFill>
                  <a:srgbClr val="A07756"/>
                </a:solidFill>
                <a:latin typeface="楷体" panose="02010609060101010101" charset="-122"/>
                <a:ea typeface="楷体" panose="02010609060101010101" charset="-122"/>
                <a:cs typeface="江城律动宋" panose="02020700000000000000" charset="-122"/>
              </a:rPr>
              <a:t>读书破万卷</a:t>
            </a:r>
            <a:endParaRPr lang="zh-CN" altLang="en-US" sz="2000">
              <a:solidFill>
                <a:srgbClr val="A07756"/>
              </a:solidFill>
              <a:latin typeface="楷体" panose="02010609060101010101" charset="-122"/>
              <a:ea typeface="楷体" panose="02010609060101010101" charset="-122"/>
              <a:cs typeface="江城律动宋" panose="02020700000000000000" charset="-122"/>
            </a:endParaRPr>
          </a:p>
          <a:p>
            <a:r>
              <a:rPr lang="en-US" altLang="zh-CN">
                <a:solidFill>
                  <a:srgbClr val="A07756"/>
                </a:solidFill>
                <a:latin typeface="江城律动宋" panose="02020700000000000000" charset="-122"/>
                <a:ea typeface="江城律动宋" panose="02020700000000000000" charset="-122"/>
                <a:cs typeface="江城律动宋" panose="02020700000000000000" charset="-122"/>
              </a:rPr>
              <a:t>        </a:t>
            </a:r>
            <a:endParaRPr lang="en-US" altLang="zh-CN">
              <a:solidFill>
                <a:srgbClr val="A07756"/>
              </a:solidFill>
              <a:latin typeface="江城律动宋" panose="02020700000000000000" charset="-122"/>
              <a:ea typeface="江城律动宋" panose="02020700000000000000" charset="-122"/>
              <a:cs typeface="江城律动宋" panose="020207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58380" y="2812415"/>
            <a:ext cx="1106170" cy="1615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6000">
                <a:solidFill>
                  <a:srgbClr val="A07756"/>
                </a:solidFill>
                <a:latin typeface="楷体" panose="02010609060101010101" charset="-122"/>
                <a:ea typeface="楷体" panose="02010609060101010101" charset="-122"/>
                <a:cs typeface="江城律动宋" panose="02020700000000000000" charset="-122"/>
              </a:rPr>
              <a:t>沙龙</a:t>
            </a:r>
            <a:endParaRPr lang="zh-CN" altLang="en-US" sz="6000">
              <a:solidFill>
                <a:srgbClr val="A07756"/>
              </a:solidFill>
              <a:latin typeface="楷体" panose="02010609060101010101" charset="-122"/>
              <a:ea typeface="楷体" panose="02010609060101010101" charset="-122"/>
              <a:cs typeface="江城律动宋" panose="02020700000000000000" charset="-122"/>
            </a:endParaRPr>
          </a:p>
        </p:txBody>
      </p:sp>
      <p:pic>
        <p:nvPicPr>
          <p:cNvPr id="6" name="图片 5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960" y="694690"/>
            <a:ext cx="4578350" cy="45535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59464"/>
          <a:stretch>
            <a:fillRect/>
          </a:stretch>
        </p:blipFill>
        <p:spPr>
          <a:xfrm>
            <a:off x="9107637" y="77739"/>
            <a:ext cx="3084321" cy="180869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9905" y="349250"/>
            <a:ext cx="6899028" cy="918210"/>
            <a:chOff x="1391" y="914"/>
            <a:chExt cx="10034" cy="1446"/>
          </a:xfrm>
          <a:solidFill>
            <a:srgbClr val="284C70"/>
          </a:solidFill>
        </p:grpSpPr>
        <p:sp>
          <p:nvSpPr>
            <p:cNvPr id="4" name="矩形"/>
            <p:cNvSpPr/>
            <p:nvPr/>
          </p:nvSpPr>
          <p:spPr>
            <a:xfrm>
              <a:off x="1584" y="914"/>
              <a:ext cx="9841" cy="14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95000"/>
                </a:lnSpc>
              </a:pPr>
              <a:endParaRPr lang="en-US" sz="2000" dirty="0">
                <a:solidFill>
                  <a:schemeClr val="bg1"/>
                </a:solidFill>
                <a:latin typeface="方正楷体_GB2312" panose="02000000000000000000" charset="-122"/>
                <a:ea typeface="方正楷体_GB2312" panose="02000000000000000000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文本框"/>
            <p:cNvSpPr/>
            <p:nvPr/>
          </p:nvSpPr>
          <p:spPr>
            <a:xfrm>
              <a:off x="3010" y="1070"/>
              <a:ext cx="8215" cy="1135"/>
            </a:xfrm>
            <a:prstGeom prst="rect">
              <a:avLst/>
            </a:prstGeom>
            <a:grp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学习任务三：迁移运用叙谈体会</a:t>
              </a:r>
              <a:endParaRPr lang="zh-CN" altLang="en-US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endParaRPr>
            </a:p>
          </p:txBody>
        </p:sp>
        <p:pic>
          <p:nvPicPr>
            <p:cNvPr id="39" name="图片 38" descr="980808080808080808080808080808080_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1" y="914"/>
              <a:ext cx="1459" cy="1446"/>
            </a:xfrm>
            <a:prstGeom prst="rect">
              <a:avLst/>
            </a:prstGeom>
            <a:grpFill/>
          </p:spPr>
        </p:pic>
      </p:grpSp>
      <p:sp>
        <p:nvSpPr>
          <p:cNvPr id="2" name="文本框 1"/>
          <p:cNvSpPr txBox="1"/>
          <p:nvPr/>
        </p:nvSpPr>
        <p:spPr>
          <a:xfrm>
            <a:off x="509905" y="1127125"/>
            <a:ext cx="10293985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fontAlgn="auto">
              <a:lnSpc>
                <a:spcPct val="180000"/>
              </a:lnSpc>
            </a:pPr>
            <a:r>
              <a:rPr lang="zh-CN" altLang="en-US" sz="3200" kern="100" spc="-5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在你心目中，书像什么？请你也来创编属于自己的读书格言。</a:t>
            </a:r>
            <a:endParaRPr lang="zh-CN" altLang="en-US" sz="3200" kern="100" spc="-5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Times New Roman" panose="020206030504050203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0" y="2990850"/>
            <a:ext cx="9248775" cy="2972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900" y="27940"/>
            <a:ext cx="13042900" cy="6857365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725295" y="4479925"/>
            <a:ext cx="874204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Cambria" panose="02040503050406030204" pitchFamily="18" charset="0"/>
              <a:buChar char="+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anose="02040503050406030204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Ï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Calibri" panose="020F0502020204030204" charset="0"/>
              <a:buChar char="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anose="02040503050406030204" pitchFamily="18" charset="0"/>
              <a:buChar char="=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 b="1" dirty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en-US" altLang="zh-CN" sz="4800" b="1" dirty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</a:rPr>
              <a:t>读书好，多读书，读好书。</a:t>
            </a:r>
            <a:endParaRPr lang="zh-CN" altLang="en-US" sz="4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800" b="1" dirty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</a:rPr>
              <a:t>冰心</a:t>
            </a:r>
            <a:endParaRPr lang="zh-CN" altLang="en-US" sz="4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637280" y="331470"/>
            <a:ext cx="4918710" cy="389318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b="39326"/>
          <a:stretch>
            <a:fillRect/>
          </a:stretch>
        </p:blipFill>
        <p:spPr>
          <a:xfrm flipH="1">
            <a:off x="118239" y="3820356"/>
            <a:ext cx="3084321" cy="2707202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chemeClr val="bg2"/>
            </a:gs>
            <a:gs pos="100000">
              <a:srgbClr val="E3E2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b="48319"/>
          <a:stretch>
            <a:fillRect/>
          </a:stretch>
        </p:blipFill>
        <p:spPr>
          <a:xfrm>
            <a:off x="8904253" y="4552102"/>
            <a:ext cx="3084321" cy="2305955"/>
          </a:xfrm>
          <a:prstGeom prst="rect">
            <a:avLst/>
          </a:prstGeom>
        </p:spPr>
      </p:pic>
      <p:sp>
        <p:nvSpPr>
          <p:cNvPr id="15" name="矩形"/>
          <p:cNvSpPr/>
          <p:nvPr/>
        </p:nvSpPr>
        <p:spPr>
          <a:xfrm>
            <a:off x="802005" y="266065"/>
            <a:ext cx="3413760" cy="918210"/>
          </a:xfrm>
          <a:prstGeom prst="roundRect">
            <a:avLst/>
          </a:prstGeom>
          <a:solidFill>
            <a:srgbClr val="284C7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srgbClr val="284C70"/>
              </a:solidFill>
              <a:latin typeface="方正楷体_GB2312" panose="02000000000000000000" charset="-122"/>
              <a:ea typeface="方正楷体_GB2312" panose="02000000000000000000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文本框"/>
          <p:cNvSpPr/>
          <p:nvPr/>
        </p:nvSpPr>
        <p:spPr>
          <a:xfrm>
            <a:off x="1476375" y="346075"/>
            <a:ext cx="2684145" cy="720725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楷体_GB2312" panose="02000000000000000000" charset="-122"/>
                <a:ea typeface="方正楷体_GB2312" panose="02000000000000000000" charset="-122"/>
                <a:cs typeface="+mn-ea"/>
                <a:sym typeface="+mn-lt"/>
              </a:rPr>
              <a:t>课</a:t>
            </a:r>
            <a:r>
              <a:rPr lang="zh-CN" altLang="en-US" sz="4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楷体_GB2312" panose="02000000000000000000" charset="-122"/>
                <a:ea typeface="方正楷体_GB2312" panose="02000000000000000000" charset="-122"/>
                <a:cs typeface="+mn-ea"/>
                <a:sym typeface="+mn-lt"/>
              </a:rPr>
              <a:t>后延</a:t>
            </a:r>
            <a:r>
              <a:rPr lang="zh-CN" altLang="en-US" sz="4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楷体_GB2312" panose="02000000000000000000" charset="-122"/>
                <a:ea typeface="方正楷体_GB2312" panose="02000000000000000000" charset="-122"/>
                <a:cs typeface="+mn-ea"/>
                <a:sym typeface="+mn-lt"/>
              </a:rPr>
              <a:t>学</a:t>
            </a:r>
            <a:endParaRPr lang="zh-CN" altLang="en-US" sz="4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楷体_GB2312" panose="02000000000000000000" charset="-122"/>
              <a:ea typeface="方正楷体_GB2312" panose="02000000000000000000" charset="-122"/>
              <a:cs typeface="+mn-ea"/>
              <a:sym typeface="+mn-lt"/>
            </a:endParaRPr>
          </a:p>
        </p:txBody>
      </p:sp>
      <p:pic>
        <p:nvPicPr>
          <p:cNvPr id="39" name="图片 38" descr="980808080808080808080808080808080_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" y="226060"/>
            <a:ext cx="926465" cy="9982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860" y="1224280"/>
            <a:ext cx="10153015" cy="5352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chemeClr val="bg2"/>
            </a:gs>
            <a:gs pos="100000">
              <a:srgbClr val="E3E2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任意多边形: 形状 276"/>
          <p:cNvSpPr/>
          <p:nvPr>
            <p:custDataLst>
              <p:tags r:id="rId1"/>
            </p:custDataLst>
          </p:nvPr>
        </p:nvSpPr>
        <p:spPr>
          <a:xfrm>
            <a:off x="1101729" y="1803257"/>
            <a:ext cx="3317869" cy="3858682"/>
          </a:xfrm>
          <a:custGeom>
            <a:avLst/>
            <a:gdLst>
              <a:gd name="connsiteX0" fmla="*/ 0 w 3327125"/>
              <a:gd name="connsiteY0" fmla="*/ 0 h 3869447"/>
              <a:gd name="connsiteX1" fmla="*/ 3327125 w 3327125"/>
              <a:gd name="connsiteY1" fmla="*/ 0 h 3869447"/>
              <a:gd name="connsiteX2" fmla="*/ 3327125 w 3327125"/>
              <a:gd name="connsiteY2" fmla="*/ 3869448 h 3869447"/>
              <a:gd name="connsiteX3" fmla="*/ 0 w 3327125"/>
              <a:gd name="connsiteY3" fmla="*/ 3869448 h 386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7125" h="3869447">
                <a:moveTo>
                  <a:pt x="0" y="0"/>
                </a:moveTo>
                <a:lnTo>
                  <a:pt x="3327125" y="0"/>
                </a:lnTo>
                <a:lnTo>
                  <a:pt x="3327125" y="3869448"/>
                </a:lnTo>
                <a:lnTo>
                  <a:pt x="0" y="386944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9000"/>
            </a:schemeClr>
          </a:solidFill>
          <a:ln w="33259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279" name="任意多边形: 形状 278"/>
          <p:cNvSpPr/>
          <p:nvPr>
            <p:custDataLst>
              <p:tags r:id="rId2"/>
            </p:custDataLst>
          </p:nvPr>
        </p:nvSpPr>
        <p:spPr>
          <a:xfrm>
            <a:off x="609210" y="1196087"/>
            <a:ext cx="595372" cy="594542"/>
          </a:xfrm>
          <a:custGeom>
            <a:avLst/>
            <a:gdLst>
              <a:gd name="connsiteX0" fmla="*/ 1478 w 597033"/>
              <a:gd name="connsiteY0" fmla="*/ 0 h 596201"/>
              <a:gd name="connsiteX1" fmla="*/ 597033 w 597033"/>
              <a:gd name="connsiteY1" fmla="*/ 0 h 596201"/>
              <a:gd name="connsiteX2" fmla="*/ 597033 w 597033"/>
              <a:gd name="connsiteY2" fmla="*/ 136412 h 596201"/>
              <a:gd name="connsiteX3" fmla="*/ 136413 w 597033"/>
              <a:gd name="connsiteY3" fmla="*/ 136412 h 596201"/>
              <a:gd name="connsiteX4" fmla="*/ 136413 w 597033"/>
              <a:gd name="connsiteY4" fmla="*/ 596201 h 596201"/>
              <a:gd name="connsiteX5" fmla="*/ 0 w 597033"/>
              <a:gd name="connsiteY5" fmla="*/ 596201 h 596201"/>
              <a:gd name="connsiteX6" fmla="*/ 0 w 597033"/>
              <a:gd name="connsiteY6" fmla="*/ 646 h 596201"/>
              <a:gd name="connsiteX7" fmla="*/ 1478 w 597033"/>
              <a:gd name="connsiteY7" fmla="*/ 646 h 59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033" h="596201">
                <a:moveTo>
                  <a:pt x="1478" y="0"/>
                </a:moveTo>
                <a:lnTo>
                  <a:pt x="597033" y="0"/>
                </a:lnTo>
                <a:lnTo>
                  <a:pt x="597033" y="136412"/>
                </a:lnTo>
                <a:lnTo>
                  <a:pt x="136413" y="136412"/>
                </a:lnTo>
                <a:lnTo>
                  <a:pt x="136413" y="596201"/>
                </a:lnTo>
                <a:lnTo>
                  <a:pt x="0" y="596201"/>
                </a:lnTo>
                <a:lnTo>
                  <a:pt x="0" y="646"/>
                </a:lnTo>
                <a:lnTo>
                  <a:pt x="1478" y="646"/>
                </a:lnTo>
                <a:close/>
              </a:path>
            </a:pathLst>
          </a:custGeom>
          <a:solidFill>
            <a:schemeClr val="accent1">
              <a:alpha val="99000"/>
            </a:schemeClr>
          </a:solidFill>
          <a:ln w="33259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pic>
        <p:nvPicPr>
          <p:cNvPr id="281" name="图片 28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12016" b="12016"/>
          <a:stretch>
            <a:fillRect/>
          </a:stretch>
        </p:blipFill>
        <p:spPr>
          <a:xfrm>
            <a:off x="855330" y="1493680"/>
            <a:ext cx="3317868" cy="3858682"/>
          </a:xfrm>
          <a:custGeom>
            <a:avLst/>
            <a:gdLst>
              <a:gd name="connsiteX0" fmla="*/ 0 w 3327125"/>
              <a:gd name="connsiteY0" fmla="*/ 0 h 3869448"/>
              <a:gd name="connsiteX1" fmla="*/ 3327125 w 3327125"/>
              <a:gd name="connsiteY1" fmla="*/ 0 h 3869448"/>
              <a:gd name="connsiteX2" fmla="*/ 3327125 w 3327125"/>
              <a:gd name="connsiteY2" fmla="*/ 3869448 h 3869448"/>
              <a:gd name="connsiteX3" fmla="*/ 0 w 3327125"/>
              <a:gd name="connsiteY3" fmla="*/ 3869448 h 386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7125" h="3869448">
                <a:moveTo>
                  <a:pt x="0" y="0"/>
                </a:moveTo>
                <a:lnTo>
                  <a:pt x="3327125" y="0"/>
                </a:lnTo>
                <a:lnTo>
                  <a:pt x="3327125" y="3869448"/>
                </a:lnTo>
                <a:lnTo>
                  <a:pt x="0" y="3869448"/>
                </a:lnTo>
                <a:close/>
              </a:path>
            </a:pathLst>
          </a:custGeom>
        </p:spPr>
      </p:pic>
      <p:sp>
        <p:nvSpPr>
          <p:cNvPr id="283" name="任意多边形: 形状 282"/>
          <p:cNvSpPr/>
          <p:nvPr>
            <p:custDataLst>
              <p:tags r:id="rId5"/>
            </p:custDataLst>
          </p:nvPr>
        </p:nvSpPr>
        <p:spPr>
          <a:xfrm rot="16200000">
            <a:off x="3448539" y="4587165"/>
            <a:ext cx="595126" cy="593899"/>
          </a:xfrm>
          <a:custGeom>
            <a:avLst/>
            <a:gdLst>
              <a:gd name="connsiteX0" fmla="*/ 596786 w 596786"/>
              <a:gd name="connsiteY0" fmla="*/ 457879 h 595556"/>
              <a:gd name="connsiteX1" fmla="*/ 596786 w 596786"/>
              <a:gd name="connsiteY1" fmla="*/ 594291 h 595556"/>
              <a:gd name="connsiteX2" fmla="*/ 136413 w 596786"/>
              <a:gd name="connsiteY2" fmla="*/ 594291 h 595556"/>
              <a:gd name="connsiteX3" fmla="*/ 136413 w 596786"/>
              <a:gd name="connsiteY3" fmla="*/ 595556 h 595556"/>
              <a:gd name="connsiteX4" fmla="*/ 0 w 596786"/>
              <a:gd name="connsiteY4" fmla="*/ 595556 h 595556"/>
              <a:gd name="connsiteX5" fmla="*/ 0 w 596786"/>
              <a:gd name="connsiteY5" fmla="*/ 0 h 595556"/>
              <a:gd name="connsiteX6" fmla="*/ 136413 w 596786"/>
              <a:gd name="connsiteY6" fmla="*/ 0 h 595556"/>
              <a:gd name="connsiteX7" fmla="*/ 136413 w 596786"/>
              <a:gd name="connsiteY7" fmla="*/ 457879 h 59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786" h="595556">
                <a:moveTo>
                  <a:pt x="596786" y="457879"/>
                </a:moveTo>
                <a:lnTo>
                  <a:pt x="596786" y="594291"/>
                </a:lnTo>
                <a:lnTo>
                  <a:pt x="136413" y="594291"/>
                </a:lnTo>
                <a:lnTo>
                  <a:pt x="136413" y="595556"/>
                </a:lnTo>
                <a:lnTo>
                  <a:pt x="0" y="595556"/>
                </a:lnTo>
                <a:lnTo>
                  <a:pt x="0" y="0"/>
                </a:lnTo>
                <a:lnTo>
                  <a:pt x="136413" y="0"/>
                </a:lnTo>
                <a:lnTo>
                  <a:pt x="136413" y="457879"/>
                </a:lnTo>
                <a:close/>
              </a:path>
            </a:pathLst>
          </a:custGeom>
          <a:solidFill>
            <a:schemeClr val="accent1">
              <a:alpha val="99000"/>
            </a:schemeClr>
          </a:solidFill>
          <a:ln w="33259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4906010" y="998855"/>
            <a:ext cx="6400800" cy="486029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b" anchorCtr="0">
            <a:normAutofit lnSpcReduction="2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altLang="zh-CN" sz="2500" spc="17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spc="17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当代女作家，浙江省玉环县楚门镇人。1958年发表作品《我和雪梅》，从此走上文坛，后以短篇小说《心香》闻名遐迩。至今已有</a:t>
            </a:r>
            <a:r>
              <a:rPr lang="zh-CN" altLang="en-US" sz="2800" spc="17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36本作品集</a:t>
            </a:r>
            <a:r>
              <a:rPr lang="zh-CN" altLang="en-US" sz="2800" spc="17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及</a:t>
            </a:r>
            <a:r>
              <a:rPr lang="zh-CN" altLang="en-US" sz="2800" spc="17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一部8卷本文集</a:t>
            </a:r>
            <a:r>
              <a:rPr lang="zh-CN" altLang="en-US" sz="2800" spc="17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出版，她是中国当代文坛</a:t>
            </a:r>
            <a:r>
              <a:rPr lang="zh-CN" altLang="en-US" sz="2800" spc="17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很有影响力</a:t>
            </a:r>
            <a:r>
              <a:rPr lang="zh-CN" altLang="en-US" sz="2800" spc="17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的作家，其作品曾获</a:t>
            </a:r>
            <a:r>
              <a:rPr lang="zh-CN" altLang="en-US" sz="2800" spc="17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多种奖项</a:t>
            </a:r>
            <a:r>
              <a:rPr lang="zh-CN" altLang="en-US" sz="2800" spc="17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spc="17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800" spc="17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altLang="zh-CN" sz="2800" spc="17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 spc="17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代表作有长篇小说《无梦谷》、长篇历史小说《秋瑾》，散文集《不了情》《枕上诗篇》等多种。</a:t>
            </a:r>
            <a:endParaRPr lang="zh-CN" altLang="en-US" sz="2800" spc="17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73555" y="703580"/>
            <a:ext cx="16757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spc="17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Arial" panose="020B0604020202020204" pitchFamily="34" charset="0"/>
              </a:rPr>
              <a:t>叶文玲</a:t>
            </a:r>
            <a:endParaRPr lang="zh-CN" altLang="en-US" sz="3600" b="1" spc="17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b="48319"/>
          <a:stretch>
            <a:fillRect/>
          </a:stretch>
        </p:blipFill>
        <p:spPr>
          <a:xfrm>
            <a:off x="7526938" y="3653577"/>
            <a:ext cx="3084321" cy="2305955"/>
          </a:xfrm>
          <a:prstGeom prst="rect">
            <a:avLst/>
          </a:prstGeom>
        </p:spPr>
      </p:pic>
      <p:sp>
        <p:nvSpPr>
          <p:cNvPr id="14" name="副标题 2" descr="e7d195523061f1c01ef2b70529884c179423570dbaad84926380ABC1F97BAEF0C8FC051856578EAB7874501A1FFE158C4981707381814BCC4D9A8E3554438DEE4FBCF5A5B4D2A8B0989AB57E8BAC65EBBFA78B3F821708F04EF1B295893E2E6292B47F7E555AEB1FEAE378BD955294BACD279511B8EF5EDD0A16A5E5D9C2267FB37F576A154C6CF5"/>
          <p:cNvSpPr txBox="1"/>
          <p:nvPr/>
        </p:nvSpPr>
        <p:spPr>
          <a:xfrm>
            <a:off x="6117105" y="310892"/>
            <a:ext cx="5902960" cy="521970"/>
          </a:xfrm>
          <a:prstGeom prst="rect">
            <a:avLst/>
          </a:prstGeom>
          <a:noFill/>
          <a:effectLst/>
        </p:spPr>
        <p:txBody>
          <a:bodyPr vert="horz" wrap="none" rtlCol="0">
            <a:spAutoFit/>
          </a:bodyPr>
          <a:lstStyle>
            <a:defPPr>
              <a:defRPr lang="zh-CN"/>
            </a:defPPr>
            <a:lvl1pPr algn="r" defTabSz="1219200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defTabSz="1219200">
              <a:defRPr sz="2400"/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algn="ctr"/>
            <a:r>
              <a:rPr lang="zh-CN" altLang="en-US" sz="2800" dirty="0">
                <a:latin typeface="方正楷体_GB2312" panose="02000000000000000000" charset="-122"/>
                <a:ea typeface="方正楷体_GB2312" panose="02000000000000000000" charset="-122"/>
              </a:rPr>
              <a:t>部编版小学语文五年级上册</a:t>
            </a:r>
            <a:r>
              <a:rPr lang="zh-CN" altLang="en-US" sz="2800" dirty="0" smtClean="0">
                <a:latin typeface="方正楷体_GB2312" panose="02000000000000000000" charset="-122"/>
                <a:ea typeface="方正楷体_GB2312" panose="02000000000000000000" charset="-122"/>
              </a:rPr>
              <a:t>第八单元</a:t>
            </a:r>
            <a:endParaRPr lang="zh-CN" altLang="en-US" sz="2800" dirty="0" smtClean="0"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065" y="1276251"/>
            <a:ext cx="1605520" cy="1383958"/>
          </a:xfrm>
          <a:prstGeom prst="rect">
            <a:avLst/>
          </a:prstGeom>
        </p:spPr>
      </p:pic>
      <p:sp>
        <p:nvSpPr>
          <p:cNvPr id="30723" name="标题 1"/>
          <p:cNvSpPr txBox="1"/>
          <p:nvPr>
            <p:custDataLst>
              <p:tags r:id="rId3"/>
            </p:custDataLst>
          </p:nvPr>
        </p:nvSpPr>
        <p:spPr>
          <a:xfrm>
            <a:off x="2581593" y="2659698"/>
            <a:ext cx="6870700" cy="993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865" b="1" kern="1200" cap="none" spc="0" normalizeH="0" baseline="0" noProof="0" dirty="0">
                <a:solidFill>
                  <a:schemeClr val="bg1"/>
                </a:solidFill>
                <a:latin typeface="方正楷体_GB2312" panose="02000000000000000000" charset="-122"/>
                <a:ea typeface="方正楷体_GB2312" panose="02000000000000000000" charset="-122"/>
                <a:cs typeface="+mn-cs"/>
              </a:rPr>
              <a:t>27</a:t>
            </a:r>
            <a:r>
              <a:rPr kumimoji="0" lang="en-US" altLang="zh-CN" sz="5865" b="1" kern="1200" cap="none" spc="0" normalizeH="0" baseline="0" noProof="0" dirty="0">
                <a:latin typeface="方正楷体_GB2312" panose="02000000000000000000" charset="-122"/>
                <a:ea typeface="方正楷体_GB2312" panose="02000000000000000000" charset="-122"/>
                <a:cs typeface="+mn-cs"/>
              </a:rPr>
              <a:t> </a:t>
            </a:r>
            <a:r>
              <a:rPr kumimoji="0" lang="zh-CN" altLang="en-US" sz="5865" b="1" kern="1200" cap="none" spc="0" normalizeH="0" baseline="0" noProof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我的“长生果”</a:t>
            </a:r>
            <a:endParaRPr kumimoji="0" lang="zh-CN" altLang="en-US" sz="5865" b="1" kern="1200" cap="none" spc="0" normalizeH="0" baseline="0" noProof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2684145" y="2660015"/>
            <a:ext cx="1050925" cy="9829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26</a:t>
            </a: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30724" name="矩形 1"/>
          <p:cNvSpPr/>
          <p:nvPr>
            <p:custDataLst>
              <p:tags r:id="rId5"/>
            </p:custDataLst>
          </p:nvPr>
        </p:nvSpPr>
        <p:spPr>
          <a:xfrm>
            <a:off x="3535998" y="2343468"/>
            <a:ext cx="457200" cy="747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_GB2312" panose="02000000000000000000" charset="-122"/>
                <a:ea typeface="方正楷体_GB2312" panose="02000000000000000000" charset="-122"/>
                <a:cs typeface="+mn-cs"/>
              </a:rPr>
              <a:t>*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楷体_GB2312" panose="02000000000000000000" charset="-122"/>
              <a:ea typeface="方正楷体_GB2312" panose="02000000000000000000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chemeClr val="bg2"/>
            </a:gs>
            <a:gs pos="100000">
              <a:srgbClr val="E3E2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b="48319"/>
          <a:stretch>
            <a:fillRect/>
          </a:stretch>
        </p:blipFill>
        <p:spPr>
          <a:xfrm>
            <a:off x="8904253" y="4552102"/>
            <a:ext cx="3084321" cy="2305955"/>
          </a:xfrm>
          <a:prstGeom prst="rect">
            <a:avLst/>
          </a:prstGeom>
        </p:spPr>
      </p:pic>
      <p:sp>
        <p:nvSpPr>
          <p:cNvPr id="15" name="矩形"/>
          <p:cNvSpPr/>
          <p:nvPr/>
        </p:nvSpPr>
        <p:spPr>
          <a:xfrm>
            <a:off x="802005" y="266065"/>
            <a:ext cx="3413760" cy="918210"/>
          </a:xfrm>
          <a:prstGeom prst="roundRect">
            <a:avLst/>
          </a:prstGeom>
          <a:solidFill>
            <a:srgbClr val="284C7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srgbClr val="284C70"/>
              </a:solidFill>
              <a:latin typeface="方正楷体_GB2312" panose="02000000000000000000" charset="-122"/>
              <a:ea typeface="方正楷体_GB2312" panose="02000000000000000000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文本框"/>
          <p:cNvSpPr/>
          <p:nvPr/>
        </p:nvSpPr>
        <p:spPr>
          <a:xfrm>
            <a:off x="1388110" y="313690"/>
            <a:ext cx="2684145" cy="720725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预习反馈</a:t>
            </a:r>
            <a:endParaRPr lang="zh-CN" altLang="en-US" sz="4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pic>
        <p:nvPicPr>
          <p:cNvPr id="39" name="图片 38" descr="980808080808080808080808080808080_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" y="226060"/>
            <a:ext cx="926465" cy="998220"/>
          </a:xfrm>
          <a:prstGeom prst="rect">
            <a:avLst/>
          </a:prstGeom>
        </p:spPr>
      </p:pic>
      <p:pic>
        <p:nvPicPr>
          <p:cNvPr id="6" name="图片 5" descr="IMG_19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850" y="1224280"/>
            <a:ext cx="8767445" cy="5133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chemeClr val="bg2"/>
            </a:gs>
            <a:gs pos="100000">
              <a:srgbClr val="E3E2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b="48319"/>
          <a:stretch>
            <a:fillRect/>
          </a:stretch>
        </p:blipFill>
        <p:spPr>
          <a:xfrm>
            <a:off x="8873138" y="4552102"/>
            <a:ext cx="3084321" cy="2305955"/>
          </a:xfrm>
          <a:prstGeom prst="rect">
            <a:avLst/>
          </a:prstGeom>
        </p:spPr>
      </p:pic>
      <p:sp>
        <p:nvSpPr>
          <p:cNvPr id="15" name="矩形"/>
          <p:cNvSpPr/>
          <p:nvPr/>
        </p:nvSpPr>
        <p:spPr>
          <a:xfrm>
            <a:off x="802005" y="266065"/>
            <a:ext cx="3413760" cy="918210"/>
          </a:xfrm>
          <a:prstGeom prst="roundRect">
            <a:avLst/>
          </a:prstGeom>
          <a:solidFill>
            <a:srgbClr val="284C7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schemeClr val="bg1"/>
              </a:solidFill>
              <a:latin typeface="方正楷体_GB2312" panose="02000000000000000000" charset="-122"/>
              <a:ea typeface="方正楷体_GB2312" panose="02000000000000000000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文本框"/>
          <p:cNvSpPr/>
          <p:nvPr/>
        </p:nvSpPr>
        <p:spPr>
          <a:xfrm>
            <a:off x="1419225" y="298450"/>
            <a:ext cx="2684145" cy="720725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预习反馈</a:t>
            </a:r>
            <a:endParaRPr lang="zh-CN" altLang="en-US" sz="4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pic>
        <p:nvPicPr>
          <p:cNvPr id="39" name="图片 38" descr="980808080808080808080808080808080_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" y="226060"/>
            <a:ext cx="926465" cy="998220"/>
          </a:xfrm>
          <a:prstGeom prst="rect">
            <a:avLst/>
          </a:prstGeom>
        </p:spPr>
      </p:pic>
      <p:pic>
        <p:nvPicPr>
          <p:cNvPr id="2" name="图片 1" descr="IMG_19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910" y="3966210"/>
            <a:ext cx="4501515" cy="2586355"/>
          </a:xfrm>
          <a:prstGeom prst="rect">
            <a:avLst/>
          </a:prstGeom>
        </p:spPr>
      </p:pic>
      <p:pic>
        <p:nvPicPr>
          <p:cNvPr id="4" name="图片 3" descr="IMG_19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435" y="3966210"/>
            <a:ext cx="4340225" cy="2586990"/>
          </a:xfrm>
          <a:prstGeom prst="rect">
            <a:avLst/>
          </a:prstGeom>
        </p:spPr>
      </p:pic>
      <p:pic>
        <p:nvPicPr>
          <p:cNvPr id="9" name="图片 8" descr="IMG_19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10" y="1228725"/>
            <a:ext cx="4501515" cy="2503805"/>
          </a:xfrm>
          <a:prstGeom prst="rect">
            <a:avLst/>
          </a:prstGeom>
        </p:spPr>
      </p:pic>
      <p:pic>
        <p:nvPicPr>
          <p:cNvPr id="10" name="图片 9" descr="IMG_19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435" y="1228725"/>
            <a:ext cx="4340225" cy="2477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2639060" y="1503680"/>
            <a:ext cx="6913880" cy="341503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如醉如痴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浮想联翩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泪落如珠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囫囵吞枣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不求甚解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牵肠挂肚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别出心裁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与众不同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呕心沥血</a:t>
            </a:r>
            <a:endParaRPr lang="en-US" altLang="zh-CN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103495" y="50800"/>
            <a:ext cx="2039620" cy="119888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3600" b="1">
                <a:latin typeface="方正楷体_GB2312" panose="02000000000000000000" charset="-122"/>
                <a:ea typeface="方正楷体_GB2312" panose="02000000000000000000" charset="-122"/>
                <a:cs typeface="楷体" panose="02010609060101010101" charset="-122"/>
              </a:rPr>
              <a:t> </a:t>
            </a:r>
            <a:endParaRPr lang="zh-CN" altLang="en-US" sz="3600" b="1">
              <a:latin typeface="方正楷体_GB2312" panose="02000000000000000000" charset="-122"/>
              <a:ea typeface="方正楷体_GB2312" panose="02000000000000000000" charset="-122"/>
              <a:cs typeface="楷体" panose="02010609060101010101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103495" y="1729740"/>
            <a:ext cx="2372995" cy="77406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no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</a:pP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839075" y="1729740"/>
            <a:ext cx="2216150" cy="82994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noAutofit/>
          </a:bodyPr>
          <a:lstStyle/>
          <a:p>
            <a:pPr indent="0" fontAlgn="auto">
              <a:lnSpc>
                <a:spcPct val="100000"/>
              </a:lnSpc>
            </a:pP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59464"/>
          <a:stretch>
            <a:fillRect/>
          </a:stretch>
        </p:blipFill>
        <p:spPr>
          <a:xfrm>
            <a:off x="9107637" y="77739"/>
            <a:ext cx="3084321" cy="18086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"/>
          <a:srcRect b="39326"/>
          <a:stretch>
            <a:fillRect/>
          </a:stretch>
        </p:blipFill>
        <p:spPr>
          <a:xfrm flipH="1">
            <a:off x="118239" y="3820356"/>
            <a:ext cx="3084321" cy="27072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2639060" y="1503680"/>
            <a:ext cx="6913880" cy="341503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如醉如痴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浮想联翩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泪落如珠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囫囵吞枣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不求甚解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牵肠挂肚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别出心裁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与众不同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呕心沥血</a:t>
            </a:r>
            <a:endParaRPr lang="en-US" altLang="zh-CN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103495" y="50800"/>
            <a:ext cx="2039620" cy="119888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3600" b="1">
                <a:latin typeface="方正楷体_GB2312" panose="02000000000000000000" charset="-122"/>
                <a:ea typeface="方正楷体_GB2312" panose="02000000000000000000" charset="-122"/>
                <a:cs typeface="楷体" panose="02010609060101010101" charset="-122"/>
              </a:rPr>
              <a:t> </a:t>
            </a:r>
            <a:endParaRPr lang="zh-CN" altLang="en-US" sz="3600" b="1">
              <a:latin typeface="方正楷体_GB2312" panose="02000000000000000000" charset="-122"/>
              <a:ea typeface="方正楷体_GB2312" panose="02000000000000000000" charset="-122"/>
              <a:cs typeface="楷体" panose="02010609060101010101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103495" y="1729740"/>
            <a:ext cx="2372995" cy="77406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no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</a:pP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839075" y="1729740"/>
            <a:ext cx="2216150" cy="82994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noAutofit/>
          </a:bodyPr>
          <a:lstStyle/>
          <a:p>
            <a:pPr indent="0" fontAlgn="auto">
              <a:lnSpc>
                <a:spcPct val="100000"/>
              </a:lnSpc>
            </a:pP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59464"/>
          <a:stretch>
            <a:fillRect/>
          </a:stretch>
        </p:blipFill>
        <p:spPr>
          <a:xfrm>
            <a:off x="9107637" y="77739"/>
            <a:ext cx="3084321" cy="18086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"/>
          <a:srcRect b="39326"/>
          <a:stretch>
            <a:fillRect/>
          </a:stretch>
        </p:blipFill>
        <p:spPr>
          <a:xfrm flipH="1">
            <a:off x="118239" y="3820356"/>
            <a:ext cx="3084321" cy="27072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chemeClr val="bg2"/>
            </a:gs>
            <a:gs pos="100000">
              <a:srgbClr val="E3E2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9045" y="488315"/>
            <a:ext cx="4236085" cy="5881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b="48319"/>
          <a:stretch>
            <a:fillRect/>
          </a:stretch>
        </p:blipFill>
        <p:spPr>
          <a:xfrm>
            <a:off x="8904253" y="4552102"/>
            <a:ext cx="3084321" cy="2305955"/>
          </a:xfrm>
          <a:prstGeom prst="rect">
            <a:avLst/>
          </a:prstGeom>
        </p:spPr>
      </p:pic>
      <p:sp>
        <p:nvSpPr>
          <p:cNvPr id="19" name="小正文"/>
          <p:cNvSpPr txBox="1"/>
          <p:nvPr/>
        </p:nvSpPr>
        <p:spPr>
          <a:xfrm>
            <a:off x="5793740" y="1985010"/>
            <a:ext cx="5460365" cy="2926715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p>
            <a:pPr indent="720090" algn="just" fontAlgn="auto"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用较快的速度默读</a:t>
            </a: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课文，说说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作者读过哪些类型的</a:t>
            </a: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书，从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童年读书、作文中悟出了哪些道理。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64055" y="1303655"/>
            <a:ext cx="3315970" cy="5530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15940" y="2807335"/>
            <a:ext cx="649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rPr>
              <a:t>（</a:t>
            </a:r>
            <a:r>
              <a:rPr lang="en-US" altLang="zh-CN" b="1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rPr>
              <a:t>）</a:t>
            </a:r>
            <a:endParaRPr lang="zh-CN" altLang="en-US" b="1">
              <a:solidFill>
                <a:srgbClr val="FF0000"/>
              </a:solidFill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15940" y="3529965"/>
            <a:ext cx="649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rPr>
              <a:t>（</a:t>
            </a:r>
            <a:r>
              <a:rPr lang="en-US" altLang="zh-CN" b="1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方正楷体_GB2312" panose="02000000000000000000" charset="-122"/>
                <a:ea typeface="方正楷体_GB2312" panose="02000000000000000000" charset="-122"/>
              </a:rPr>
              <a:t>）</a:t>
            </a:r>
            <a:endParaRPr lang="zh-CN" altLang="en-US" b="1">
              <a:solidFill>
                <a:srgbClr val="FF0000"/>
              </a:solidFill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5879465" y="4817745"/>
            <a:ext cx="2084705" cy="165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9" grpId="0" bldLvl="0" animBg="1"/>
      <p:bldP spid="4" grpId="1" animBg="1"/>
      <p:bldP spid="19" grpId="1" animBg="1"/>
      <p:bldP spid="3" grpId="0"/>
      <p:bldP spid="6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SLIDE_ID" val="diagram20217034_1"/>
  <p:tag name="KSO_WM_TEMPLATE_SUBCATEGORY" val="21"/>
  <p:tag name="KSO_WM_SLIDE_TYPE" val="text"/>
  <p:tag name="KSO_WM_SLIDE_SUBTYPE" val="picTxt"/>
  <p:tag name="KSO_WM_SLIDE_ITEM_CNT" val="0"/>
  <p:tag name="KSO_WM_SLIDE_INDEX" val="1"/>
  <p:tag name="KSO_WM_SLIDE_SIZE" val="887*348"/>
  <p:tag name="KSO_WM_SLIDE_POSITION" val="72*95"/>
  <p:tag name="KSO_WM_TAG_VERSION" val="1.0"/>
  <p:tag name="KSO_WM_BEAUTIFY_FLAG" val="#wm#"/>
  <p:tag name="KSO_WM_TEMPLATE_CATEGORY" val="diagram"/>
  <p:tag name="KSO_WM_TEMPLATE_INDEX" val="20217034"/>
  <p:tag name="KSO_WM_SLIDE_LAYOUT" val="d_f"/>
  <p:tag name="KSO_WM_SLIDE_LAYOUT_CNT" val="1_1"/>
  <p:tag name="KSO_WM_TEMPLATE_MASTER_TYPE" val="0"/>
  <p:tag name="KSO_WM_TEMPLATE_COLOR_TYPE" val="1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23c998712faa657ab9c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],&quot;fill_id&quot;:&quot;54af87c18ac942a5aeb3bac38f8644f5&quot;,&quot;fill_align&quot;:&quot;cm&quot;,&quot;chip_types&quot;:[&quot;picture&quot;]},{&quot;text_align&quot;:&quot;lb&quot;,&quot;text_direction&quot;:&quot;horizontal&quot;,&quot;support_big_font&quot;:true,&quot;picture_toward&quot;:0,&quot;picture_dockside&quot;:[],&quot;fill_id&quot;:&quot;444a7d36fbb94b9b9947a9b2c3dbafa1&quot;,&quot;fill_align&quot;:&quot;lb&quot;,&quot;chip_types&quot;:[&quot;text&quot;]}]]"/>
  <p:tag name="KSO_WM_CHIP_DECFILLPROP" val="[]"/>
  <p:tag name="KSO_WM_CHIP_GROUPID" val="5fadf23c998712faa657ab9b"/>
  <p:tag name="KSO_WM_SLIDE_BK_DARK_LIGHT" val="2"/>
  <p:tag name="KSO_WM_SLIDE_BACKGROUND_TYPE" val="general"/>
  <p:tag name="KSO_WM_SLIDE_SUPPORT_FEATURE_TYPE" val="8"/>
  <p:tag name="KSO_WM_TEMPLATE_ASSEMBLE_XID" val="6065703f4054ed1e2fb81496"/>
  <p:tag name="KSO_WM_TEMPLATE_ASSEMBLE_GROUPID" val="6065703f4054ed1e2fb81496"/>
  <p:tag name="KSO_WM_SLIDE_LAYOUT_INFO" val="{&quot;direction&quot;:1,&quot;id&quot;:&quot;2021-04-01T16:15:35&quot;,&quot;maxSize&quot;:{&quot;size1&quot;:61.3},&quot;minSize&quot;:{&quot;size1&quot;:41.2},&quot;normalSize&quot;:{&quot;size1&quot;:41.20010416666667},&quot;subLayout&quot;:[{&quot;id&quot;:&quot;2021-04-01T16:15:35&quot;,&quot;margin&quot;:{&quot;bottom&quot;:1.6929999589920044,&quot;left&quot;:1.6929999589920044,&quot;right&quot;:1.6929999589920044,&quot;top&quot;:1.6929999589920044},&quot;type&quot;:0},{&quot;id&quot;:&quot;2021-04-01T16:15:35&quot;,&quot;margin&quot;:{&quot;bottom&quot;:1.6929999589920044,&quot;left&quot;:0.02600000612437725,&quot;right&quot;:2.115999937057495,&quot;top&quot;:1.6929999589920044},&quot;type&quot;:0}],&quot;type&quot;:0}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DIAGRAM_VIRTUALLY_FRAME" val="{&quot;height&quot;:193.6403937007874,&quot;left&quot;:86.45,&quot;top&quot;:177.1,&quot;width&quot;:341.3}"/>
</p:tagLst>
</file>

<file path=ppt/tags/tag24.xml><?xml version="1.0" encoding="utf-8"?>
<p:tagLst xmlns:p="http://schemas.openxmlformats.org/presentationml/2006/main">
  <p:tag name="PA" val="v5.2.11"/>
  <p:tag name="KSO_WM_DIAGRAM_VIRTUALLY_FRAME" val="{&quot;height&quot;:193.6403937007874,&quot;left&quot;:86.45,&quot;top&quot;:177.1,&quot;width&quot;:341.3}"/>
</p:tagLst>
</file>

<file path=ppt/tags/tag25.xml><?xml version="1.0" encoding="utf-8"?>
<p:tagLst xmlns:p="http://schemas.openxmlformats.org/presentationml/2006/main">
  <p:tag name="PA" val="v5.2.11"/>
  <p:tag name="KSO_WM_DIAGRAM_VIRTUALLY_FRAME" val="{&quot;height&quot;:193.6403937007874,&quot;left&quot;:86.45,&quot;top&quot;:177.1,&quot;width&quot;:341.3}"/>
</p:tagLst>
</file>

<file path=ppt/tags/tag26.xml><?xml version="1.0" encoding="utf-8"?>
<p:tagLst xmlns:p="http://schemas.openxmlformats.org/presentationml/2006/main">
  <p:tag name="KSO_WM_DIAGRAM_VIRTUALLY_FRAME" val="{&quot;height&quot;:193.6403937007874,&quot;left&quot;:86.45,&quot;top&quot;:177.1,&quot;width&quot;:341.3}"/>
</p:tagLst>
</file>

<file path=ppt/tags/tag27.xml><?xml version="1.0" encoding="utf-8"?>
<p:tagLst xmlns:p="http://schemas.openxmlformats.org/presentationml/2006/main">
  <p:tag name="KSO_WM_DIAGRAM_VIRTUALLY_FRAME" val="{&quot;height&quot;:193.6403937007874,&quot;left&quot;:86.45,&quot;top&quot;:177.1,&quot;width&quot;:341.3}"/>
</p:tagLst>
</file>

<file path=ppt/tags/tag28.xml><?xml version="1.0" encoding="utf-8"?>
<p:tagLst xmlns:p="http://schemas.openxmlformats.org/presentationml/2006/main">
  <p:tag name="KSO_WM_UNIT_PLACING_PICTURE_USER_VIEWPORT" val="{&quot;height&quot;:9347,&quot;width&quot;:6614}"/>
</p:tagLst>
</file>

<file path=ppt/tags/tag29.xml><?xml version="1.0" encoding="utf-8"?>
<p:tagLst xmlns:p="http://schemas.openxmlformats.org/presentationml/2006/main">
  <p:tag name="KSO_WM_UNIT_PLACING_PICTURE_USER_VIEWPORT" val="{&quot;height&quot;:9701,&quot;width&quot;:6865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PLACING_PICTURE_USER_VIEWPORT" val="{&quot;height&quot;:10800,&quot;width&quot;:7643}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DIAGRAM_VIRTUALLY_FRAME" val="{&quot;height&quot;:193.6403937007874,&quot;left&quot;:86.45,&quot;top&quot;:177.1,&quot;width&quot;:341.3}"/>
</p:tagLst>
</file>

<file path=ppt/tags/tag33.xml><?xml version="1.0" encoding="utf-8"?>
<p:tagLst xmlns:p="http://schemas.openxmlformats.org/presentationml/2006/main">
  <p:tag name="PA" val="v5.2.11"/>
  <p:tag name="KSO_WM_DIAGRAM_VIRTUALLY_FRAME" val="{&quot;height&quot;:193.6403937007874,&quot;left&quot;:86.45,&quot;top&quot;:177.1,&quot;width&quot;:341.3}"/>
</p:tagLst>
</file>

<file path=ppt/tags/tag34.xml><?xml version="1.0" encoding="utf-8"?>
<p:tagLst xmlns:p="http://schemas.openxmlformats.org/presentationml/2006/main">
  <p:tag name="PA" val="v5.2.11"/>
  <p:tag name="KSO_WM_DIAGRAM_VIRTUALLY_FRAME" val="{&quot;height&quot;:193.6403937007874,&quot;left&quot;:86.45,&quot;top&quot;:177.1,&quot;width&quot;:341.3}"/>
</p:tagLst>
</file>

<file path=ppt/tags/tag35.xml><?xml version="1.0" encoding="utf-8"?>
<p:tagLst xmlns:p="http://schemas.openxmlformats.org/presentationml/2006/main">
  <p:tag name="KSO_WM_DIAGRAM_VIRTUALLY_FRAME" val="{&quot;height&quot;:193.6403937007874,&quot;left&quot;:86.45,&quot;top&quot;:177.1,&quot;width&quot;:341.3}"/>
</p:tagLst>
</file>

<file path=ppt/tags/tag36.xml><?xml version="1.0" encoding="utf-8"?>
<p:tagLst xmlns:p="http://schemas.openxmlformats.org/presentationml/2006/main">
  <p:tag name="KSO_WM_DIAGRAM_VIRTUALLY_FRAME" val="{&quot;height&quot;:193.6403937007874,&quot;left&quot;:86.45,&quot;top&quot;:177.1,&quot;width&quot;:341.3}"/>
</p:tagLst>
</file>

<file path=ppt/tags/tag37.xml><?xml version="1.0" encoding="utf-8"?>
<p:tagLst xmlns:p="http://schemas.openxmlformats.org/presentationml/2006/main">
  <p:tag name="KSO_WM_UNIT_PLACING_PICTURE_USER_VIEWPORT" val="{&quot;height&quot;:9347,&quot;width&quot;:6614}"/>
</p:tagLst>
</file>

<file path=ppt/tags/tag38.xml><?xml version="1.0" encoding="utf-8"?>
<p:tagLst xmlns:p="http://schemas.openxmlformats.org/presentationml/2006/main">
  <p:tag name="KSO_WM_UNIT_PLACING_PICTURE_USER_VIEWPORT" val="{&quot;height&quot;:9701,&quot;width&quot;:6865}"/>
</p:tagLst>
</file>

<file path=ppt/tags/tag39.xml><?xml version="1.0" encoding="utf-8"?>
<p:tagLst xmlns:p="http://schemas.openxmlformats.org/presentationml/2006/main">
  <p:tag name="KSO_WM_UNIT_PLACING_PICTURE_USER_VIEWPORT" val="{&quot;height&quot;:10800,&quot;width&quot;:7643}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0.xml><?xml version="1.0" encoding="utf-8"?>
<p:tagLst xmlns:p="http://schemas.openxmlformats.org/presentationml/2006/main">
  <p:tag name="KSO_WM_DIAGRAM_VIRTUALLY_FRAME" val="{&quot;height&quot;:193.6403937007874,&quot;left&quot;:86.45,&quot;top&quot;:177.1,&quot;width&quot;:341.3}"/>
</p:tagLst>
</file>

<file path=ppt/tags/tag41.xml><?xml version="1.0" encoding="utf-8"?>
<p:tagLst xmlns:p="http://schemas.openxmlformats.org/presentationml/2006/main">
  <p:tag name="PA" val="v5.2.11"/>
  <p:tag name="KSO_WM_DIAGRAM_VIRTUALLY_FRAME" val="{&quot;height&quot;:193.6403937007874,&quot;left&quot;:86.45,&quot;top&quot;:177.1,&quot;width&quot;:341.3}"/>
</p:tagLst>
</file>

<file path=ppt/tags/tag42.xml><?xml version="1.0" encoding="utf-8"?>
<p:tagLst xmlns:p="http://schemas.openxmlformats.org/presentationml/2006/main">
  <p:tag name="PA" val="v5.2.11"/>
  <p:tag name="KSO_WM_DIAGRAM_VIRTUALLY_FRAME" val="{&quot;height&quot;:193.6403937007874,&quot;left&quot;:86.45,&quot;top&quot;:177.1,&quot;width&quot;:341.3}"/>
</p:tagLst>
</file>

<file path=ppt/tags/tag43.xml><?xml version="1.0" encoding="utf-8"?>
<p:tagLst xmlns:p="http://schemas.openxmlformats.org/presentationml/2006/main">
  <p:tag name="KSO_WM_DIAGRAM_VIRTUALLY_FRAME" val="{&quot;height&quot;:193.6403937007874,&quot;left&quot;:86.45,&quot;top&quot;:177.1,&quot;width&quot;:341.3}"/>
</p:tagLst>
</file>

<file path=ppt/tags/tag44.xml><?xml version="1.0" encoding="utf-8"?>
<p:tagLst xmlns:p="http://schemas.openxmlformats.org/presentationml/2006/main">
  <p:tag name="KSO_WM_DIAGRAM_VIRTUALLY_FRAME" val="{&quot;height&quot;:193.6403937007874,&quot;left&quot;:86.45,&quot;top&quot;:177.1,&quot;width&quot;:341.3}"/>
</p:tagLst>
</file>

<file path=ppt/tags/tag45.xml><?xml version="1.0" encoding="utf-8"?>
<p:tagLst xmlns:p="http://schemas.openxmlformats.org/presentationml/2006/main">
  <p:tag name="KSO_WM_UNIT_PLACING_PICTURE_USER_VIEWPORT" val="{&quot;height&quot;:9347,&quot;width&quot;:6614}"/>
</p:tagLst>
</file>

<file path=ppt/tags/tag46.xml><?xml version="1.0" encoding="utf-8"?>
<p:tagLst xmlns:p="http://schemas.openxmlformats.org/presentationml/2006/main">
  <p:tag name="KSO_WM_UNIT_PLACING_PICTURE_USER_VIEWPORT" val="{&quot;height&quot;:9701,&quot;width&quot;:6865}"/>
</p:tagLst>
</file>

<file path=ppt/tags/tag47.xml><?xml version="1.0" encoding="utf-8"?>
<p:tagLst xmlns:p="http://schemas.openxmlformats.org/presentationml/2006/main">
  <p:tag name="KSO_WM_UNIT_PLACING_PICTURE_USER_VIEWPORT" val="{&quot;height&quot;:10800,&quot;width&quot;:7643}"/>
</p:tagLst>
</file>

<file path=ppt/tags/tag48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445_1*f*1"/>
  <p:tag name="KSO_WM_TEMPLATE_CATEGORY" val="diagram"/>
  <p:tag name="KSO_WM_TEMPLATE_INDEX" val="2021144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75"/>
  <p:tag name="KSO_WM_UNIT_SHOW_EDIT_AREA_INDICATION" val="1"/>
  <p:tag name="KSO_WM_CHIP_GROUPID" val="5e6b05596848fb12bee65ac8"/>
  <p:tag name="KSO_WM_CHIP_XID" val="5e6b05596848fb12bee65aca"/>
  <p:tag name="KSO_WM_UNIT_DEC_AREA_ID" val="ee8461bc5d874dc587807b7ed2bec60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f2303f164ec4b49a7f2256437367273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6efc4054ed1e2fb801d1"/>
  <p:tag name="KSO_WM_TEMPLATE_ASSEMBLE_GROUPID" val="60656efc4054ed1e2fb801d1"/>
</p:tagLst>
</file>

<file path=ppt/tags/tag49.xml><?xml version="1.0" encoding="utf-8"?>
<p:tagLst xmlns:p="http://schemas.openxmlformats.org/presentationml/2006/main">
  <p:tag name="KSO_WM_UNIT_VALUE" val="1227*1692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445_1*d*1"/>
  <p:tag name="KSO_WM_TEMPLATE_CATEGORY" val="diagram"/>
  <p:tag name="KSO_WM_TEMPLATE_INDEX" val="20211445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a75a31c159f6485599aba2a3ed29be3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bc035b0204ed42a6b647b4ea409f9017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fc4054ed1e2fb801d1"/>
  <p:tag name="KSO_WM_TEMPLATE_ASSEMBLE_GROUPID" val="60656efc4054ed1e2fb801d1"/>
  <p:tag name="KSO_WM_UNIT_PICTURE_CLIP_FLAG" val="0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1"/>
  <p:tag name="KSO_WM_UNIT_ID" val="diagram20215445_1*ζ_h_i*1_1_1"/>
  <p:tag name="KSO_WM_TEMPLATE_CATEGORY" val="diagram"/>
  <p:tag name="KSO_WM_TEMPLATE_INDEX" val="20215445"/>
  <p:tag name="KSO_WM_UNIT_LAYERLEVEL" val="1_1_1"/>
  <p:tag name="KSO_WM_TAG_VERSION" val="1.0"/>
  <p:tag name="KSO_WM_BEAUTIFY_FLAG" val="#wm#"/>
  <p:tag name="KSO_WM_UNIT_PICTURE_TOWARD" val="1"/>
  <p:tag name="KSO_WM_UNIT_DIAGRAM_MODELTYPE" val="creativePicture"/>
  <p:tag name="KSO_WM_UNIT_USESOURCEFORMAT_APPLY" val="1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1445_1*i*1"/>
  <p:tag name="KSO_WM_TEMPLATE_CATEGORY" val="diagram"/>
  <p:tag name="KSO_WM_TEMPLATE_INDEX" val="20211445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12d11312a5e3420c941243dcc5224a53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2},&quot;ReferentInfo&quot;:{&quot;Id&quot;:&quot;ee8461bc5d874dc587807b7ed2bec606&quot;,&quot;X&quot;:{&quot;Pos&quot;:0},&quot;Y&quot;:{&quot;Pos&quot;:0}},&quot;whChangeMode&quot;:0}"/>
  <p:tag name="KSO_WM_CHIP_GROUPID" val="5f6c95017b7ee298d401c683"/>
  <p:tag name="KSO_WM_CHIP_XID" val="5f6c95017b7ee298d401c684"/>
  <p:tag name="KSO_WM_UNIT_TEXT_FILL_FORE_SCHEMECOLOR_INDEX_BRIGHTNESS" val="0"/>
  <p:tag name="KSO_WM_UNIT_TEXT_FILL_FORE_SCHEMECOLOR_INDEX" val="13"/>
  <p:tag name="KSO_WM_UNIT_TEXT_FILL_TYPE" val="1"/>
  <p:tag name="KSO_WM_UNIT_VALUE" val="6"/>
  <p:tag name="KSO_WM_TEMPLATE_ASSEMBLE_XID" val="60656efc4054ed1e2fb801d1"/>
  <p:tag name="KSO_WM_TEMPLATE_ASSEMBLE_GROUPID" val="60656efc4054ed1e2fb801d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1445_1*i*3"/>
  <p:tag name="KSO_WM_TEMPLATE_CATEGORY" val="diagram"/>
  <p:tag name="KSO_WM_TEMPLATE_INDEX" val="20211445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a7eac890ee984d8daa763140de093a76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0},&quot;ReferentInfo&quot;:{&quot;Id&quot;:&quot;ee8461bc5d874dc587807b7ed2bec606&quot;,&quot;X&quot;:{&quot;Pos&quot;:2},&quot;Y&quot;:{&quot;Pos&quot;:2}},&quot;whChangeMode&quot;:0}"/>
  <p:tag name="KSO_WM_CHIP_GROUPID" val="5f6c95017b7ee298d401c683"/>
  <p:tag name="KSO_WM_CHIP_XID" val="5f6c95017b7ee298d401c684"/>
  <p:tag name="KSO_WM_UNIT_TEXT_FILL_FORE_SCHEMECOLOR_INDEX_BRIGHTNESS" val="0"/>
  <p:tag name="KSO_WM_UNIT_TEXT_FILL_FORE_SCHEMECOLOR_INDEX" val="13"/>
  <p:tag name="KSO_WM_UNIT_TEXT_FILL_TYPE" val="1"/>
  <p:tag name="KSO_WM_UNIT_VALUE" val="6"/>
  <p:tag name="KSO_WM_TEMPLATE_ASSEMBLE_XID" val="60656efc4054ed1e2fb801d1"/>
  <p:tag name="KSO_WM_TEMPLATE_ASSEMBLE_GROUPID" val="60656efc4054ed1e2fb801d1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445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c95017b7ee298d401c684"/>
  <p:tag name="KSO_WM_CHIP_FILLPROP" val="[[{&quot;text_align&quot;:&quot;lm&quot;,&quot;text_direction&quot;:&quot;horizontal&quot;,&quot;support_big_font&quot;:true,&quot;fill_id&quot;:&quot;05ed0eeff46f44e98ca671d6ac23df94&quot;,&quot;fill_align&quot;:&quot;cm&quot;,&quot;chip_types&quot;:[&quot;text&quot;]},{&quot;text_align&quot;:&quot;lm&quot;,&quot;text_direction&quot;:&quot;horizontal&quot;,&quot;support_features&quot;:[&quot;collage&quot;,&quot;carousel&quot;,&quot;creativecrop&quot;],&quot;support_big_font&quot;:false,&quot;fill_id&quot;:&quot;aa8370987f4140ab9fa600e717225475&quot;,&quot;fill_align&quot;:&quot;cm&quot;,&quot;chip_types&quot;:[&quot;diagram&quot;,&quot;pictext&quot;,&quot;picture&quot;,&quot;chart&quot;,&quot;table&quot;,&quot;video&quot;]}],[{&quot;text_align&quot;:&quot;cm&quot;,&quot;text_direction&quot;:&quot;horizontal&quot;,&quot;support_big_font&quot;:true,&quot;fill_id&quot;:&quot;05ed0eeff46f44e98ca671d6ac23df94&quot;,&quot;fill_align&quot;:&quot;cm&quot;,&quot;chip_types&quot;:[&quot;header&quot;]},{&quot;text_align&quot;:&quot;lm&quot;,&quot;text_direction&quot;:&quot;horizontal&quot;,&quot;support_features&quot;:[&quot;collage&quot;,&quot;carousel&quot;,&quot;creativecrop&quot;],&quot;support_big_font&quot;:false,&quot;fill_id&quot;:&quot;aa8370987f4140ab9fa600e717225475&quot;,&quot;fill_align&quot;:&quot;cm&quot;,&quot;chip_types&quot;:[&quot;diagram&quot;,&quot;pictext&quot;,&quot;picture&quot;,&quot;chart&quot;,&quot;table&quot;,&quot;video&quot;]}]]"/>
  <p:tag name="KSO_WM_SLIDE_ID" val="diagram20211445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348"/>
  <p:tag name="KSO_WM_SLIDE_POSITION" val="48*96"/>
  <p:tag name="KSO_WM_TAG_VERSION" val="1.0"/>
  <p:tag name="KSO_WM_SLIDE_LAYOUT" val="d_f"/>
  <p:tag name="KSO_WM_SLIDE_LAYOUT_CNT" val="1_1"/>
  <p:tag name="KSO_WM_SLIDE_CAN_ADD_NAVIGATION" val="1"/>
  <p:tag name="KSO_WM_CHIP_DECFILLPROP" val="[]"/>
  <p:tag name="KSO_WM_CHIP_GROUPID" val="5f6c95017b7ee298d401c683"/>
  <p:tag name="KSO_WM_SLIDE_BK_DARK_LIGHT" val="2"/>
  <p:tag name="KSO_WM_SLIDE_BACKGROUND_TYPE" val="general"/>
  <p:tag name="KSO_WM_SLIDE_SUPPORT_FEATURE_TYPE" val="7"/>
  <p:tag name="KSO_WM_TEMPLATE_ASSEMBLE_XID" val="60656efc4054ed1e2fb801d1"/>
  <p:tag name="KSO_WM_TEMPLATE_ASSEMBLE_GROUPID" val="60656efc4054ed1e2fb801d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24:02&quot;,&quot;maxSize&quot;:{&quot;size1&quot;:55},&quot;minSize&quot;:{&quot;size1&quot;:44.9},&quot;normalSize&quot;:{&quot;size1&quot;:55},&quot;subLayout&quot;:[{&quot;id&quot;:&quot;2021-04-01T15:24:02&quot;,&quot;margin&quot;:{&quot;bottom&quot;:6.349999904632568,&quot;left&quot;:2.9629998207092285,&quot;right&quot;:2.5399999618530273,&quot;top&quot;:6.349999904632568},&quot;type&quot;:0},{&quot;id&quot;:&quot;2021-04-01T15:24:02&quot;,&quot;margin&quot;:{&quot;bottom&quot;:2.117000102996826,&quot;left&quot;:0.02600000612437725,&quot;right&quot;:1.6929999589920044,&quot;top&quot;:2.117000102996826},&quot;type&quot;:0}],&quot;type&quot;:0}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WM_BEAUTIFY_SHAPE_IDENTITY" val="{326b0063-27c8-486f-a25a-0e6d300fc41d}"/>
  <p:tag name="KSO_WM_UNIT_TYPE" val="i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2"/>
  <p:tag name="KSO_WM_UNIT_ID" val="diagram20215445_1*ζ_h_i*1_1_2"/>
  <p:tag name="KSO_WM_TEMPLATE_CATEGORY" val="diagram"/>
  <p:tag name="KSO_WM_TEMPLATE_INDEX" val="20215445"/>
  <p:tag name="KSO_WM_UNIT_LAYERLEVEL" val="1_1_1"/>
  <p:tag name="KSO_WM_TAG_VERSION" val="1.0"/>
  <p:tag name="KSO_WM_BEAUTIFY_FLAG" val="#wm#"/>
  <p:tag name="KSO_WM_UNIT_PICTURE_TOWARD" val="1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2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VALUE" val="1074*923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diagram20215445_1*ζ_h_d*1_1_1"/>
  <p:tag name="KSO_WM_TEMPLATE_CATEGORY" val="diagram"/>
  <p:tag name="KSO_WM_TEMPLATE_INDEX" val="20215445"/>
  <p:tag name="KSO_WM_UNIT_LAYERLEVEL" val="1_1_1"/>
  <p:tag name="KSO_WM_TAG_VERSION" val="1.0"/>
  <p:tag name="KSO_WM_BEAUTIFY_FLAG" val="#wm#"/>
  <p:tag name="KSO_WM_UNIT_PICTURE_TOWARD" val="1"/>
  <p:tag name="KSO_WM_UNIT_DIAGRAM_MODELTYPE" val="creativePicture"/>
  <p:tag name="KSO_WM_UNIT_USESOURCEFORMAT_APPLY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3"/>
  <p:tag name="KSO_WM_UNIT_ID" val="diagram20215445_1*ζ_h_i*1_1_3"/>
  <p:tag name="KSO_WM_TEMPLATE_CATEGORY" val="diagram"/>
  <p:tag name="KSO_WM_TEMPLATE_INDEX" val="20215445"/>
  <p:tag name="KSO_WM_UNIT_LAYERLEVEL" val="1_1_1"/>
  <p:tag name="KSO_WM_TAG_VERSION" val="1.0"/>
  <p:tag name="KSO_WM_BEAUTIFY_FLAG" val="#wm#"/>
  <p:tag name="KSO_WM_UNIT_PICTURE_TOWARD" val="1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17034_1*f*1"/>
  <p:tag name="KSO_WM_TEMPLATE_CATEGORY" val="diagram"/>
  <p:tag name="KSO_WM_TEMPLATE_INDEX" val="20217034"/>
  <p:tag name="KSO_WM_UNIT_LAYERLEVEL" val="1"/>
  <p:tag name="KSO_WM_TAG_VERSION" val="1.0"/>
  <p:tag name="KSO_WM_UNIT_DEFAULT_FONT" val="14;20;2"/>
  <p:tag name="KSO_WM_UNIT_BLOCK" val="0"/>
  <p:tag name="KSO_WM_UNIT_VALUE" val="144"/>
  <p:tag name="KSO_WM_UNIT_SHOW_EDIT_AREA_INDICATION" val="1"/>
  <p:tag name="KSO_WM_CHIP_GROUPID" val="5e6b05596848fb12bee65ac8"/>
  <p:tag name="KSO_WM_CHIP_XID" val="5e6b05596848fb12bee65aca"/>
  <p:tag name="KSO_WM_UNIT_DEC_AREA_ID" val="fcfb6491c6474251baf080c86c85736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8f818371ca6e430d9cc46fdc0af25308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703f4054ed1e2fb81496"/>
  <p:tag name="KSO_WM_TEMPLATE_ASSEMBLE_GROUPID" val="6065703f4054ed1e2fb8149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1132</Words>
  <Application>WPS 演示</Application>
  <PresentationFormat>自定义</PresentationFormat>
  <Paragraphs>228</Paragraphs>
  <Slides>22</Slides>
  <Notes>8</Notes>
  <HiddenSlides>0</HiddenSlides>
  <MMClips>2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楷体</vt:lpstr>
      <vt:lpstr>方正楷体_GB2312</vt:lpstr>
      <vt:lpstr>江城律动宋</vt:lpstr>
      <vt:lpstr>Segoe UI</vt:lpstr>
      <vt:lpstr>等线</vt:lpstr>
      <vt:lpstr>Times New Roman</vt:lpstr>
      <vt:lpstr>Cambria</vt:lpstr>
      <vt:lpstr>Wingdings 2</vt:lpstr>
      <vt:lpstr>Wingdings</vt:lpstr>
      <vt:lpstr>Calibri</vt:lpstr>
      <vt:lpstr>Arial Unicode MS</vt:lpstr>
      <vt:lpstr>等线 Light</vt:lpstr>
      <vt:lpstr>Office 主题​​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40733</dc:creator>
  <cp:lastModifiedBy>月下梧桐</cp:lastModifiedBy>
  <cp:revision>87</cp:revision>
  <dcterms:created xsi:type="dcterms:W3CDTF">1900-01-01T00:00:00Z</dcterms:created>
  <dcterms:modified xsi:type="dcterms:W3CDTF">2025-12-16T07:53:39Z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976BBD2BF97B4F5083AA22C561AAEEB2_13</vt:lpwstr>
  </property>
</Properties>
</file>